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0" r:id="rId2"/>
    <p:sldId id="361" r:id="rId3"/>
    <p:sldId id="362" r:id="rId4"/>
    <p:sldId id="364" r:id="rId5"/>
    <p:sldId id="365" r:id="rId6"/>
    <p:sldId id="366" r:id="rId7"/>
    <p:sldId id="367" r:id="rId8"/>
    <p:sldId id="368" r:id="rId9"/>
    <p:sldId id="369" r:id="rId10"/>
    <p:sldId id="370" r:id="rId11"/>
    <p:sldId id="371" r:id="rId12"/>
    <p:sldId id="379" r:id="rId13"/>
    <p:sldId id="374" r:id="rId14"/>
    <p:sldId id="380" r:id="rId15"/>
    <p:sldId id="376" r:id="rId16"/>
    <p:sldId id="377" r:id="rId17"/>
    <p:sldId id="378" r:id="rId18"/>
    <p:sldId id="358" r:id="rId19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0404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20BB889-9D34-4BBB-8EBF-7B432ADE08F0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33650" y="1450058"/>
            <a:ext cx="8183563" cy="965201"/>
          </a:xfrm>
          <a:prstGeom prst="rect">
            <a:avLst/>
          </a:prstGeom>
        </p:spPr>
        <p:txBody>
          <a:bodyPr vert="horz" anchor="b">
            <a:normAutofit fontScale="37500" lnSpcReduction="2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dirty="0">
                <a:effectLst/>
              </a:rPr>
              <a:t>Некоторые аспекты организации деятельности педагога-психолога учреждения образования</a:t>
            </a:r>
            <a:endParaRPr lang="ru-RU" sz="2800" b="0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0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200" b="0" dirty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Ведение документации педагога-психолога</a:t>
            </a:r>
            <a:br>
              <a:rPr lang="ru-RU" sz="2800" b="0" dirty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18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0375" y="3854003"/>
            <a:ext cx="73502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Оформление и ведение планирующей, учетной и аналитической документации.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5347" y="3000305"/>
            <a:ext cx="80904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n w="1905"/>
                <a:solidFill>
                  <a:schemeClr val="accent4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Обзор Инструкции о порядке социально-педагогической поддержки обучающихся и оказания им психологической помощи – Постановление Министерства образования №113 (далее – Инструкция).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0218" y="2491898"/>
            <a:ext cx="80904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Определение нормативных правовых актов и иных нормотворческих документов, регламентирующих деятельность педагога-психолога УО. </a:t>
            </a:r>
          </a:p>
        </p:txBody>
      </p:sp>
      <p:sp>
        <p:nvSpPr>
          <p:cNvPr id="8" name="AutoShape 2" descr="https://static.tildacdn.com/tild6366-3831-4562-b735-326338363161/phot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36" y="3990220"/>
            <a:ext cx="3529203" cy="2352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652934" y="631584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F27BF78-5257-43BE-AE4B-9146BA95210E}"/>
              </a:ext>
            </a:extLst>
          </p:cNvPr>
          <p:cNvSpPr/>
          <p:nvPr/>
        </p:nvSpPr>
        <p:spPr>
          <a:xfrm>
            <a:off x="4695762" y="4700964"/>
            <a:ext cx="36940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1400" i="1" dirty="0">
                <a:solidFill>
                  <a:srgbClr val="1F5480"/>
                </a:solidFill>
                <a:latin typeface="Times New Roman" pitchFamily="18" charset="0"/>
                <a:cs typeface="Times New Roman" pitchFamily="18" charset="0"/>
              </a:rPr>
              <a:t>Борисенко Анжела Валерьевна,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1400" i="1" dirty="0">
                <a:solidFill>
                  <a:srgbClr val="1F5480"/>
                </a:solidFill>
                <a:latin typeface="Times New Roman" pitchFamily="18" charset="0"/>
                <a:cs typeface="Times New Roman" pitchFamily="18" charset="0"/>
              </a:rPr>
              <a:t>педагог-психолог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1400" i="1" dirty="0">
                <a:solidFill>
                  <a:srgbClr val="1F5480"/>
                </a:solidFill>
                <a:latin typeface="Times New Roman" pitchFamily="18" charset="0"/>
                <a:cs typeface="Times New Roman" pitchFamily="18" charset="0"/>
              </a:rPr>
              <a:t>отдела профилактики и комплексной реабилитации</a:t>
            </a:r>
            <a:endParaRPr lang="en-US" sz="1400" i="1" dirty="0">
              <a:solidFill>
                <a:srgbClr val="1F54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2228FB-1F6F-4D4E-B4A3-6C40B3D857D2}"/>
              </a:ext>
            </a:extLst>
          </p:cNvPr>
          <p:cNvSpPr txBox="1"/>
          <p:nvPr/>
        </p:nvSpPr>
        <p:spPr>
          <a:xfrm>
            <a:off x="3944897" y="5926758"/>
            <a:ext cx="13769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Могилев, 2026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5298ED-D662-422F-9CE2-7542BBDBCED2}"/>
              </a:ext>
            </a:extLst>
          </p:cNvPr>
          <p:cNvSpPr txBox="1"/>
          <p:nvPr/>
        </p:nvSpPr>
        <p:spPr>
          <a:xfrm>
            <a:off x="485347" y="514978"/>
            <a:ext cx="84208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Государственное учреждение образования «Могилевский областной социально-педагогический центр»</a:t>
            </a:r>
          </a:p>
        </p:txBody>
      </p:sp>
      <p:pic>
        <p:nvPicPr>
          <p:cNvPr id="13" name="Picture 2" descr="C:\Users\User\Desktop\логотип.JPG">
            <a:extLst>
              <a:ext uri="{FF2B5EF4-FFF2-40B4-BE49-F238E27FC236}">
                <a16:creationId xmlns:a16="http://schemas.microsoft.com/office/drawing/2014/main" id="{B4D46A61-4A3A-4EDA-A9E1-DC762C415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960" y="746244"/>
            <a:ext cx="712472" cy="736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7017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1708" y="158024"/>
            <a:ext cx="615554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Материалы по организации работы с целевыми группами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9777" y="496578"/>
            <a:ext cx="5157785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Адаптационный период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06274" y="3233475"/>
            <a:ext cx="5157788" cy="338554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Мотивация к учебной деятельности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6199" y="907821"/>
            <a:ext cx="5164943" cy="338554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Предэкзаменационный период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36198" y="1306351"/>
            <a:ext cx="5164944" cy="338554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Межличностное взаимодействие в группе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46935" y="1849289"/>
            <a:ext cx="5157788" cy="338554"/>
          </a:xfrm>
          <a:prstGeom prst="rect">
            <a:avLst/>
          </a:prstGeom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Профессиональное самоопределение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46224" y="4907085"/>
            <a:ext cx="54721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Сценарии (разработки) занятий, СПТ, упражнения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Диагностический инструментарий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Материалы тематических консультаций, лекториев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Видео-материалы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Раздаточный материал и др.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06274" y="4101440"/>
            <a:ext cx="5154207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Профилактика профессионального выгорания педагогов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25461" y="2269424"/>
            <a:ext cx="5157788" cy="338554"/>
          </a:xfrm>
          <a:prstGeom prst="rect">
            <a:avLst/>
          </a:prstGeom>
          <a:ln w="127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Профилактика противоправного поведения.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98009" y="6332019"/>
            <a:ext cx="1962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Планирование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29688" y="6230524"/>
            <a:ext cx="42953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Групповая форма работы, в </a:t>
            </a:r>
            <a:r>
              <a:rPr lang="ru-RU" sz="14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отметка в журнале информации о посещении мероприятия</a:t>
            </a:r>
          </a:p>
        </p:txBody>
      </p:sp>
      <p:sp>
        <p:nvSpPr>
          <p:cNvPr id="23" name="Стрелка вправо 22"/>
          <p:cNvSpPr/>
          <p:nvPr/>
        </p:nvSpPr>
        <p:spPr>
          <a:xfrm>
            <a:off x="3071587" y="6332672"/>
            <a:ext cx="668190" cy="40643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16200000">
            <a:off x="1448092" y="2294710"/>
            <a:ext cx="39348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ПРИОРИТЕТНЫЕ НАПРАВЛЕНИЯ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908645" y="4524344"/>
            <a:ext cx="671542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др.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06274" y="2738118"/>
            <a:ext cx="5157787" cy="338554"/>
          </a:xfrm>
          <a:prstGeom prst="rect">
            <a:avLst/>
          </a:prstGeom>
          <a:ln w="127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Работа с высоко мотивированными обучающимися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706274" y="3688840"/>
            <a:ext cx="5157786" cy="338554"/>
          </a:xfrm>
          <a:prstGeom prst="rect">
            <a:avLst/>
          </a:prstGeom>
          <a:ln w="127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Социализация детей-сирот</a:t>
            </a:r>
          </a:p>
        </p:txBody>
      </p:sp>
      <p:sp>
        <p:nvSpPr>
          <p:cNvPr id="24" name="TextBox 23"/>
          <p:cNvSpPr txBox="1"/>
          <p:nvPr/>
        </p:nvSpPr>
        <p:spPr>
          <a:xfrm rot="16200000">
            <a:off x="1387857" y="4775053"/>
            <a:ext cx="3083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МЕТОДИЧЕСКАЯ КОПИЛКА</a:t>
            </a:r>
          </a:p>
        </p:txBody>
      </p:sp>
      <p:sp>
        <p:nvSpPr>
          <p:cNvPr id="3" name="Прямоугольник 2"/>
          <p:cNvSpPr/>
          <p:nvPr/>
        </p:nvSpPr>
        <p:spPr>
          <a:xfrm rot="16200000">
            <a:off x="-748494" y="3176852"/>
            <a:ext cx="4572000" cy="830997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16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материалы по социально-педагогической поддержке обучающихся и оказанию им психологической помощи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77898" y="768306"/>
            <a:ext cx="1119217" cy="369332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п.12, п.13</a:t>
            </a:r>
          </a:p>
        </p:txBody>
      </p:sp>
      <p:sp>
        <p:nvSpPr>
          <p:cNvPr id="27" name="TextBox 26"/>
          <p:cNvSpPr txBox="1"/>
          <p:nvPr/>
        </p:nvSpPr>
        <p:spPr>
          <a:xfrm rot="16200000">
            <a:off x="304381" y="3264252"/>
            <a:ext cx="1329267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Инструкции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77250" y="6409524"/>
            <a:ext cx="582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181200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9650" y="182968"/>
            <a:ext cx="7734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Материалы по работе с обучающимися, требующими повышенного внимания </a:t>
            </a:r>
          </a:p>
          <a:p>
            <a:pPr algn="ctr"/>
            <a:r>
              <a:rPr lang="ru-RU" sz="16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 результатам диагностики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1" y="748627"/>
            <a:ext cx="6038849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Суицидальный риск, изменения психоэмоционального состояния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1" y="1117959"/>
            <a:ext cx="6038849" cy="338554"/>
          </a:xfrm>
          <a:prstGeom prst="rect">
            <a:avLst/>
          </a:prstGeom>
          <a:ln w="952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Высокая тревожность (адаптация, предэкзаменационный период)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38327" y="1460718"/>
            <a:ext cx="6038849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Дезадаптация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2" y="2594728"/>
            <a:ext cx="6038849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Нарушения детско-родительских отношений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57376" y="1838828"/>
            <a:ext cx="6038848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Предрасположенность  к формированию химической зависимости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1" y="2225396"/>
            <a:ext cx="6038850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Проблемы в межличностном общении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33824" y="4086283"/>
            <a:ext cx="155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Материалы: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09752" y="4371493"/>
            <a:ext cx="64878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Информация по результатам диагностических исследований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Протоколы исследований, бланки ответов.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Индивидуальные программы коррекции и развития (сопровождения)*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Отчет (информация по итогам).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64654" y="5643338"/>
            <a:ext cx="7479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*Индивидуальная работа по устранению выявленных  проблем категории ИПР отражается в программах ИПР – отметка о выполнении совпадает с записью в журнале учета мероприятий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19277" y="2999957"/>
            <a:ext cx="6057899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ОПФР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96075" y="3858250"/>
            <a:ext cx="914400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др.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-536436" y="2549718"/>
            <a:ext cx="39407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ПРИОРИТЕТНЫЕ НАПРАВЛЕНИЯ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7351" y="6228114"/>
            <a:ext cx="19621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Планирование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43816" y="6215965"/>
            <a:ext cx="30094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Индивидуальная форма работы</a:t>
            </a:r>
          </a:p>
        </p:txBody>
      </p:sp>
      <p:sp>
        <p:nvSpPr>
          <p:cNvPr id="20" name="Стрелка вправо 19"/>
          <p:cNvSpPr/>
          <p:nvPr/>
        </p:nvSpPr>
        <p:spPr>
          <a:xfrm>
            <a:off x="2889500" y="6143053"/>
            <a:ext cx="668190" cy="40643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09752" y="3393067"/>
            <a:ext cx="6057899" cy="338554"/>
          </a:xfrm>
          <a:prstGeom prst="rect">
            <a:avLst/>
          </a:prstGeom>
          <a:ln w="127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Проблемы в поведении </a:t>
            </a:r>
          </a:p>
        </p:txBody>
      </p:sp>
      <p:sp>
        <p:nvSpPr>
          <p:cNvPr id="22" name="Прямоугольник 21"/>
          <p:cNvSpPr/>
          <p:nvPr/>
        </p:nvSpPr>
        <p:spPr>
          <a:xfrm rot="16200000">
            <a:off x="-1436845" y="3053314"/>
            <a:ext cx="4572000" cy="830997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1600" b="1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Материалы по социально-педагогической поддержке обучающихся и оказанию им психологической помощи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9984" y="748627"/>
            <a:ext cx="1119217" cy="369332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п.12, п.13</a:t>
            </a:r>
          </a:p>
        </p:txBody>
      </p:sp>
      <p:sp>
        <p:nvSpPr>
          <p:cNvPr id="24" name="TextBox 23"/>
          <p:cNvSpPr txBox="1"/>
          <p:nvPr/>
        </p:nvSpPr>
        <p:spPr>
          <a:xfrm rot="16200000">
            <a:off x="-276431" y="1791595"/>
            <a:ext cx="1329267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Инструкции</a:t>
            </a:r>
          </a:p>
        </p:txBody>
      </p:sp>
      <p:pic>
        <p:nvPicPr>
          <p:cNvPr id="26" name="Picture 4" descr="https://unit-st.ru/upload/iblock/350/350cb5d5d167c9a4292b9f63787da7ce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0" r="21139"/>
          <a:stretch/>
        </p:blipFill>
        <p:spPr bwMode="auto">
          <a:xfrm>
            <a:off x="1177360" y="5643338"/>
            <a:ext cx="354615" cy="67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8477250" y="6409524"/>
            <a:ext cx="582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190673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167F872-9DFD-4C16-A962-618F443982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211"/>
          <a:stretch/>
        </p:blipFill>
        <p:spPr>
          <a:xfrm>
            <a:off x="3661419" y="354797"/>
            <a:ext cx="5117285" cy="614840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2EBEAAC-0009-4720-8534-859F71164F41}"/>
              </a:ext>
            </a:extLst>
          </p:cNvPr>
          <p:cNvSpPr/>
          <p:nvPr/>
        </p:nvSpPr>
        <p:spPr>
          <a:xfrm>
            <a:off x="109651" y="1640911"/>
            <a:ext cx="3551768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Информация по результатам диагностических исследований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EF1F74-F849-45C5-9338-21F391D950C0}"/>
              </a:ext>
            </a:extLst>
          </p:cNvPr>
          <p:cNvSpPr txBox="1"/>
          <p:nvPr/>
        </p:nvSpPr>
        <p:spPr>
          <a:xfrm>
            <a:off x="365296" y="3345322"/>
            <a:ext cx="3255435" cy="584775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Заключение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Психологическое заключение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A510629-7D29-4706-8A13-A861144CB227}"/>
              </a:ext>
            </a:extLst>
          </p:cNvPr>
          <p:cNvCxnSpPr/>
          <p:nvPr/>
        </p:nvCxnSpPr>
        <p:spPr>
          <a:xfrm flipV="1">
            <a:off x="1169212" y="3345322"/>
            <a:ext cx="1397000" cy="64633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BEA28781-C640-4056-A4B5-4905D7565AEF}"/>
              </a:ext>
            </a:extLst>
          </p:cNvPr>
          <p:cNvCxnSpPr>
            <a:cxnSpLocks/>
          </p:cNvCxnSpPr>
          <p:nvPr/>
        </p:nvCxnSpPr>
        <p:spPr>
          <a:xfrm>
            <a:off x="1254057" y="3353345"/>
            <a:ext cx="1332499" cy="568727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E05C351-4097-4F36-A110-93FEA804997E}"/>
              </a:ext>
            </a:extLst>
          </p:cNvPr>
          <p:cNvSpPr txBox="1"/>
          <p:nvPr/>
        </p:nvSpPr>
        <p:spPr>
          <a:xfrm>
            <a:off x="886780" y="521275"/>
            <a:ext cx="1923532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ПРИМЕРНАЯ ФОРМА</a:t>
            </a:r>
          </a:p>
        </p:txBody>
      </p:sp>
      <p:sp>
        <p:nvSpPr>
          <p:cNvPr id="9" name="Стрелка вправо 19">
            <a:extLst>
              <a:ext uri="{FF2B5EF4-FFF2-40B4-BE49-F238E27FC236}">
                <a16:creationId xmlns:a16="http://schemas.microsoft.com/office/drawing/2014/main" id="{9F842600-8F10-41D9-A39B-712760136AF2}"/>
              </a:ext>
            </a:extLst>
          </p:cNvPr>
          <p:cNvSpPr/>
          <p:nvPr/>
        </p:nvSpPr>
        <p:spPr>
          <a:xfrm rot="5400000">
            <a:off x="2021755" y="5847118"/>
            <a:ext cx="296345" cy="833257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333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99722" y="502566"/>
            <a:ext cx="8466664" cy="553998"/>
          </a:xfrm>
          <a:prstGeom prst="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Информация по результатам диагностических исследований </a:t>
            </a:r>
            <a:r>
              <a:rPr lang="ru-RU" sz="1400" i="1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(групповая (семейная) диагностика) –  </a:t>
            </a:r>
            <a:r>
              <a:rPr lang="ru-RU" sz="1400" b="1" i="1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примеры оформления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9722" y="1095758"/>
            <a:ext cx="8405609" cy="24929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Класс (группа)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_________________ Приняло участие: … обучающихся (… % )</a:t>
            </a:r>
            <a:endParaRPr lang="ru-RU" sz="1200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Дата проведения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Учреждение образования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____________________________     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ФИО, должность специалиста, проводившего диагностику: ___________________</a:t>
            </a:r>
            <a:endParaRPr lang="ru-RU" sz="1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и цель проведения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определение уровня тревожности и самооценки в период адаптации 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Инструментарий /результаты: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 шкале тревоги О. </a:t>
            </a:r>
            <a:r>
              <a:rPr lang="ru-RU" sz="1200" i="1" dirty="0" err="1">
                <a:latin typeface="Times New Roman" pitchFamily="18" charset="0"/>
                <a:cs typeface="Times New Roman" pitchFamily="18" charset="0"/>
              </a:rPr>
              <a:t>Кондаша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 выявлено…   Отмечены обучающиеся… </a:t>
            </a:r>
            <a:r>
              <a:rPr lang="ru-RU" sz="12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(перечисление обучающихся с указанием уязвимости фактора или факторов тревожности); </a:t>
            </a:r>
            <a:endParaRPr lang="ru-RU" sz="1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2) изучение общей самооценки обучающихся (м-ка Г.Н. Казанцевой) показало .... (аналогично)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Выводы: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дезадаптации не выявлено. </a:t>
            </a:r>
            <a:r>
              <a:rPr lang="ru-RU" sz="12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исследования по изменениям психоэмоционального состояния с обучающимися (указать).</a:t>
            </a:r>
            <a:endParaRPr lang="ru-RU" sz="1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______________________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Дата составления: 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Педагог-психолог         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подпись             Ф.И.О.</a:t>
            </a:r>
            <a:endParaRPr lang="ru-RU" sz="12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8477250" y="6409524"/>
            <a:ext cx="582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047C6B1-9631-451D-AEE4-C616FAACCAE9}"/>
              </a:ext>
            </a:extLst>
          </p:cNvPr>
          <p:cNvSpPr/>
          <p:nvPr/>
        </p:nvSpPr>
        <p:spPr>
          <a:xfrm>
            <a:off x="460778" y="70090"/>
            <a:ext cx="8405609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Особенности составления информации по результатам диагностических исследований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D14490C-2088-4011-BD18-A58C6BCD1E38}"/>
              </a:ext>
            </a:extLst>
          </p:cNvPr>
          <p:cNvSpPr/>
          <p:nvPr/>
        </p:nvSpPr>
        <p:spPr>
          <a:xfrm>
            <a:off x="430249" y="3752641"/>
            <a:ext cx="8405609" cy="212365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ФИО, класс (группа), дата рождения </a:t>
            </a:r>
            <a:r>
              <a:rPr lang="ru-RU" sz="1200" u="sng" dirty="0">
                <a:latin typeface="Times New Roman" pitchFamily="18" charset="0"/>
                <a:cs typeface="Times New Roman" pitchFamily="18" charset="0"/>
              </a:rPr>
              <a:t>детей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Семья Ивановой М.В.  Приняло участие: 4 члена семьи (мать и дети – …)</a:t>
            </a:r>
            <a:endParaRPr lang="ru-RU" sz="1200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Дата проведения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Учреждение образования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____________________________     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ФИО, должность специалиста, проводившего диагностику: ___________________</a:t>
            </a:r>
            <a:endParaRPr lang="ru-RU" sz="1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и цель проведения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определение уровня детско-родительских отношений в семье в рамках проведения социального расследования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Инструментарий /результаты: 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 методике семейного воспитания О. И. Маткова выявлено…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Выводы: ______________________________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______________________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Дата составления: 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Педагог-психолог         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подпись             Ф.И.О.</a:t>
            </a:r>
            <a:endParaRPr lang="ru-RU" sz="1200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666E3-8E6B-419F-9DA4-EE1714F29BE7}"/>
              </a:ext>
            </a:extLst>
          </p:cNvPr>
          <p:cNvSpPr txBox="1"/>
          <p:nvPr/>
        </p:nvSpPr>
        <p:spPr>
          <a:xfrm>
            <a:off x="6553717" y="1064793"/>
            <a:ext cx="198627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 обучающиеся – одна или несколько методик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A78B03-50FA-41F5-917E-7E65EE1FFB55}"/>
              </a:ext>
            </a:extLst>
          </p:cNvPr>
          <p:cNvSpPr txBox="1"/>
          <p:nvPr/>
        </p:nvSpPr>
        <p:spPr>
          <a:xfrm>
            <a:off x="6553717" y="3983473"/>
            <a:ext cx="198627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Семья – одна или несколько методик</a:t>
            </a:r>
          </a:p>
        </p:txBody>
      </p:sp>
    </p:spTree>
    <p:extLst>
      <p:ext uri="{BB962C8B-B14F-4D97-AF65-F5344CB8AC3E}">
        <p14:creationId xmlns:p14="http://schemas.microsoft.com/office/powerpoint/2010/main" val="2385993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1592" y="495457"/>
            <a:ext cx="8161867" cy="553998"/>
          </a:xfrm>
          <a:prstGeom prst="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Информация по результатам диагностических исследований </a:t>
            </a:r>
            <a:r>
              <a:rPr lang="ru-RU" sz="1400" i="1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(индивидуальная диагностика) – </a:t>
            </a:r>
            <a:r>
              <a:rPr lang="ru-RU" sz="1400" b="1" i="1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примеры оформления</a:t>
            </a:r>
            <a:endParaRPr lang="ru-RU" sz="1400" i="1" dirty="0">
              <a:ln w="1905"/>
              <a:solidFill>
                <a:schemeClr val="accent5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9723" y="5620108"/>
            <a:ext cx="3551768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Протоколы исследований, сводные таблицы, листы регистрации </a:t>
            </a:r>
            <a:r>
              <a:rPr lang="ru-RU" sz="1600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(?)</a:t>
            </a: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бланки ответов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02097" y="6035606"/>
            <a:ext cx="3255435" cy="369332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Класс (группа), Ф.И.О., дата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77250" y="6409524"/>
            <a:ext cx="582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047C6B1-9631-451D-AEE4-C616FAACCAE9}"/>
              </a:ext>
            </a:extLst>
          </p:cNvPr>
          <p:cNvSpPr/>
          <p:nvPr/>
        </p:nvSpPr>
        <p:spPr>
          <a:xfrm>
            <a:off x="484553" y="64433"/>
            <a:ext cx="8405609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Особенности составления информации по результатам диагностических исследований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1A43353-C59B-498E-8D2C-6EA3D1C23162}"/>
              </a:ext>
            </a:extLst>
          </p:cNvPr>
          <p:cNvSpPr/>
          <p:nvPr/>
        </p:nvSpPr>
        <p:spPr>
          <a:xfrm>
            <a:off x="399720" y="1141925"/>
            <a:ext cx="8405609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ФИО, класс (группа), дата рождения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_________________ 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Дата проведения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Учреждение образования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____________________________     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ФИО, должность специалиста, проводившего диагностику: ___________________</a:t>
            </a:r>
            <a:endParaRPr lang="ru-RU" sz="1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и цель проведения: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отслеживание динамики достигнутых результатов по итогам реализации программы…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Инструментарий /результаты: 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шкале самооценки Спилберга, Ханина выявлено…. 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Выводы: </a:t>
            </a:r>
            <a:endParaRPr lang="ru-RU" sz="1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______________________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Дата составления: 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Педагог-психолог         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подпись             Ф.И.О.</a:t>
            </a:r>
            <a:endParaRPr lang="ru-RU" sz="1200" i="1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8D2FB1A-24DC-44E2-A7AD-4CB00C7B4F09}"/>
              </a:ext>
            </a:extLst>
          </p:cNvPr>
          <p:cNvSpPr/>
          <p:nvPr/>
        </p:nvSpPr>
        <p:spPr>
          <a:xfrm>
            <a:off x="369195" y="3204316"/>
            <a:ext cx="8405609" cy="212365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ФИО, класс (группа), дата рождения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_________________ 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Дата проведения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период сентябрь-октябрь 2025г. (или 20 сентября, 6 октября 2025 г.)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Учреждение образования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____________________________     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ФИО, должность специалиста, проводившего диагностику: ___________________</a:t>
            </a:r>
            <a:endParaRPr lang="ru-RU" sz="12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и цель проведения: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углубленная диагностика по выявленным проблемным ситуациям 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Инструментарий /результаты: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шкале безнадежности Бека выявлено……; 2) тест РАТ в модификации Мюррея показал наличие… 3) по проективной м-</a:t>
            </a:r>
            <a:r>
              <a:rPr lang="ru-RU" sz="1200" i="1" dirty="0" err="1">
                <a:latin typeface="Times New Roman" pitchFamily="18" charset="0"/>
                <a:cs typeface="Times New Roman" pitchFamily="18" charset="0"/>
              </a:rPr>
              <a:t>ке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 «Волшебная страна чувств»…</a:t>
            </a:r>
          </a:p>
          <a:p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Выводы: </a:t>
            </a:r>
            <a:endParaRPr lang="ru-RU" sz="1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Рекомендации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______________________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Дата составления: 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Педагог-психолог          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подпись             Ф.И.О.</a:t>
            </a:r>
            <a:endParaRPr lang="ru-RU" sz="1200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91871D-F03A-4F6C-930D-16DDB68EFCF2}"/>
              </a:ext>
            </a:extLst>
          </p:cNvPr>
          <p:cNvSpPr txBox="1"/>
          <p:nvPr/>
        </p:nvSpPr>
        <p:spPr>
          <a:xfrm>
            <a:off x="6629219" y="1449955"/>
            <a:ext cx="1289988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Одна методика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584B4E-6D47-42C0-BFB5-CACDA98075B9}"/>
              </a:ext>
            </a:extLst>
          </p:cNvPr>
          <p:cNvSpPr txBox="1"/>
          <p:nvPr/>
        </p:nvSpPr>
        <p:spPr>
          <a:xfrm>
            <a:off x="6486607" y="3634215"/>
            <a:ext cx="1575213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Несколько методик</a:t>
            </a:r>
          </a:p>
        </p:txBody>
      </p:sp>
    </p:spTree>
    <p:extLst>
      <p:ext uri="{BB962C8B-B14F-4D97-AF65-F5344CB8AC3E}">
        <p14:creationId xmlns:p14="http://schemas.microsoft.com/office/powerpoint/2010/main" val="2233899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6332" y="795256"/>
            <a:ext cx="1899137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Измененное психоэмоциональное состояние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6332" y="1497382"/>
            <a:ext cx="1899137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Низкая степень рисков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9615" y="3233588"/>
            <a:ext cx="1899137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Средняя степень РС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283" y="3606340"/>
            <a:ext cx="1899137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Высокая степень РС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43477" y="988804"/>
            <a:ext cx="1825516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Устранение/решение проблемной ситуации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43477" y="3402865"/>
            <a:ext cx="2067052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Алгоритм МЗ с.5,6 с.8 п.13</a:t>
            </a: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50502" y="902806"/>
            <a:ext cx="1512101" cy="7386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Индивидуальная коррекционная программа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21678" y="4131045"/>
            <a:ext cx="1544515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Индивидуальный план (программа)  </a:t>
            </a:r>
          </a:p>
          <a:p>
            <a:r>
              <a:rPr lang="ru-RU" sz="12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работы с подростком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54663" y="902806"/>
            <a:ext cx="1767253" cy="7386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пределах компетенции педагога-психолога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96959" y="3449031"/>
            <a:ext cx="1542593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Педагог социальный и педагог-психолог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61925" y="4089822"/>
            <a:ext cx="3867709" cy="224676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u="sng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Индивидуальный план (программа сопровождения) работы с подростком:</a:t>
            </a:r>
          </a:p>
          <a:p>
            <a:r>
              <a:rPr lang="ru-RU" sz="14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отслеживание психоэмоционального состояния, </a:t>
            </a:r>
          </a:p>
          <a:p>
            <a:r>
              <a:rPr lang="ru-RU" sz="14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динамики в поведении, в общении, индивидуальная работа с обучающимся, законными представителями; </a:t>
            </a:r>
          </a:p>
          <a:p>
            <a:r>
              <a:rPr lang="ru-RU" sz="14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групповая работа: работа с учебным коллективом обучающегося (класс, группа), вовлечение обучающегося в тренинги, др. формы групповой работы).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0186" y="1831812"/>
            <a:ext cx="7461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n w="1905"/>
                <a:solidFill>
                  <a:srgbClr val="00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* – на усмотрение специалиста с учетом интересов ребенка и его индивидуальных особенностей можно составлять при более высоких рисках, организуя психологическое консультирование заинтересованных участников образовательного процесса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39613" y="3165435"/>
            <a:ext cx="8328679" cy="33299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4" descr="https://unit-st.ru/upload/iblock/350/350cb5d5d167c9a4292b9f63787da7ce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0" r="21139"/>
          <a:stretch/>
        </p:blipFill>
        <p:spPr bwMode="auto">
          <a:xfrm>
            <a:off x="6319370" y="2379090"/>
            <a:ext cx="311916" cy="593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43473" y="2306404"/>
            <a:ext cx="2143193" cy="738664"/>
          </a:xfrm>
          <a:prstGeom prst="rect">
            <a:avLst/>
          </a:prstGeom>
          <a:noFill/>
          <a:ln>
            <a:solidFill>
              <a:srgbClr val="3399FF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Психологическая этика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Конфиденциальность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Принцип «Не навреди»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3084" y="370199"/>
            <a:ext cx="7255934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Индивидуальные программы коррекции и развития (сопровождения)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00420" y="3031626"/>
            <a:ext cx="2621158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ПО ПРИМЕРУ ВЫЯВЛЕННЫХ  РС</a:t>
            </a:r>
            <a:endPara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477250" y="6409524"/>
            <a:ext cx="582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1578" y="3233587"/>
            <a:ext cx="2093396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Индивидуальный план по оказанию социально-педагогической поддержки и психологической помощи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61849" y="4223378"/>
            <a:ext cx="2306443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Все заинтересованные участники образовательного процесса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484162" y="5176874"/>
            <a:ext cx="4284130" cy="954107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При проведении работы по индивидуальному плану (программе) важно отмечать проделанную работу в «Журнале учета мероприятий» (отмечать, что даны рекомендации (педагогам, законным представителям)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183" y="2478143"/>
            <a:ext cx="4823821" cy="4253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4" descr="https://unit-st.ru/upload/iblock/350/350cb5d5d167c9a4292b9f63787da7ce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0" r="21139"/>
          <a:stretch/>
        </p:blipFill>
        <p:spPr bwMode="auto">
          <a:xfrm>
            <a:off x="501283" y="2433643"/>
            <a:ext cx="311916" cy="593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765018" y="2457349"/>
            <a:ext cx="791779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МР</a:t>
            </a:r>
          </a:p>
        </p:txBody>
      </p:sp>
      <p:sp>
        <p:nvSpPr>
          <p:cNvPr id="2053" name="Овал 2052"/>
          <p:cNvSpPr/>
          <p:nvPr/>
        </p:nvSpPr>
        <p:spPr>
          <a:xfrm>
            <a:off x="1245475" y="2734348"/>
            <a:ext cx="2210760" cy="214615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C0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807462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74123" y="298891"/>
            <a:ext cx="4888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Индивидуальная коррекционная программа </a:t>
            </a:r>
          </a:p>
          <a:p>
            <a:pPr algn="ctr"/>
            <a:r>
              <a:rPr lang="ru-RU" sz="140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обучающегося ____класса ГУО «_________________»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24253" y="693713"/>
            <a:ext cx="823839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Проблема: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высокий уровень межличностной тревожности, в поведении выражены эмоционально-волевая неустойчивость.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снижение тревожных состояний во взаимодействии с окружающими, нормализация эмоционального и отклоняющегося поведения.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Обучить эффективным способам выхода из кризисных ситуаций и навыкам стрессоустойчивости.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Отработать навыки общения в возможных конфликтных ситуациях.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Сроки реализации: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с ______ по _____________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54403"/>
              </p:ext>
            </p:extLst>
          </p:nvPr>
        </p:nvGraphicFramePr>
        <p:xfrm>
          <a:off x="440552" y="2114607"/>
          <a:ext cx="8305515" cy="8937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0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9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8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r>
                        <a:rPr lang="ru-RU" sz="12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1…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4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Промежуточная и итоговая психодиагностика: 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 rot="20035118">
            <a:off x="94079" y="4578256"/>
            <a:ext cx="1398346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ВАРИАНТ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18289" y="2995235"/>
            <a:ext cx="84443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Промежуточные выводы: _______________________________________________________________________________</a:t>
            </a:r>
            <a:endParaRPr lang="ru-RU" sz="1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реализации программы предполагается проведение психологического консультирования педагогов и родителей с целью оказания качественной помощи обучающемуся.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 по итогам реализации программы: _______________________________________________________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Педагог-психолог                                                                                      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Ф.И.О.               подпись</a:t>
            </a:r>
            <a:r>
              <a:rPr lang="ru-RU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77250" y="6409524"/>
            <a:ext cx="582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14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93251" y="4019518"/>
            <a:ext cx="77283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Особенности организации групповой коррекции (работа с целевыми группами)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78231" y="4284969"/>
            <a:ext cx="75844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При выявлении групп детей с одинаковыми проблемами психоэмоционального характера, в личностном развитии и поведении (тревога, агрессия, провокация конфликтов и др.)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3211" y="4803988"/>
            <a:ext cx="7897386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Программа тренинга или цикла занятий с обучающимися с высоким уровнем тревожности </a:t>
            </a:r>
            <a:r>
              <a:rPr lang="ru-RU" sz="1400" i="1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(например)</a:t>
            </a:r>
            <a:r>
              <a:rPr lang="ru-RU" sz="14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– до 15 чел. – тренинг, 15-25 – цикл занятий, список участников прилагается, по схеме выше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3211" y="5634985"/>
            <a:ext cx="7897386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План (программа) мероприятий  (практикумов) с обучающимися с </a:t>
            </a:r>
            <a:r>
              <a:rPr lang="ru-RU" sz="1400" i="1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(указать проблему)</a:t>
            </a:r>
            <a:r>
              <a:rPr lang="ru-RU" sz="1400" dirty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– большие группы, список участников прилагается, по схеме выше. В программу могут быть включены  групповые консультации, лектории, упражнения, раздаточный материал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37702" y="17091"/>
            <a:ext cx="1899137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Измененное психоэмоциональное состояние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0030" y="386423"/>
            <a:ext cx="1398346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ПРИМЕРА</a:t>
            </a:r>
          </a:p>
        </p:txBody>
      </p:sp>
    </p:spTree>
    <p:extLst>
      <p:ext uri="{BB962C8B-B14F-4D97-AF65-F5344CB8AC3E}">
        <p14:creationId xmlns:p14="http://schemas.microsoft.com/office/powerpoint/2010/main" val="1824307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0030" y="386423"/>
            <a:ext cx="1398346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ПРИМЕРА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6409" y="1252420"/>
            <a:ext cx="80110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Ф.И.О.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_______________________________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______________Возраст _____________________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Проблема:________________________________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Цель/задачи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 _______________________</a:t>
            </a: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Срок реализации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с ______ по _____________  (6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мес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021984"/>
              </p:ext>
            </p:extLst>
          </p:nvPr>
        </p:nvGraphicFramePr>
        <p:xfrm>
          <a:off x="703493" y="2170186"/>
          <a:ext cx="8056844" cy="57823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73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8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2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2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r>
                        <a:rPr lang="ru-RU" sz="12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Ответственный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1…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12340" y="2819370"/>
            <a:ext cx="82391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Промежуточные выводы: ______________________________________________________________________________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Анализ по итогам реализации программы: ___________________________________________________________________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Ответственные:  должность           Ф.И.О.               подпись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92428" y="524922"/>
            <a:ext cx="7559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Индивидуальная программа (план) сопровождения </a:t>
            </a:r>
          </a:p>
          <a:p>
            <a:pPr algn="ctr"/>
            <a:r>
              <a:rPr lang="ru-RU" sz="140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обучающегося группы высокого суицидального риска ГУО «__________________»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2295" y="3904249"/>
            <a:ext cx="8359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Программа сопровождения </a:t>
            </a:r>
          </a:p>
          <a:p>
            <a:pPr algn="ctr"/>
            <a:r>
              <a:rPr lang="ru-RU" sz="1400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семьи ______________ГУО «__________________» с нарушением детско-родительских отношений </a:t>
            </a:r>
            <a:r>
              <a:rPr lang="ru-RU" sz="1200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(конкретизировать: дисциплина, несовпадение воспитательных установок, </a:t>
            </a:r>
            <a:r>
              <a:rPr lang="ru-RU" sz="1200" i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гиперопека</a:t>
            </a:r>
            <a:r>
              <a:rPr lang="ru-RU" sz="1200" i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проблемы между детьми и др.)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92249" y="5827141"/>
            <a:ext cx="62449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Промежуточные выводы: 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Заключение по итогам реализации программы: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Ответственные:  должность/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родств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отношения           Ф.И.О.               подпись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814" y="4612135"/>
            <a:ext cx="5955598" cy="124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20030" y="3904249"/>
            <a:ext cx="1398346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ПРИМЕРА</a:t>
            </a:r>
          </a:p>
        </p:txBody>
      </p:sp>
    </p:spTree>
    <p:extLst>
      <p:ext uri="{BB962C8B-B14F-4D97-AF65-F5344CB8AC3E}">
        <p14:creationId xmlns:p14="http://schemas.microsoft.com/office/powerpoint/2010/main" val="1959435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36385" y="569274"/>
            <a:ext cx="4666805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spc="50" dirty="0">
                <a:ln w="11430"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ЗДОРОВЬЯ!</a:t>
            </a:r>
          </a:p>
          <a:p>
            <a:pPr algn="ctr"/>
            <a:r>
              <a:rPr lang="ru-RU" sz="2400" spc="50" dirty="0">
                <a:ln w="11430"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УСПЕХОВ!  </a:t>
            </a:r>
          </a:p>
          <a:p>
            <a:pPr algn="ctr"/>
            <a:r>
              <a:rPr lang="ru-RU" sz="2400" spc="50" dirty="0">
                <a:ln w="11430"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БЛАГОПОЛУЧИЯ! ВЗАИМОПОНИМАНИЯ!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64857" y="5163000"/>
            <a:ext cx="69207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Отдел профилактики и комплексной реабилитации 80222 74-32-19</a:t>
            </a:r>
          </a:p>
        </p:txBody>
      </p:sp>
      <p:pic>
        <p:nvPicPr>
          <p:cNvPr id="9" name="Picture 2" descr="C:\Users\User\Desktop\логотип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07" y="692366"/>
            <a:ext cx="1014638" cy="104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User\.ms-ad\Desktop\наши контакты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925" y="2787121"/>
            <a:ext cx="3028950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9006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1119" y="364423"/>
            <a:ext cx="80303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Определение нормативных правовых актов и иных </a:t>
            </a:r>
            <a:r>
              <a:rPr lang="ru-RU" sz="1600" b="1" dirty="0" err="1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нормотрворческих</a:t>
            </a:r>
            <a:r>
              <a:rPr lang="ru-RU" sz="16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документов, регламентирующих деятельность педагога-психолога УО.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166" y="1083033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НОРМАТИВНО-ПРАВОВАЯ ДОКУМЕНТАЦИЯ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ПРАВОВОЕ ОБЕСПЕЧЕНИЕ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ДОКУМЕНТАЦИЯ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9152" y="2299271"/>
            <a:ext cx="284477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НОРМАТИВНЫЕ ПРАВОВЫЕ АКТЫ, регламентирующие деятельность</a:t>
            </a:r>
          </a:p>
          <a:p>
            <a:pPr algn="ctr"/>
            <a:r>
              <a:rPr lang="ru-RU" sz="13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педагога-психолога УО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535131" y="1083034"/>
            <a:ext cx="40230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НОРМАТИВКА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ЗАКОНОДАТЕЛЬНЫЕ АКТЫ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НОРМАТИВНЫЕ ПРАВОВЫЕ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ДОКУМЕНТЫ и т.п.</a:t>
            </a:r>
          </a:p>
        </p:txBody>
      </p:sp>
      <p:pic>
        <p:nvPicPr>
          <p:cNvPr id="17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419226" y="2276728"/>
            <a:ext cx="447790" cy="44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905012" y="3612934"/>
            <a:ext cx="199905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ИНЫЕ НОРМОТВОРЧЕСКИЕ  ДОКУМЕНТЫ, </a:t>
            </a:r>
            <a:r>
              <a:rPr lang="ru-RU" sz="1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областные </a:t>
            </a:r>
          </a:p>
          <a:p>
            <a:pPr algn="ctr"/>
            <a:r>
              <a:rPr lang="ru-RU" sz="1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локальные (целевые)  </a:t>
            </a:r>
          </a:p>
          <a:p>
            <a:pPr algn="ctr"/>
            <a:r>
              <a:rPr lang="ru-RU" sz="1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документы</a:t>
            </a:r>
          </a:p>
        </p:txBody>
      </p:sp>
      <p:pic>
        <p:nvPicPr>
          <p:cNvPr id="19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405257" y="3801699"/>
            <a:ext cx="447790" cy="44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5695950" y="2214695"/>
            <a:ext cx="3200400" cy="1015663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Кодекс РБ, Закон РБ, Декрет Президента РБ,  Указ Президента РБ, Постановление Совета Министров РБ, Инструкции, Правила, Регламенты, Положения республиканского масштаба и т.п.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8577" y="5412150"/>
            <a:ext cx="7713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Рабочая документация педагога-психолога УО  </a:t>
            </a: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1400" dirty="0" err="1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 локальные документы УО с определением  функционала и зоны ответственности педагога-психолога)</a:t>
            </a:r>
          </a:p>
        </p:txBody>
      </p:sp>
      <p:pic>
        <p:nvPicPr>
          <p:cNvPr id="23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505936" y="5558583"/>
            <a:ext cx="447790" cy="44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3302000" y="2341941"/>
            <a:ext cx="2229192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Закона РБ о нормативных </a:t>
            </a:r>
          </a:p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правовых актах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85239" y="3662721"/>
            <a:ext cx="3403599" cy="1169551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Иные решения органов местного управления и самоуправления - нормативные правовые акты, принимаемые местными Советами депутатов, исполнительными и распорядительными органами в пределах своей компетенции с целью решения вопросов местного значения и имеющие обязательную силу на соответствующей территории.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99619" y="3889934"/>
            <a:ext cx="2012647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Закона РБ о </a:t>
            </a:r>
          </a:p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нормативных </a:t>
            </a:r>
          </a:p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правовых актах</a:t>
            </a:r>
          </a:p>
        </p:txBody>
      </p:sp>
      <p:sp>
        <p:nvSpPr>
          <p:cNvPr id="32" name="Стрелка вправо 31"/>
          <p:cNvSpPr/>
          <p:nvPr/>
        </p:nvSpPr>
        <p:spPr>
          <a:xfrm>
            <a:off x="4938799" y="2552104"/>
            <a:ext cx="413971" cy="222899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4524828" y="4101649"/>
            <a:ext cx="413971" cy="222899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5314352" y="1160079"/>
            <a:ext cx="1397000" cy="787254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1056827" y="1148546"/>
            <a:ext cx="1293899" cy="734706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5314352" y="1236922"/>
            <a:ext cx="1397000" cy="64633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953726" y="1144432"/>
            <a:ext cx="1397000" cy="64633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652934" y="631584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1487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50" y="321730"/>
            <a:ext cx="61404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Должностная инструкция педагога-психолога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2433" y="660284"/>
            <a:ext cx="7543800" cy="4924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Выпуска 28 Единого квалификационного справочника должностей и служащих , </a:t>
            </a:r>
          </a:p>
          <a:p>
            <a:r>
              <a:rPr lang="ru-RU" sz="1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утв. Постановлением Министерства труда и социальной защиты от 29 июля 2020 № 69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39808" y="1331328"/>
            <a:ext cx="20534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Педагог-психолог</a:t>
            </a:r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7767051" y="834292"/>
            <a:ext cx="413971" cy="222899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03304" y="1152727"/>
            <a:ext cx="90593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>
                <a:latin typeface="Times New Roman" pitchFamily="18" charset="0"/>
                <a:cs typeface="Times New Roman" pitchFamily="18" charset="0"/>
              </a:rPr>
              <a:t>Последние изменения и дополнения от 30 июня 2025 г. № 54 (зарегистрировано в Национальном реестре - № 11-3/43744 от 03.09.2025) </a:t>
            </a:r>
            <a:r>
              <a:rPr lang="ru-RU" sz="1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65" y="1639105"/>
            <a:ext cx="3920068" cy="49137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954" y="1639105"/>
            <a:ext cx="3830838" cy="20946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8652934" y="631584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26250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86949" y="951920"/>
            <a:ext cx="479618" cy="369332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п.6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85774" y="1869764"/>
            <a:ext cx="8143876" cy="1323439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видам психологической помощи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обучающихся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относятся: психологическое просвещение, психологическая профилактика, психологическое консультирование, психологическая коррекция. Психологическая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диагностика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может являться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составной частью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оказания психологической помощи обучающимся любого вида психологической помощи обучающимся.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354667" y="837736"/>
            <a:ext cx="7658100" cy="58477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Оказание психологической помощи обучающимся регулируется Законом Республики Беларусь «Об оказании психологической помощи».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47368" y="5976423"/>
            <a:ext cx="4822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Виды (направления) деятельности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91933" y="440267"/>
            <a:ext cx="1684868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Инструкции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7723" y="3822957"/>
            <a:ext cx="596638" cy="369332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п.11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176867" y="3407459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Режим рабочего времени специалистов регулируется правилами внутреннего трудового распорядка в учреждении образования с учетом: …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подготовки к выполнению работы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, посещения игр, учебных занятий, занятий и иных форм организации образовательного процесса, посещения обучающихся на дому,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обработки, анализа и обобщения полученных результатов работы, заполнения документов, а также повышения своего профессионального уровня)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 rot="5400000">
            <a:off x="4058725" y="4717012"/>
            <a:ext cx="627088" cy="1622894"/>
          </a:xfrm>
          <a:prstGeom prst="rightArrow">
            <a:avLst>
              <a:gd name="adj1" fmla="val 50000"/>
              <a:gd name="adj2" fmla="val 5248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52934" y="631584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921651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9857" y="507909"/>
            <a:ext cx="7918876" cy="418576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Виды деятельности педагога-психолога: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информационно-просветительская деятельность / психологическое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просвещение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профилактическая деятельность /психологическая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профилактика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консультативная деятельность / психологическое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консультирование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коррекционно-развивающая деятельность /психологическая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коррекция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диагностическая деятельность /психологическая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диагностика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u="sng" dirty="0">
                <a:latin typeface="Times New Roman" pitchFamily="18" charset="0"/>
                <a:cs typeface="Times New Roman" pitchFamily="18" charset="0"/>
              </a:rPr>
              <a:t>организационно-методическая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работа – согласно п.11 Инструкции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(подготовка к выполнению работы, обработка, анализ и обобщения полученных результатов работы, заполнения документов, а также повышения своего профессионального уровня)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52934" y="631584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56809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3854" y="850447"/>
            <a:ext cx="596638" cy="369332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п.13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60500" y="645888"/>
            <a:ext cx="6886575" cy="2017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Перечень документов, обязательных для ведения </a:t>
            </a:r>
          </a:p>
          <a:p>
            <a:pPr algn="ctr"/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педагогом-психологом: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план работы на полугодие;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журнал учета мероприятий;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материалы по оказанию обучающимся психологической помощи;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отчет о работе за полугодие.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78200" y="351956"/>
            <a:ext cx="1329267" cy="2769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 Инструкции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2290" y="3488735"/>
            <a:ext cx="596638" cy="369332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п.18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50897" y="3488735"/>
            <a:ext cx="482734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Отчет о работе за полугодие отражает выполнение специалистом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поставленных задач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качественные и количественные показатели реализации мероприятий по видам деятельности, их эффективность и результативность, проблемы, требующие решения.</a:t>
            </a:r>
          </a:p>
        </p:txBody>
      </p:sp>
      <p:pic>
        <p:nvPicPr>
          <p:cNvPr id="9" name="Picture 4" descr="https://unit-st.ru/upload/iblock/350/350cb5d5d167c9a4292b9f63787da7ce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0" r="21139"/>
          <a:stretch/>
        </p:blipFill>
        <p:spPr bwMode="auto">
          <a:xfrm>
            <a:off x="1460500" y="3488735"/>
            <a:ext cx="383465" cy="72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8652934" y="631584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60487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2176" y="392496"/>
            <a:ext cx="76866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Отчет о работе педагога-психолога за полугодие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17548" y="877034"/>
            <a:ext cx="67133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ОТЧЕТ о работе</a:t>
            </a:r>
          </a:p>
          <a:p>
            <a:pPr algn="ctr"/>
            <a:r>
              <a:rPr lang="ru-RU" sz="1600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педагога-психолога, педагога социального за первое полугодие </a:t>
            </a:r>
          </a:p>
          <a:p>
            <a:pPr algn="ctr"/>
            <a:r>
              <a:rPr lang="ru-RU" sz="1600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20../20.. учебного года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94777" y="1895606"/>
            <a:ext cx="312342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Примерная структура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1563" y="2676322"/>
            <a:ext cx="18283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ВВЕДЕНИЕ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3834" y="4174093"/>
            <a:ext cx="14421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ОСНОВНАЯ ЧАСТЬ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6055" y="5511284"/>
            <a:ext cx="1780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ЗАКЛЮЧЕНИЕ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06406" y="2670601"/>
            <a:ext cx="57544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Обоснование деятельности за отчетный период.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Задачи, стоящие в отчетном периоде.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Проблемы, над которыми работал специалист. Пути решения.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54831" y="3756957"/>
            <a:ext cx="66008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Деятельность по реализации задач</a:t>
            </a:r>
          </a:p>
          <a:p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(в соответствии с планом работы и журналами  учета).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Количественно-качественный анализ по направлениям деятельности</a:t>
            </a:r>
          </a:p>
          <a:p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(тематические мероприятия, формы проведения, практическая значимость и т.п.)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Анализ достижений, затруднений, выводы о качестве работы.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52008" y="5357679"/>
            <a:ext cx="56356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Обобщение выявленных трудностей и проблем.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Определение приоритетных направлений и путей реализации.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Обозначение задач на следующий год.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52934" y="631584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73132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0092" y="458948"/>
            <a:ext cx="5036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Планирование работы педагога-психолога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68493" y="4761100"/>
            <a:ext cx="6918307" cy="29238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300" b="1" i="1" dirty="0">
                <a:latin typeface="Times New Roman" pitchFamily="18" charset="0"/>
                <a:cs typeface="Times New Roman" pitchFamily="18" charset="0"/>
              </a:rPr>
              <a:t>*Задачи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– у каждого специалиста свои:</a:t>
            </a: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формировать… - развивать… - способствовать… и т.п.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78886" y="535148"/>
            <a:ext cx="21760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УТВЕРЖДАЮ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Директор УО_____________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__________________ _______</a:t>
            </a:r>
          </a:p>
          <a:p>
            <a:r>
              <a:rPr lang="ru-RU" sz="1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«__»___________ 2025г.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129072" y="1311574"/>
            <a:ext cx="7624401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ПЛАН РАБОТЫ </a:t>
            </a:r>
          </a:p>
          <a:p>
            <a:pPr algn="ctr"/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педагога-психолога ___________________</a:t>
            </a:r>
          </a:p>
          <a:p>
            <a:pPr algn="ctr"/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УО _______________________________  на  ____ полугодие 20__/ 20__ учебного года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54" y="4457446"/>
            <a:ext cx="596638" cy="369332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п.18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574703"/>
              </p:ext>
            </p:extLst>
          </p:nvPr>
        </p:nvGraphicFramePr>
        <p:xfrm>
          <a:off x="562352" y="2356496"/>
          <a:ext cx="8191121" cy="192022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45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5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79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85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72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2153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Категория участников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мероприятия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проведения 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 проведения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Отметка о выполнении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938">
                <a:tc gridSpan="7">
                  <a:txBody>
                    <a:bodyPr/>
                    <a:lstStyle/>
                    <a:p>
                      <a:pPr marL="342900" lvl="0" indent="-342900" algn="ctr">
                        <a:lnSpc>
                          <a:spcPts val="14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**Вид деятельности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6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Обучающиеся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6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Законные представители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6"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1.3.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Педагогические работники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1853062" y="5473005"/>
            <a:ext cx="7156944" cy="1384995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200" b="1" dirty="0"/>
              <a:t>**</a:t>
            </a:r>
            <a:r>
              <a:rPr lang="ru-RU" sz="1200" dirty="0"/>
              <a:t>информационно-просветительская деятельность  или </a:t>
            </a:r>
            <a:r>
              <a:rPr lang="ru-RU" sz="1200" b="1" dirty="0"/>
              <a:t>просвещение</a:t>
            </a:r>
            <a:r>
              <a:rPr lang="ru-RU" sz="1200" dirty="0"/>
              <a:t>,</a:t>
            </a:r>
          </a:p>
          <a:p>
            <a:r>
              <a:rPr lang="ru-RU" sz="1200" dirty="0"/>
              <a:t>профилактическая деятельность  или </a:t>
            </a:r>
            <a:r>
              <a:rPr lang="ru-RU" sz="1200" b="1" dirty="0"/>
              <a:t>профилактика</a:t>
            </a:r>
            <a:r>
              <a:rPr lang="ru-RU" sz="1200" dirty="0"/>
              <a:t>, </a:t>
            </a:r>
          </a:p>
          <a:p>
            <a:r>
              <a:rPr lang="ru-RU" sz="1200" dirty="0"/>
              <a:t>консультативная деятельность или </a:t>
            </a:r>
            <a:r>
              <a:rPr lang="ru-RU" sz="1200" b="1" dirty="0"/>
              <a:t>консультирование</a:t>
            </a:r>
            <a:r>
              <a:rPr lang="ru-RU" sz="1200" dirty="0"/>
              <a:t>,</a:t>
            </a:r>
          </a:p>
          <a:p>
            <a:r>
              <a:rPr lang="ru-RU" sz="1200" dirty="0"/>
              <a:t>коррекционно-развивающая деятельность или </a:t>
            </a:r>
            <a:r>
              <a:rPr lang="ru-RU" sz="1200" b="1" dirty="0"/>
              <a:t>коррекция</a:t>
            </a:r>
            <a:r>
              <a:rPr lang="ru-RU" sz="1200" dirty="0"/>
              <a:t>, </a:t>
            </a:r>
          </a:p>
          <a:p>
            <a:r>
              <a:rPr lang="ru-RU" sz="1200" dirty="0"/>
              <a:t>диагностическая деятельность или </a:t>
            </a:r>
            <a:r>
              <a:rPr lang="ru-RU" sz="1200" b="1" dirty="0"/>
              <a:t>диагностика</a:t>
            </a:r>
            <a:r>
              <a:rPr lang="ru-RU" sz="1200" dirty="0"/>
              <a:t> (может быть составляющей частью иных видов деятельности)</a:t>
            </a:r>
          </a:p>
          <a:p>
            <a:r>
              <a:rPr lang="ru-RU" sz="1200" dirty="0"/>
              <a:t>организационно-методическая работа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48897" y="2004071"/>
            <a:ext cx="6623552" cy="292388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300" b="1" i="1" dirty="0">
                <a:latin typeface="Times New Roman" pitchFamily="18" charset="0"/>
                <a:cs typeface="Times New Roman" pitchFamily="18" charset="0"/>
              </a:rPr>
              <a:t>*Задачи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формировать… - развивать… - способствовать… и т.п.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4391" y="5134451"/>
            <a:ext cx="84538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*Задачи целесообразно прописать в плане, т.к. их решение отражается в отчете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53062" y="4406157"/>
            <a:ext cx="5410197" cy="292388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умолчанию  </a:t>
            </a:r>
            <a:r>
              <a:rPr lang="ru-RU" sz="1300" b="1" i="1" dirty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– это с</a:t>
            </a:r>
            <a:r>
              <a:rPr lang="ru-RU" sz="13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одействие в достижении цели УО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562" y="6056892"/>
            <a:ext cx="1522167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Для обсуждения</a:t>
            </a:r>
          </a:p>
        </p:txBody>
      </p:sp>
      <p:pic>
        <p:nvPicPr>
          <p:cNvPr id="20" name="Picture 4" descr="https://unit-st.ru/upload/iblock/350/350cb5d5d167c9a4292b9f63787da7ce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0" r="21139"/>
          <a:stretch/>
        </p:blipFill>
        <p:spPr bwMode="auto">
          <a:xfrm>
            <a:off x="1229782" y="4374288"/>
            <a:ext cx="383465" cy="729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s://unit-st.ru/upload/iblock/350/350cb5d5d167c9a4292b9f63787da7ce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0" r="21139"/>
          <a:stretch/>
        </p:blipFill>
        <p:spPr bwMode="auto">
          <a:xfrm>
            <a:off x="725186" y="856059"/>
            <a:ext cx="268171" cy="510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51021" y="926436"/>
            <a:ext cx="5383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Мероприятия отражаются в плане воспитательной работы УО на учебный год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37600" y="6474103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745066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1234" y="750158"/>
            <a:ext cx="49535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Журнал учета мероприятий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31091" y="5961902"/>
            <a:ext cx="7482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Целесообразно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Пронумерован, прошит по кол-ву листов или страниц; для удобства можно помечать подконтрольную категорию обучающихся (ИПР, СОП и т.п.), условные обозначения видам (формам) деятельности (ИК, ГК, ИКЗ, СПТ и т.п.)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3386" y="931948"/>
            <a:ext cx="805815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ПЕДАГОГА-ПСИХОЛОГА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_____________________________________________________________________________________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(фамилия, собственное имя, отчество (если таковое имеется)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На ______________учебный год</a:t>
            </a:r>
          </a:p>
          <a:p>
            <a:pPr algn="r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	Начат _____________________</a:t>
            </a:r>
          </a:p>
          <a:p>
            <a:pPr algn="r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	Окончен __________________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2233" y="1998062"/>
            <a:ext cx="1205507" cy="369332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1-я часть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26296" y="4093365"/>
            <a:ext cx="962887" cy="338554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2-я часть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5667" y="146090"/>
            <a:ext cx="1308400" cy="369332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Титульник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56586" y="2028840"/>
            <a:ext cx="39955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Информация о реализации мероприятий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38029" y="4093365"/>
            <a:ext cx="39465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Информации о посещении мероприятий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699512"/>
              </p:ext>
            </p:extLst>
          </p:nvPr>
        </p:nvGraphicFramePr>
        <p:xfrm>
          <a:off x="663386" y="2367394"/>
          <a:ext cx="8015531" cy="112750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32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4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49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01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97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86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843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Фамилия, собственное имя, отчество (если таковое имеется)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/класс (группа) 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Категория участников/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возраст/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Вид, форма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проведения, тема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Используемые метод,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методика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(с указанием автора)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проведения: выводы, рекомендации,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примечание 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43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0" marR="381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71475" y="3820018"/>
            <a:ext cx="5292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Заполнение граф 6 и 7 части 1-й – с учётом содержания графы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pic>
        <p:nvPicPr>
          <p:cNvPr id="16" name="Picture 4" descr="https://unit-st.ru/upload/iblock/350/350cb5d5d167c9a4292b9f63787da7ce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0" r="21139"/>
          <a:stretch/>
        </p:blipFill>
        <p:spPr bwMode="auto">
          <a:xfrm>
            <a:off x="953783" y="5961902"/>
            <a:ext cx="354615" cy="67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881234" y="238423"/>
            <a:ext cx="628226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(наименование вышестоящей организации)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(наименование учреждения образования)</a:t>
            </a:r>
          </a:p>
          <a:p>
            <a:r>
              <a:rPr lang="ru-RU" sz="1000" dirty="0">
                <a:latin typeface="Times New Roman" pitchFamily="18" charset="0"/>
                <a:cs typeface="Times New Roman" pitchFamily="18" charset="0"/>
              </a:rPr>
              <a:t>(индекс дела по номенклатуре дел учреждения образования)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080211"/>
              </p:ext>
            </p:extLst>
          </p:nvPr>
        </p:nvGraphicFramePr>
        <p:xfrm>
          <a:off x="776477" y="4446685"/>
          <a:ext cx="7533130" cy="153047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8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7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27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33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33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33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33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336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7336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336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4729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4729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5145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Фамилия,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собственное имя,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отчество (если таковое имеется),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 (группа)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 п/п****/дата проведения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17</a:t>
                      </a:r>
                      <a:endParaRPr lang="ru-RU" sz="8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32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…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…</a:t>
                      </a:r>
                      <a:r>
                        <a:rPr lang="en-US" sz="11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Иванова М.В. мать  Ивановой К.</a:t>
                      </a:r>
                      <a:r>
                        <a:rPr lang="ru-RU" sz="1100" i="1" baseline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9Б </a:t>
                      </a:r>
                      <a:r>
                        <a:rPr lang="ru-RU" sz="1100" i="1" baseline="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</a:t>
                      </a:r>
                      <a:r>
                        <a:rPr lang="ru-RU" sz="1100" i="1" baseline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100" i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i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+</a:t>
                      </a:r>
                      <a:endParaRPr lang="ru-RU" sz="1100" i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652934" y="6315845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 rot="16200000">
            <a:off x="4742529" y="4885378"/>
            <a:ext cx="5596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i="1" dirty="0">
                <a:solidFill>
                  <a:srgbClr val="002060"/>
                </a:solidFill>
              </a:rPr>
              <a:t>12.10</a:t>
            </a: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085511"/>
              </p:ext>
            </p:extLst>
          </p:nvPr>
        </p:nvGraphicFramePr>
        <p:xfrm>
          <a:off x="662032" y="3502679"/>
          <a:ext cx="8024768" cy="365760"/>
        </p:xfrm>
        <a:graphic>
          <a:graphicData uri="http://schemas.openxmlformats.org/drawingml/2006/table">
            <a:tbl>
              <a:tblPr/>
              <a:tblGrid>
                <a:gridCol w="425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4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9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39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13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91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0717">
                <a:tc>
                  <a:txBody>
                    <a:bodyPr/>
                    <a:lstStyle/>
                    <a:p>
                      <a:r>
                        <a:rPr lang="ru-RU" sz="900" b="0" i="1" dirty="0">
                          <a:solidFill>
                            <a:srgbClr val="002060"/>
                          </a:solidFill>
                        </a:rPr>
                        <a:t>…17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0" i="1" dirty="0">
                          <a:solidFill>
                            <a:srgbClr val="002060"/>
                          </a:solidFill>
                        </a:rPr>
                        <a:t>12.10.2025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0" i="1" dirty="0">
                          <a:solidFill>
                            <a:srgbClr val="002060"/>
                          </a:solidFill>
                        </a:rPr>
                        <a:t>9Б</a:t>
                      </a:r>
                      <a:r>
                        <a:rPr lang="ru-RU" sz="900" b="0" i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900" b="0" i="1" baseline="0" dirty="0" err="1">
                          <a:solidFill>
                            <a:srgbClr val="002060"/>
                          </a:solidFill>
                        </a:rPr>
                        <a:t>кл</a:t>
                      </a:r>
                      <a:endParaRPr lang="ru-RU" sz="900" b="0" i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0" i="1" dirty="0">
                          <a:solidFill>
                            <a:srgbClr val="002060"/>
                          </a:solidFill>
                        </a:rPr>
                        <a:t>Родители, 25 чел.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0" i="1" dirty="0">
                          <a:solidFill>
                            <a:srgbClr val="002060"/>
                          </a:solidFill>
                        </a:rPr>
                        <a:t>ГК «Впереди экзамены»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0" i="1" dirty="0">
                          <a:solidFill>
                            <a:srgbClr val="002060"/>
                          </a:solidFill>
                        </a:rPr>
                        <a:t>«Метод.</a:t>
                      </a:r>
                      <a:r>
                        <a:rPr lang="ru-RU" sz="900" b="0" i="1" baseline="0" dirty="0">
                          <a:solidFill>
                            <a:srgbClr val="002060"/>
                          </a:solidFill>
                        </a:rPr>
                        <a:t> материалы» или указать источник</a:t>
                      </a:r>
                      <a:endParaRPr lang="ru-RU" sz="900" b="0" i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0" i="1" dirty="0">
                          <a:solidFill>
                            <a:srgbClr val="002060"/>
                          </a:solidFill>
                        </a:rPr>
                        <a:t>С родителями Петрова В. –</a:t>
                      </a:r>
                      <a:r>
                        <a:rPr lang="ru-RU" sz="900" b="0" i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900" b="0" i="1" dirty="0">
                          <a:solidFill>
                            <a:srgbClr val="002060"/>
                          </a:solidFill>
                        </a:rPr>
                        <a:t>ИК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 rot="16200000">
            <a:off x="-353888" y="3368255"/>
            <a:ext cx="1673296" cy="276999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примера и т.п.</a:t>
            </a:r>
          </a:p>
        </p:txBody>
      </p:sp>
    </p:spTree>
    <p:extLst>
      <p:ext uri="{BB962C8B-B14F-4D97-AF65-F5344CB8AC3E}">
        <p14:creationId xmlns:p14="http://schemas.microsoft.com/office/powerpoint/2010/main" val="3002076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7148</TotalTime>
  <Words>2404</Words>
  <Application>Microsoft Office PowerPoint</Application>
  <PresentationFormat>Экран (4:3)</PresentationFormat>
  <Paragraphs>415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Times New Roman</vt:lpstr>
      <vt:lpstr>Verdana</vt:lpstr>
      <vt:lpstr>Wingdings</vt:lpstr>
      <vt:lpstr>Wingdings 2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admin</cp:lastModifiedBy>
  <cp:revision>440</cp:revision>
  <cp:lastPrinted>2026-03-17T06:45:29Z</cp:lastPrinted>
  <dcterms:created xsi:type="dcterms:W3CDTF">2014-11-21T11:00:06Z</dcterms:created>
  <dcterms:modified xsi:type="dcterms:W3CDTF">2026-03-25T09:35:12Z</dcterms:modified>
</cp:coreProperties>
</file>