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45"/>
  </p:notesMasterIdLst>
  <p:sldIdLst>
    <p:sldId id="256" r:id="rId2"/>
    <p:sldId id="505" r:id="rId3"/>
    <p:sldId id="506" r:id="rId4"/>
    <p:sldId id="507" r:id="rId5"/>
    <p:sldId id="508" r:id="rId6"/>
    <p:sldId id="509" r:id="rId7"/>
    <p:sldId id="510" r:id="rId8"/>
    <p:sldId id="487" r:id="rId9"/>
    <p:sldId id="401" r:id="rId10"/>
    <p:sldId id="469" r:id="rId11"/>
    <p:sldId id="470" r:id="rId12"/>
    <p:sldId id="476" r:id="rId13"/>
    <p:sldId id="463" r:id="rId14"/>
    <p:sldId id="419" r:id="rId15"/>
    <p:sldId id="465" r:id="rId16"/>
    <p:sldId id="477" r:id="rId17"/>
    <p:sldId id="456" r:id="rId18"/>
    <p:sldId id="499" r:id="rId19"/>
    <p:sldId id="484" r:id="rId20"/>
    <p:sldId id="331" r:id="rId21"/>
    <p:sldId id="481" r:id="rId22"/>
    <p:sldId id="458" r:id="rId23"/>
    <p:sldId id="480" r:id="rId24"/>
    <p:sldId id="461" r:id="rId25"/>
    <p:sldId id="460" r:id="rId26"/>
    <p:sldId id="467" r:id="rId27"/>
    <p:sldId id="379" r:id="rId28"/>
    <p:sldId id="489" r:id="rId29"/>
    <p:sldId id="491" r:id="rId30"/>
    <p:sldId id="493" r:id="rId31"/>
    <p:sldId id="500" r:id="rId32"/>
    <p:sldId id="498" r:id="rId33"/>
    <p:sldId id="495" r:id="rId34"/>
    <p:sldId id="502" r:id="rId35"/>
    <p:sldId id="503" r:id="rId36"/>
    <p:sldId id="504" r:id="rId37"/>
    <p:sldId id="497" r:id="rId38"/>
    <p:sldId id="404" r:id="rId39"/>
    <p:sldId id="488" r:id="rId40"/>
    <p:sldId id="298" r:id="rId41"/>
    <p:sldId id="468" r:id="rId42"/>
    <p:sldId id="276" r:id="rId43"/>
    <p:sldId id="371" r:id="rId4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9900FF"/>
    <a:srgbClr val="000000"/>
    <a:srgbClr val="8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0" autoAdjust="0"/>
    <p:restoredTop sz="94194" autoAdjust="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ru-RU"/>
          </a:p>
        </p:txBody>
      </p:sp>
      <p:sp>
        <p:nvSpPr>
          <p:cNvPr id="501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ru-RU"/>
          </a:p>
        </p:txBody>
      </p:sp>
      <p:sp>
        <p:nvSpPr>
          <p:cNvPr id="563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01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ru-RU"/>
          </a:p>
        </p:txBody>
      </p:sp>
      <p:sp>
        <p:nvSpPr>
          <p:cNvPr id="501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89034116-4B22-4790-A063-D088281BB473}" type="slidenum">
              <a:rPr lang="ru-RU"/>
              <a:pPr>
                <a:defRPr/>
              </a:pPr>
              <a:t>‹#›</a:t>
            </a:fld>
            <a:endParaRPr lang="ru-RU"/>
          </a:p>
        </p:txBody>
      </p:sp>
    </p:spTree>
    <p:extLst>
      <p:ext uri="{BB962C8B-B14F-4D97-AF65-F5344CB8AC3E}">
        <p14:creationId xmlns:p14="http://schemas.microsoft.com/office/powerpoint/2010/main" val="4058135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A110D31-4035-47C5-89A4-F69DC9AB6C00}" type="slidenum">
              <a:rPr lang="ru-RU" altLang="ru-RU" sz="1200">
                <a:latin typeface="Times New Roman" pitchFamily="18" charset="0"/>
              </a:rPr>
              <a:pPr algn="r" eaLnBrk="1" hangingPunct="1"/>
              <a:t>30</a:t>
            </a:fld>
            <a:endParaRPr lang="ru-RU" altLang="ru-RU" sz="120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ru-RU" altLang="ru-RU"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xfrm>
            <a:off x="2070100" y="695325"/>
            <a:ext cx="2720975" cy="2041525"/>
          </a:xfrm>
          <a:ln w="12700" cap="flat">
            <a:solidFill>
              <a:schemeClr val="tx1"/>
            </a:solidFill>
          </a:ln>
        </p:spPr>
      </p:sp>
      <p:sp>
        <p:nvSpPr>
          <p:cNvPr id="58371" name="Rectangle 3"/>
          <p:cNvSpPr>
            <a:spLocks noGrp="1" noChangeArrowheads="1"/>
          </p:cNvSpPr>
          <p:nvPr>
            <p:ph type="body" idx="1"/>
          </p:nvPr>
        </p:nvSpPr>
        <p:spPr>
          <a:xfrm>
            <a:off x="304800" y="2971800"/>
            <a:ext cx="6324600" cy="548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5" tIns="45513" rIns="91025" bIns="45513"/>
          <a:lstStyle/>
          <a:p>
            <a:endParaRPr lang="ru-RU"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4" name="Прямоугольник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Прямоугольник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Прямоугольник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Прямоугольник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Прямоугольник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pitchFamily="34" charset="0"/>
              <a:cs typeface="Arial" pitchFamily="34" charset="0"/>
            </a:endParaRPr>
          </a:p>
        </p:txBody>
      </p:sp>
      <p:sp>
        <p:nvSpPr>
          <p:cNvPr id="11" name="Прямая соединительная линия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pitchFamily="34" charset="0"/>
              <a:cs typeface="Arial" pitchFamily="34" charset="0"/>
            </a:endParaRPr>
          </a:p>
        </p:txBody>
      </p:sp>
      <p:sp>
        <p:nvSpPr>
          <p:cNvPr id="12" name="Прямоугольник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pitchFamily="34" charset="0"/>
              <a:cs typeface="Arial" pitchFamily="34" charset="0"/>
            </a:endParaRPr>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8" name="Заголовок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ru-RU" smtClean="0"/>
              <a:t>Образец заголовка</a:t>
            </a:r>
            <a:endParaRPr lang="en-US"/>
          </a:p>
        </p:txBody>
      </p:sp>
      <p:sp>
        <p:nvSpPr>
          <p:cNvPr id="15" name="Дата 27"/>
          <p:cNvSpPr>
            <a:spLocks noGrp="1"/>
          </p:cNvSpPr>
          <p:nvPr>
            <p:ph type="dt" sz="half" idx="10"/>
          </p:nvPr>
        </p:nvSpPr>
        <p:spPr/>
        <p:txBody>
          <a:bodyPr/>
          <a:lstStyle>
            <a:lvl1pPr>
              <a:defRPr/>
            </a:lvl1pPr>
          </a:lstStyle>
          <a:p>
            <a:pPr>
              <a:defRPr/>
            </a:pPr>
            <a:endParaRPr lang="ru-RU"/>
          </a:p>
        </p:txBody>
      </p:sp>
      <p:sp>
        <p:nvSpPr>
          <p:cNvPr id="16" name="Нижний колонтитул 16"/>
          <p:cNvSpPr>
            <a:spLocks noGrp="1"/>
          </p:cNvSpPr>
          <p:nvPr>
            <p:ph type="ftr" sz="quarter" idx="11"/>
          </p:nvPr>
        </p:nvSpPr>
        <p:spPr/>
        <p:txBody>
          <a:bodyPr/>
          <a:lstStyle>
            <a:lvl1pPr>
              <a:defRPr/>
            </a:lvl1pPr>
          </a:lstStyle>
          <a:p>
            <a:pPr>
              <a:defRPr/>
            </a:pPr>
            <a:endParaRPr lang="ru-RU"/>
          </a:p>
        </p:txBody>
      </p:sp>
      <p:sp>
        <p:nvSpPr>
          <p:cNvPr id="17" name="Номер слайда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63A50186-E969-4994-B217-F3046546E520}" type="slidenum">
              <a:rPr lang="ru-RU"/>
              <a:pPr>
                <a:defRPr/>
              </a:pPr>
              <a:t>‹#›</a:t>
            </a:fld>
            <a:endParaRPr lang="ru-RU"/>
          </a:p>
        </p:txBody>
      </p:sp>
    </p:spTree>
    <p:extLst>
      <p:ext uri="{BB962C8B-B14F-4D97-AF65-F5344CB8AC3E}">
        <p14:creationId xmlns:p14="http://schemas.microsoft.com/office/powerpoint/2010/main" val="1884498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4" name="Прямоугольник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Прямоугольник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Прямоугольник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Прямоугольник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Прямоугольник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pitchFamily="34" charset="0"/>
              <a:cs typeface="Arial" pitchFamily="34" charset="0"/>
            </a:endParaRPr>
          </a:p>
        </p:txBody>
      </p:sp>
      <p:sp>
        <p:nvSpPr>
          <p:cNvPr id="9" name="Прямоугольник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pitchFamily="34" charset="0"/>
              <a:cs typeface="Arial" pitchFamily="34" charset="0"/>
            </a:endParaRPr>
          </a:p>
        </p:txBody>
      </p:sp>
      <p:sp>
        <p:nvSpPr>
          <p:cNvPr id="10" name="Прямая соединительная линия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pitchFamily="34" charset="0"/>
              <a:cs typeface="Arial" pitchFamily="34" charset="0"/>
            </a:endParaRPr>
          </a:p>
        </p:txBody>
      </p:sp>
      <p:sp>
        <p:nvSpPr>
          <p:cNvPr id="11" name="Овал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Овал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lang="ru-RU" smtClean="0"/>
              <a:t>Образец заголовка</a:t>
            </a:r>
            <a:endParaRPr lang="en-US"/>
          </a:p>
        </p:txBody>
      </p:sp>
      <p:sp>
        <p:nvSpPr>
          <p:cNvPr id="13" name="Номер слайда 5"/>
          <p:cNvSpPr>
            <a:spLocks noGrp="1"/>
          </p:cNvSpPr>
          <p:nvPr>
            <p:ph type="sldNum" sz="quarter" idx="10"/>
          </p:nvPr>
        </p:nvSpPr>
        <p:spPr>
          <a:xfrm>
            <a:off x="6915150" y="3009900"/>
            <a:ext cx="457200" cy="441325"/>
          </a:xfrm>
        </p:spPr>
        <p:txBody>
          <a:bodyPr/>
          <a:lstStyle>
            <a:lvl1pPr>
              <a:defRPr/>
            </a:lvl1pPr>
          </a:lstStyle>
          <a:p>
            <a:pPr>
              <a:defRPr/>
            </a:pPr>
            <a:fld id="{43C8654C-C2F1-450D-99B6-2A9890E07FAD}" type="slidenum">
              <a:rPr lang="ru-RU"/>
              <a:pPr>
                <a:defRPr/>
              </a:pPr>
              <a:t>‹#›</a:t>
            </a:fld>
            <a:endParaRPr lang="ru-RU"/>
          </a:p>
        </p:txBody>
      </p:sp>
      <p:sp>
        <p:nvSpPr>
          <p:cNvPr id="14" name="Дата 3"/>
          <p:cNvSpPr>
            <a:spLocks noGrp="1"/>
          </p:cNvSpPr>
          <p:nvPr>
            <p:ph type="dt" sz="half" idx="11"/>
          </p:nvPr>
        </p:nvSpPr>
        <p:spPr/>
        <p:txBody>
          <a:bodyPr/>
          <a:lstStyle>
            <a:lvl1pPr>
              <a:defRPr/>
            </a:lvl1pPr>
          </a:lstStyle>
          <a:p>
            <a:pPr>
              <a:defRPr/>
            </a:pPr>
            <a:endParaRPr lang="ru-RU"/>
          </a:p>
        </p:txBody>
      </p:sp>
      <p:sp>
        <p:nvSpPr>
          <p:cNvPr id="15" name="Нижний колонтитул 4"/>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7757086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lang="ru-RU" smtClean="0"/>
              <a:t>Образец заголовка</a:t>
            </a:r>
            <a:endParaRPr lang="en-US"/>
          </a:p>
        </p:txBody>
      </p:sp>
      <p:sp>
        <p:nvSpPr>
          <p:cNvPr id="8" name="Содержимое 7"/>
          <p:cNvSpPr>
            <a:spLocks noGrp="1"/>
          </p:cNvSpPr>
          <p:nvPr>
            <p:ph sz="quarter" idx="1"/>
          </p:nvPr>
        </p:nvSpPr>
        <p:spPr>
          <a:xfrm>
            <a:off x="301752" y="1527048"/>
            <a:ext cx="850392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4362450" y="1027113"/>
            <a:ext cx="457200" cy="441325"/>
          </a:xfrm>
        </p:spPr>
        <p:txBody>
          <a:bodyPr/>
          <a:lstStyle>
            <a:lvl1pPr>
              <a:defRPr/>
            </a:lvl1pPr>
          </a:lstStyle>
          <a:p>
            <a:pPr>
              <a:defRPr/>
            </a:pPr>
            <a:fld id="{3D95140D-CE6F-453A-AF86-98DDFB5C438C}" type="slidenum">
              <a:rPr lang="ru-RU"/>
              <a:pPr>
                <a:defRPr/>
              </a:pPr>
              <a:t>‹#›</a:t>
            </a:fld>
            <a:endParaRPr lang="ru-RU"/>
          </a:p>
        </p:txBody>
      </p:sp>
    </p:spTree>
    <p:extLst>
      <p:ext uri="{BB962C8B-B14F-4D97-AF65-F5344CB8AC3E}">
        <p14:creationId xmlns:p14="http://schemas.microsoft.com/office/powerpoint/2010/main" val="320583723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Прямоугольник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Прямоугольник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Прямоугольник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Прямоугольник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Прямоугольник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Прямоугольник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pitchFamily="34" charset="0"/>
              <a:cs typeface="Arial" pitchFamily="34" charset="0"/>
            </a:endParaRPr>
          </a:p>
        </p:txBody>
      </p:sp>
      <p:sp>
        <p:nvSpPr>
          <p:cNvPr id="11" name="Прямоугольник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pitchFamily="34" charset="0"/>
              <a:cs typeface="Arial" pitchFamily="34" charset="0"/>
            </a:endParaRPr>
          </a:p>
        </p:txBody>
      </p:sp>
      <p:sp>
        <p:nvSpPr>
          <p:cNvPr id="12" name="Прямая соединительная линия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pitchFamily="34" charset="0"/>
              <a:cs typeface="Arial" pitchFamily="34" charset="0"/>
            </a:endParaRPr>
          </a:p>
        </p:txBody>
      </p:sp>
      <p:sp>
        <p:nvSpPr>
          <p:cNvPr id="13" name="Овал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Овал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Текст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ru-RU" smtClean="0"/>
              <a:t>Образец заголовка</a:t>
            </a:r>
            <a:endParaRPr lang="en-US"/>
          </a:p>
        </p:txBody>
      </p:sp>
      <p:sp>
        <p:nvSpPr>
          <p:cNvPr id="15" name="Нижний колонтитул 4"/>
          <p:cNvSpPr>
            <a:spLocks noGrp="1"/>
          </p:cNvSpPr>
          <p:nvPr>
            <p:ph type="ftr" sz="quarter" idx="10"/>
          </p:nvPr>
        </p:nvSpPr>
        <p:spPr/>
        <p:txBody>
          <a:bodyPr/>
          <a:lstStyle>
            <a:lvl1pPr>
              <a:defRPr/>
            </a:lvl1pPr>
          </a:lstStyle>
          <a:p>
            <a:pPr>
              <a:defRPr/>
            </a:pPr>
            <a:endParaRPr lang="ru-RU"/>
          </a:p>
        </p:txBody>
      </p:sp>
      <p:sp>
        <p:nvSpPr>
          <p:cNvPr id="16" name="Дата 3"/>
          <p:cNvSpPr>
            <a:spLocks noGrp="1"/>
          </p:cNvSpPr>
          <p:nvPr>
            <p:ph type="dt" sz="half" idx="11"/>
          </p:nvPr>
        </p:nvSpPr>
        <p:spPr/>
        <p:txBody>
          <a:bodyPr/>
          <a:lstStyle>
            <a:lvl1pPr>
              <a:defRPr/>
            </a:lvl1pPr>
          </a:lstStyle>
          <a:p>
            <a:pPr>
              <a:defRPr/>
            </a:pPr>
            <a:endParaRPr lang="ru-RU"/>
          </a:p>
        </p:txBody>
      </p:sp>
      <p:sp>
        <p:nvSpPr>
          <p:cNvPr id="17" name="Номер слайда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2CD44A0-CA75-4ACA-8A3E-BF265A796DD8}" type="slidenum">
              <a:rPr lang="ru-RU"/>
              <a:pPr>
                <a:defRPr/>
              </a:pPr>
              <a:t>‹#›</a:t>
            </a:fld>
            <a:endParaRPr lang="ru-RU"/>
          </a:p>
        </p:txBody>
      </p:sp>
    </p:spTree>
    <p:extLst>
      <p:ext uri="{BB962C8B-B14F-4D97-AF65-F5344CB8AC3E}">
        <p14:creationId xmlns:p14="http://schemas.microsoft.com/office/powerpoint/2010/main" val="375628382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7" name="Прямая соединительная линия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8" name="Прямоугольник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Прямоугольник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Прямоугольник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1" name="Прямоугольник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2" name="Прямоугольник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Прямоугольник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pitchFamily="34" charset="0"/>
              <a:cs typeface="Arial" pitchFamily="34" charset="0"/>
            </a:endParaRPr>
          </a:p>
        </p:txBody>
      </p:sp>
      <p:sp>
        <p:nvSpPr>
          <p:cNvPr id="14" name="Прямая соединительная линия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pitchFamily="34" charset="0"/>
              <a:cs typeface="Arial" pitchFamily="34" charset="0"/>
            </a:endParaRPr>
          </a:p>
        </p:txBody>
      </p:sp>
      <p:sp>
        <p:nvSpPr>
          <p:cNvPr id="15" name="Прямоугольник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pitchFamily="34" charset="0"/>
              <a:cs typeface="Arial" pitchFamily="34" charset="0"/>
            </a:endParaRPr>
          </a:p>
        </p:txBody>
      </p:sp>
      <p:sp>
        <p:nvSpPr>
          <p:cNvPr id="16" name="Овал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Овал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4" name="Содержимое 23"/>
          <p:cNvSpPr>
            <a:spLocks noGrp="1"/>
          </p:cNvSpPr>
          <p:nvPr>
            <p:ph sz="quarter" idx="2"/>
          </p:nvPr>
        </p:nvSpPr>
        <p:spPr>
          <a:xfrm>
            <a:off x="301752" y="2471383"/>
            <a:ext cx="4041648" cy="38184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6" name="Содержимое 25"/>
          <p:cNvSpPr>
            <a:spLocks noGrp="1"/>
          </p:cNvSpPr>
          <p:nvPr>
            <p:ph sz="quarter" idx="4"/>
          </p:nvPr>
        </p:nvSpPr>
        <p:spPr>
          <a:xfrm>
            <a:off x="4800600" y="2471383"/>
            <a:ext cx="4038600" cy="38221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3" name="Заголовок 22"/>
          <p:cNvSpPr>
            <a:spLocks noGrp="1"/>
          </p:cNvSpPr>
          <p:nvPr>
            <p:ph type="title"/>
          </p:nvPr>
        </p:nvSpPr>
        <p:spPr/>
        <p:txBody>
          <a:bodyPr rtlCol="0"/>
          <a:lstStyle/>
          <a:p>
            <a:r>
              <a:rPr lang="ru-RU" smtClean="0"/>
              <a:t>Образец заголовка</a:t>
            </a:r>
            <a:endParaRPr lang="en-US"/>
          </a:p>
        </p:txBody>
      </p:sp>
      <p:sp>
        <p:nvSpPr>
          <p:cNvPr id="18" name="Дата 6"/>
          <p:cNvSpPr>
            <a:spLocks noGrp="1"/>
          </p:cNvSpPr>
          <p:nvPr>
            <p:ph type="dt" sz="half" idx="10"/>
          </p:nvPr>
        </p:nvSpPr>
        <p:spPr/>
        <p:txBody>
          <a:bodyPr/>
          <a:lstStyle>
            <a:lvl1pPr>
              <a:defRPr/>
            </a:lvl1pPr>
          </a:lstStyle>
          <a:p>
            <a:pPr>
              <a:defRPr/>
            </a:pPr>
            <a:endParaRPr lang="ru-RU"/>
          </a:p>
        </p:txBody>
      </p:sp>
      <p:sp>
        <p:nvSpPr>
          <p:cNvPr id="19" name="Нижний колонтитул 7"/>
          <p:cNvSpPr>
            <a:spLocks noGrp="1"/>
          </p:cNvSpPr>
          <p:nvPr>
            <p:ph type="ftr" sz="quarter" idx="11"/>
          </p:nvPr>
        </p:nvSpPr>
        <p:spPr>
          <a:xfrm>
            <a:off x="304800" y="6410325"/>
            <a:ext cx="3581400" cy="365125"/>
          </a:xfrm>
        </p:spPr>
        <p:txBody>
          <a:bodyPr/>
          <a:lstStyle>
            <a:lvl1pPr>
              <a:defRPr/>
            </a:lvl1pPr>
          </a:lstStyle>
          <a:p>
            <a:pPr>
              <a:defRPr/>
            </a:pPr>
            <a:endParaRPr lang="ru-RU"/>
          </a:p>
        </p:txBody>
      </p:sp>
      <p:sp>
        <p:nvSpPr>
          <p:cNvPr id="20" name="Номер слайда 8"/>
          <p:cNvSpPr>
            <a:spLocks noGrp="1"/>
          </p:cNvSpPr>
          <p:nvPr>
            <p:ph type="sldNum" sz="quarter" idx="12"/>
          </p:nvPr>
        </p:nvSpPr>
        <p:spPr>
          <a:xfrm>
            <a:off x="4343400" y="1042988"/>
            <a:ext cx="457200" cy="441325"/>
          </a:xfrm>
        </p:spPr>
        <p:txBody>
          <a:bodyPr/>
          <a:lstStyle>
            <a:lvl1pPr algn="ctr">
              <a:defRPr/>
            </a:lvl1pPr>
          </a:lstStyle>
          <a:p>
            <a:pPr>
              <a:defRPr/>
            </a:pPr>
            <a:fld id="{FC3E897D-37BA-48AF-A75E-F8417C2ED14A}" type="slidenum">
              <a:rPr lang="ru-RU"/>
              <a:pPr>
                <a:defRPr/>
              </a:pPr>
              <a:t>‹#›</a:t>
            </a:fld>
            <a:endParaRPr lang="ru-RU"/>
          </a:p>
        </p:txBody>
      </p:sp>
    </p:spTree>
    <p:extLst>
      <p:ext uri="{BB962C8B-B14F-4D97-AF65-F5344CB8AC3E}">
        <p14:creationId xmlns:p14="http://schemas.microsoft.com/office/powerpoint/2010/main" val="202528661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4343400" y="1036638"/>
            <a:ext cx="457200" cy="441325"/>
          </a:xfrm>
        </p:spPr>
        <p:txBody>
          <a:bodyPr/>
          <a:lstStyle>
            <a:lvl1pPr>
              <a:defRPr/>
            </a:lvl1pPr>
          </a:lstStyle>
          <a:p>
            <a:pPr>
              <a:defRPr/>
            </a:pPr>
            <a:fld id="{51343C7E-456B-4C94-BA0E-9BA759BF065D}" type="slidenum">
              <a:rPr lang="ru-RU"/>
              <a:pPr>
                <a:defRPr/>
              </a:pPr>
              <a:t>‹#›</a:t>
            </a:fld>
            <a:endParaRPr lang="ru-RU"/>
          </a:p>
        </p:txBody>
      </p:sp>
    </p:spTree>
    <p:extLst>
      <p:ext uri="{BB962C8B-B14F-4D97-AF65-F5344CB8AC3E}">
        <p14:creationId xmlns:p14="http://schemas.microsoft.com/office/powerpoint/2010/main" val="153584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3" name="Прямоугольник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4" name="Прямоугольник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5" name="Прямоугольник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6" name="Прямоугольник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pitchFamily="34" charset="0"/>
              <a:cs typeface="Arial" pitchFamily="34" charset="0"/>
            </a:endParaRPr>
          </a:p>
        </p:txBody>
      </p:sp>
      <p:sp>
        <p:nvSpPr>
          <p:cNvPr id="7" name="Прямоугольник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pitchFamily="34" charset="0"/>
              <a:cs typeface="Arial" pitchFamily="34" charset="0"/>
            </a:endParaRPr>
          </a:p>
        </p:txBody>
      </p:sp>
      <p:sp>
        <p:nvSpPr>
          <p:cNvPr id="8" name="Дата 1"/>
          <p:cNvSpPr>
            <a:spLocks noGrp="1"/>
          </p:cNvSpPr>
          <p:nvPr>
            <p:ph type="dt" sz="half" idx="10"/>
          </p:nvPr>
        </p:nvSpPr>
        <p:spPr/>
        <p:txBody>
          <a:bodyPr/>
          <a:lstStyle>
            <a:lvl1pPr>
              <a:defRPr/>
            </a:lvl1pPr>
          </a:lstStyle>
          <a:p>
            <a:pPr>
              <a:defRPr/>
            </a:pPr>
            <a:endParaRPr lang="ru-RU"/>
          </a:p>
        </p:txBody>
      </p:sp>
      <p:sp>
        <p:nvSpPr>
          <p:cNvPr id="9" name="Нижний колонтитул 2"/>
          <p:cNvSpPr>
            <a:spLocks noGrp="1"/>
          </p:cNvSpPr>
          <p:nvPr>
            <p:ph type="ftr" sz="quarter" idx="11"/>
          </p:nvPr>
        </p:nvSpPr>
        <p:spPr/>
        <p:txBody>
          <a:bodyPr/>
          <a:lstStyle>
            <a:lvl1pPr>
              <a:defRPr/>
            </a:lvl1pPr>
          </a:lstStyle>
          <a:p>
            <a:pPr>
              <a:defRPr/>
            </a:pPr>
            <a:endParaRPr lang="ru-RU"/>
          </a:p>
        </p:txBody>
      </p:sp>
      <p:sp>
        <p:nvSpPr>
          <p:cNvPr id="10" name="Номер слайда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1B982206-92A0-4259-964B-609C24A60DAD}" type="slidenum">
              <a:rPr lang="ru-RU"/>
              <a:pPr>
                <a:defRPr/>
              </a:pPr>
              <a:t>‹#›</a:t>
            </a:fld>
            <a:endParaRPr lang="ru-RU"/>
          </a:p>
        </p:txBody>
      </p:sp>
    </p:spTree>
    <p:extLst>
      <p:ext uri="{BB962C8B-B14F-4D97-AF65-F5344CB8AC3E}">
        <p14:creationId xmlns:p14="http://schemas.microsoft.com/office/powerpoint/2010/main" val="3740709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pitchFamily="34" charset="0"/>
              <a:cs typeface="Arial" pitchFamily="34" charset="0"/>
            </a:endParaRPr>
          </a:p>
        </p:txBody>
      </p:sp>
      <p:sp>
        <p:nvSpPr>
          <p:cNvPr id="6" name="Прямоугольник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Прямоугольник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Прямоугольник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Прямоугольник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Прямоугольник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Прямоугольник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pitchFamily="34" charset="0"/>
              <a:cs typeface="Arial" pitchFamily="34" charset="0"/>
            </a:endParaRPr>
          </a:p>
        </p:txBody>
      </p:sp>
      <p:sp>
        <p:nvSpPr>
          <p:cNvPr id="12" name="Прямая соединительная линия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pitchFamily="34" charset="0"/>
              <a:cs typeface="Arial" pitchFamily="34" charset="0"/>
            </a:endParaRPr>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pitchFamily="34" charset="0"/>
              <a:cs typeface="Arial" pitchFamily="34" charset="0"/>
            </a:endParaRPr>
          </a:p>
        </p:txBody>
      </p:sp>
      <p:sp>
        <p:nvSpPr>
          <p:cNvPr id="2" name="Заголовок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ru-RU" smtClean="0"/>
              <a:t>Образец заголовка</a:t>
            </a:r>
            <a:endParaRPr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20" name="Содержимое 19"/>
          <p:cNvSpPr>
            <a:spLocks noGrp="1"/>
          </p:cNvSpPr>
          <p:nvPr>
            <p:ph sz="quarter" idx="1"/>
          </p:nvPr>
        </p:nvSpPr>
        <p:spPr>
          <a:xfrm>
            <a:off x="3124200" y="685800"/>
            <a:ext cx="56388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Номер слайда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7BEBDF7F-AFBE-4166-90B9-2E62C5868506}" type="slidenum">
              <a:rPr lang="ru-RU"/>
              <a:pPr>
                <a:defRPr/>
              </a:pPr>
              <a:t>‹#›</a:t>
            </a:fld>
            <a:endParaRPr lang="ru-RU"/>
          </a:p>
        </p:txBody>
      </p:sp>
      <p:sp>
        <p:nvSpPr>
          <p:cNvPr id="17" name="Дата 4"/>
          <p:cNvSpPr>
            <a:spLocks noGrp="1"/>
          </p:cNvSpPr>
          <p:nvPr>
            <p:ph type="dt" sz="half" idx="11"/>
          </p:nvPr>
        </p:nvSpPr>
        <p:spPr/>
        <p:txBody>
          <a:bodyPr/>
          <a:lstStyle>
            <a:lvl1pPr>
              <a:defRPr/>
            </a:lvl1pPr>
          </a:lstStyle>
          <a:p>
            <a:pPr>
              <a:defRPr/>
            </a:pPr>
            <a:endParaRPr lang="ru-RU"/>
          </a:p>
        </p:txBody>
      </p:sp>
      <p:sp>
        <p:nvSpPr>
          <p:cNvPr id="18" name="Нижний колонтитул 5"/>
          <p:cNvSpPr>
            <a:spLocks noGrp="1"/>
          </p:cNvSpPr>
          <p:nvPr>
            <p:ph type="ftr" sz="quarter" idx="12"/>
          </p:nvPr>
        </p:nvSpPr>
        <p:spPr>
          <a:xfrm>
            <a:off x="301625" y="6410325"/>
            <a:ext cx="3382963" cy="366713"/>
          </a:xfrm>
        </p:spPr>
        <p:txBody>
          <a:bodyPr/>
          <a:lstStyle>
            <a:lvl1pPr>
              <a:defRPr/>
            </a:lvl1pPr>
          </a:lstStyle>
          <a:p>
            <a:pPr>
              <a:defRPr/>
            </a:pPr>
            <a:endParaRPr lang="ru-RU"/>
          </a:p>
        </p:txBody>
      </p:sp>
    </p:spTree>
    <p:extLst>
      <p:ext uri="{BB962C8B-B14F-4D97-AF65-F5344CB8AC3E}">
        <p14:creationId xmlns:p14="http://schemas.microsoft.com/office/powerpoint/2010/main" val="187165727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pitchFamily="34" charset="0"/>
              <a:cs typeface="Arial" pitchFamily="34" charset="0"/>
            </a:endParaRPr>
          </a:p>
        </p:txBody>
      </p:sp>
      <p:sp>
        <p:nvSpPr>
          <p:cNvPr id="6" name="Прямоугольник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7" name="Прямоугольник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8" name="Прямоугольник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Прямоугольник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 name="Прямоугольник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pitchFamily="34" charset="0"/>
              <a:cs typeface="Arial" pitchFamily="34" charset="0"/>
            </a:endParaRPr>
          </a:p>
        </p:txBody>
      </p:sp>
      <p:sp>
        <p:nvSpPr>
          <p:cNvPr id="11" name="Прямоугольник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Прямоугольник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pitchFamily="34" charset="0"/>
              <a:cs typeface="Arial" pitchFamily="34" charset="0"/>
            </a:endParaRPr>
          </a:p>
        </p:txBody>
      </p:sp>
      <p:sp>
        <p:nvSpPr>
          <p:cNvPr id="13" name="Овал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Овал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Прямоугольник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pitchFamily="34" charset="0"/>
              <a:cs typeface="Arial" pitchFamily="34" charset="0"/>
            </a:endParaRPr>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ru-RU" smtClean="0"/>
              <a:t>Образец заголовка</a:t>
            </a:r>
            <a:endParaRPr lang="en-US"/>
          </a:p>
        </p:txBody>
      </p:sp>
      <p:sp>
        <p:nvSpPr>
          <p:cNvPr id="3" name="Рисунок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16" name="Номер слайда 6"/>
          <p:cNvSpPr>
            <a:spLocks noGrp="1"/>
          </p:cNvSpPr>
          <p:nvPr>
            <p:ph type="sldNum" sz="quarter" idx="10"/>
          </p:nvPr>
        </p:nvSpPr>
        <p:spPr>
          <a:xfrm>
            <a:off x="1371600" y="312738"/>
            <a:ext cx="457200" cy="441325"/>
          </a:xfrm>
        </p:spPr>
        <p:txBody>
          <a:bodyPr/>
          <a:lstStyle>
            <a:lvl1pPr>
              <a:defRPr/>
            </a:lvl1pPr>
          </a:lstStyle>
          <a:p>
            <a:pPr>
              <a:defRPr/>
            </a:pPr>
            <a:fld id="{13A4D31D-DFFF-4187-A9AA-B217591FF080}" type="slidenum">
              <a:rPr lang="ru-RU"/>
              <a:pPr>
                <a:defRPr/>
              </a:pPr>
              <a:t>‹#›</a:t>
            </a:fld>
            <a:endParaRPr lang="ru-RU"/>
          </a:p>
        </p:txBody>
      </p:sp>
      <p:sp>
        <p:nvSpPr>
          <p:cNvPr id="17" name="Дата 4"/>
          <p:cNvSpPr>
            <a:spLocks noGrp="1"/>
          </p:cNvSpPr>
          <p:nvPr>
            <p:ph type="dt" sz="half" idx="11"/>
          </p:nvPr>
        </p:nvSpPr>
        <p:spPr>
          <a:xfrm>
            <a:off x="5788025" y="6405563"/>
            <a:ext cx="3044825" cy="365125"/>
          </a:xfrm>
        </p:spPr>
        <p:txBody>
          <a:bodyPr/>
          <a:lstStyle>
            <a:lvl1pPr>
              <a:defRPr/>
            </a:lvl1pPr>
          </a:lstStyle>
          <a:p>
            <a:pPr>
              <a:defRPr/>
            </a:pPr>
            <a:endParaRPr lang="ru-RU"/>
          </a:p>
        </p:txBody>
      </p:sp>
      <p:sp>
        <p:nvSpPr>
          <p:cNvPr id="18" name="Нижний колонтитул 5"/>
          <p:cNvSpPr>
            <a:spLocks noGrp="1"/>
          </p:cNvSpPr>
          <p:nvPr>
            <p:ph type="ftr" sz="quarter" idx="12"/>
          </p:nvPr>
        </p:nvSpPr>
        <p:spPr>
          <a:xfrm>
            <a:off x="301625" y="6410325"/>
            <a:ext cx="3584575" cy="366713"/>
          </a:xfrm>
        </p:spPr>
        <p:txBody>
          <a:bodyPr/>
          <a:lstStyle>
            <a:lvl1pPr>
              <a:defRPr/>
            </a:lvl1pPr>
          </a:lstStyle>
          <a:p>
            <a:pPr>
              <a:defRPr/>
            </a:pPr>
            <a:endParaRPr lang="ru-RU"/>
          </a:p>
        </p:txBody>
      </p:sp>
    </p:spTree>
    <p:extLst>
      <p:ext uri="{BB962C8B-B14F-4D97-AF65-F5344CB8AC3E}">
        <p14:creationId xmlns:p14="http://schemas.microsoft.com/office/powerpoint/2010/main" val="60647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DDA0D23-06BD-4528-8B37-FCD2EFC95E8E}" type="slidenum">
              <a:rPr lang="ru-RU"/>
              <a:pPr>
                <a:defRPr/>
              </a:pPr>
              <a:t>‹#›</a:t>
            </a:fld>
            <a:endParaRPr lang="ru-RU"/>
          </a:p>
        </p:txBody>
      </p:sp>
    </p:spTree>
    <p:extLst>
      <p:ext uri="{BB962C8B-B14F-4D97-AF65-F5344CB8AC3E}">
        <p14:creationId xmlns:p14="http://schemas.microsoft.com/office/powerpoint/2010/main" val="418452408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Прямоугольник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27" name="Прямоугольник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28" name="Прямоугольник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029" name="Прямоугольник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9" name="Прямоугольник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latin typeface="Arial" pitchFamily="34" charset="0"/>
              <a:cs typeface="Arial" pitchFamily="34" charset="0"/>
            </a:endParaRPr>
          </a:p>
        </p:txBody>
      </p:sp>
      <p:sp>
        <p:nvSpPr>
          <p:cNvPr id="14" name="Дата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pitchFamily="34" charset="0"/>
                <a:cs typeface="Arial" pitchFamily="34" charset="0"/>
              </a:defRPr>
            </a:lvl1pPr>
          </a:lstStyle>
          <a:p>
            <a:pPr>
              <a:defRPr/>
            </a:pPr>
            <a:endParaRPr lang="ru-RU"/>
          </a:p>
        </p:txBody>
      </p:sp>
      <p:sp>
        <p:nvSpPr>
          <p:cNvPr id="3" name="Нижний колонтитул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pitchFamily="34" charset="0"/>
                <a:cs typeface="Arial" pitchFamily="34" charset="0"/>
              </a:defRPr>
            </a:lvl1pPr>
          </a:lstStyle>
          <a:p>
            <a:pPr>
              <a:defRPr/>
            </a:pPr>
            <a:endParaRPr lang="ru-RU"/>
          </a:p>
        </p:txBody>
      </p:sp>
      <p:sp>
        <p:nvSpPr>
          <p:cNvPr id="8" name="Прямоугольник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latin typeface="Arial" pitchFamily="34" charset="0"/>
              <a:cs typeface="Arial" pitchFamily="34" charset="0"/>
            </a:endParaRPr>
          </a:p>
        </p:txBody>
      </p:sp>
      <p:sp>
        <p:nvSpPr>
          <p:cNvPr id="10" name="Прямая соединительная линия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latin typeface="Arial" pitchFamily="34" charset="0"/>
              <a:cs typeface="Arial" pitchFamily="34" charset="0"/>
            </a:endParaRPr>
          </a:p>
        </p:txBody>
      </p:sp>
      <p:sp>
        <p:nvSpPr>
          <p:cNvPr id="12" name="Овал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Овал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Номер слайда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latin typeface="Arial" pitchFamily="34" charset="0"/>
                <a:cs typeface="Arial" pitchFamily="34" charset="0"/>
              </a:defRPr>
            </a:lvl1pPr>
          </a:lstStyle>
          <a:p>
            <a:pPr>
              <a:defRPr/>
            </a:pPr>
            <a:fld id="{AD48C48C-BE8F-4025-BA0C-FF8CC9509DA9}" type="slidenum">
              <a:rPr lang="ru-RU"/>
              <a:pPr>
                <a:defRPr/>
              </a:pPr>
              <a:t>‹#›</a:t>
            </a:fld>
            <a:endParaRPr lang="ru-RU"/>
          </a:p>
        </p:txBody>
      </p:sp>
      <p:sp>
        <p:nvSpPr>
          <p:cNvPr id="1038" name="Заголовок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39" name="Текст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684213" y="1773238"/>
            <a:ext cx="4895850" cy="2798762"/>
          </a:xfrm>
        </p:spPr>
        <p:txBody>
          <a:bodyPr>
            <a:normAutofit/>
          </a:bodyPr>
          <a:lstStyle/>
          <a:p>
            <a:pPr eaLnBrk="1" fontAlgn="auto" hangingPunct="1">
              <a:spcAft>
                <a:spcPts val="0"/>
              </a:spcAft>
              <a:buFont typeface="Wingdings 2"/>
              <a:buNone/>
              <a:defRPr/>
            </a:pPr>
            <a:endParaRPr lang="ru-RU" i="1"/>
          </a:p>
          <a:p>
            <a:pPr eaLnBrk="1" fontAlgn="auto" hangingPunct="1">
              <a:spcAft>
                <a:spcPts val="0"/>
              </a:spcAft>
              <a:buFont typeface="Wingdings 2"/>
              <a:buNone/>
              <a:defRPr/>
            </a:pPr>
            <a:endParaRPr lang="ru-RU"/>
          </a:p>
        </p:txBody>
      </p:sp>
      <p:sp>
        <p:nvSpPr>
          <p:cNvPr id="12291" name="Rectangle 2"/>
          <p:cNvSpPr>
            <a:spLocks noGrp="1" noChangeArrowheads="1"/>
          </p:cNvSpPr>
          <p:nvPr>
            <p:ph type="ctrTitle"/>
          </p:nvPr>
        </p:nvSpPr>
        <p:spPr>
          <a:xfrm>
            <a:off x="684213" y="836613"/>
            <a:ext cx="4751387" cy="3455987"/>
          </a:xfrm>
        </p:spPr>
        <p:txBody>
          <a:bodyPr/>
          <a:lstStyle/>
          <a:p>
            <a:pPr eaLnBrk="1" hangingPunct="1"/>
            <a:r>
              <a:rPr lang="ru-RU" sz="3600" b="1" smtClean="0"/>
              <a:t>Кризисные состояния у детей и подростков.</a:t>
            </a:r>
            <a:br>
              <a:rPr lang="ru-RU" sz="3600" b="1" smtClean="0"/>
            </a:br>
            <a:r>
              <a:rPr lang="ru-RU" sz="3600" b="1" smtClean="0"/>
              <a:t>Оказание помощи в кризисных ситуациях.</a:t>
            </a:r>
          </a:p>
        </p:txBody>
      </p:sp>
      <p:sp>
        <p:nvSpPr>
          <p:cNvPr id="12292" name="Rectangle 4"/>
          <p:cNvSpPr>
            <a:spLocks noChangeArrowheads="1"/>
          </p:cNvSpPr>
          <p:nvPr/>
        </p:nvSpPr>
        <p:spPr bwMode="auto">
          <a:xfrm>
            <a:off x="3419475" y="4865688"/>
            <a:ext cx="4822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endParaRPr lang="ru-RU" b="1">
              <a:solidFill>
                <a:srgbClr val="FF3300"/>
              </a:solidFill>
            </a:endParaRPr>
          </a:p>
        </p:txBody>
      </p:sp>
      <p:pic>
        <p:nvPicPr>
          <p:cNvPr id="12293" name="Picture 7" descr="Causes-For-Teenage-Suic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333375"/>
            <a:ext cx="338455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a:xfrm>
            <a:off x="179388" y="188913"/>
            <a:ext cx="8534400" cy="792162"/>
          </a:xfrm>
        </p:spPr>
        <p:txBody>
          <a:bodyPr/>
          <a:lstStyle/>
          <a:p>
            <a:r>
              <a:rPr lang="ru-RU" sz="2900" b="1" smtClean="0">
                <a:solidFill>
                  <a:srgbClr val="FF3300"/>
                </a:solidFill>
              </a:rPr>
              <a:t>Каким образом дети попадают в эти сообщества?</a:t>
            </a:r>
            <a:r>
              <a:rPr lang="ru-RU" sz="2900" smtClean="0"/>
              <a:t> </a:t>
            </a:r>
          </a:p>
        </p:txBody>
      </p:sp>
      <p:sp>
        <p:nvSpPr>
          <p:cNvPr id="21507" name="Rectangle 3"/>
          <p:cNvSpPr>
            <a:spLocks noGrp="1"/>
          </p:cNvSpPr>
          <p:nvPr>
            <p:ph type="body" idx="4294967295"/>
          </p:nvPr>
        </p:nvSpPr>
        <p:spPr>
          <a:xfrm>
            <a:off x="301625" y="981075"/>
            <a:ext cx="8534400" cy="5141913"/>
          </a:xfrm>
        </p:spPr>
        <p:txBody>
          <a:bodyPr/>
          <a:lstStyle/>
          <a:p>
            <a:pPr>
              <a:lnSpc>
                <a:spcPct val="80000"/>
              </a:lnSpc>
            </a:pPr>
            <a:r>
              <a:rPr lang="ru-RU" sz="2400" i="1" smtClean="0"/>
              <a:t>Если у подростка не было и нет мыслей о самоповреждении, безысходности и самоубийстве - никакой  подобный текст не вызовет внутреннего отклика. </a:t>
            </a:r>
            <a:r>
              <a:rPr lang="ru-RU" sz="1800" smtClean="0"/>
              <a:t> </a:t>
            </a:r>
          </a:p>
          <a:p>
            <a:pPr>
              <a:lnSpc>
                <a:spcPct val="80000"/>
              </a:lnSpc>
            </a:pPr>
            <a:r>
              <a:rPr lang="ru-RU" sz="2000" smtClean="0"/>
              <a:t>Подростковые самоубийства часто носят </a:t>
            </a:r>
            <a:r>
              <a:rPr lang="ru-RU" sz="2000" b="1" smtClean="0"/>
              <a:t>массовый и подражательный характер</a:t>
            </a:r>
            <a:r>
              <a:rPr lang="ru-RU" sz="2000" smtClean="0"/>
              <a:t> – как только СМИ громко осветит один случай суицида школьника, как тут же появляются несколько очень похожих на него – по поведению, по способу уйти из жизни, по словам в предсмертной записке </a:t>
            </a:r>
          </a:p>
          <a:p>
            <a:pPr>
              <a:lnSpc>
                <a:spcPct val="80000"/>
              </a:lnSpc>
            </a:pPr>
            <a:r>
              <a:rPr lang="ru-RU" sz="2000" smtClean="0"/>
              <a:t>Даже в подражательных суицидах </a:t>
            </a:r>
            <a:r>
              <a:rPr lang="ru-RU" sz="2000" smtClean="0">
                <a:solidFill>
                  <a:srgbClr val="FF3300"/>
                </a:solidFill>
              </a:rPr>
              <a:t>проблема лежит в жизненной ситуации</a:t>
            </a:r>
            <a:r>
              <a:rPr lang="ru-RU" sz="2000" smtClean="0"/>
              <a:t> подростка – </a:t>
            </a:r>
            <a:r>
              <a:rPr lang="ru-RU" sz="2000" smtClean="0">
                <a:solidFill>
                  <a:srgbClr val="000000"/>
                </a:solidFill>
              </a:rPr>
              <a:t>когда всё и так субъективно плохо</a:t>
            </a:r>
            <a:r>
              <a:rPr lang="ru-RU" sz="2000" smtClean="0"/>
              <a:t> и ситуация кажется бессмысленной, упоминание о суициде начинает казаться своеобразной подсказкой, инструкцией к действию.</a:t>
            </a:r>
          </a:p>
          <a:p>
            <a:pPr>
              <a:lnSpc>
                <a:spcPct val="80000"/>
              </a:lnSpc>
            </a:pPr>
            <a:r>
              <a:rPr lang="ru-RU" sz="2000" smtClean="0"/>
              <a:t>Фаза, которая непосредственно ведет к самоубийству, подразумевает </a:t>
            </a:r>
            <a:r>
              <a:rPr lang="ru-RU" sz="2000" b="1" smtClean="0"/>
              <a:t>все большую и большую изоляцию подростка от семьи</a:t>
            </a:r>
            <a:r>
              <a:rPr lang="ru-RU" sz="2000" smtClean="0"/>
              <a:t>. Он хочет вернуться в то время, когда мама заботилась о его жизни. И пытается найти кого-то, кто бы о нем позаботился, приласкал его. И он пытается «прилипнуть» к другим людям.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a:xfrm>
            <a:off x="179388" y="188913"/>
            <a:ext cx="8534400" cy="1008062"/>
          </a:xfrm>
        </p:spPr>
        <p:txBody>
          <a:bodyPr/>
          <a:lstStyle/>
          <a:p>
            <a:r>
              <a:rPr lang="ru-RU" sz="2900" b="1" smtClean="0">
                <a:solidFill>
                  <a:srgbClr val="FF3300"/>
                </a:solidFill>
              </a:rPr>
              <a:t>Какие дети попадают </a:t>
            </a:r>
            <a:br>
              <a:rPr lang="ru-RU" sz="2900" b="1" smtClean="0">
                <a:solidFill>
                  <a:srgbClr val="FF3300"/>
                </a:solidFill>
              </a:rPr>
            </a:br>
            <a:r>
              <a:rPr lang="ru-RU" sz="2900" b="1" smtClean="0">
                <a:solidFill>
                  <a:srgbClr val="FF3300"/>
                </a:solidFill>
              </a:rPr>
              <a:t>«в  группы смерти»?</a:t>
            </a:r>
            <a:r>
              <a:rPr lang="ru-RU" sz="2900" smtClean="0"/>
              <a:t> </a:t>
            </a:r>
          </a:p>
        </p:txBody>
      </p:sp>
      <p:sp>
        <p:nvSpPr>
          <p:cNvPr id="22531" name="Rectangle 3"/>
          <p:cNvSpPr>
            <a:spLocks noGrp="1"/>
          </p:cNvSpPr>
          <p:nvPr>
            <p:ph type="body" idx="4294967295"/>
          </p:nvPr>
        </p:nvSpPr>
        <p:spPr>
          <a:xfrm>
            <a:off x="301625" y="1268413"/>
            <a:ext cx="8534400" cy="5113337"/>
          </a:xfrm>
        </p:spPr>
        <p:txBody>
          <a:bodyPr/>
          <a:lstStyle/>
          <a:p>
            <a:pPr>
              <a:lnSpc>
                <a:spcPct val="80000"/>
              </a:lnSpc>
            </a:pPr>
            <a:r>
              <a:rPr lang="ru-RU" sz="2400" b="1" i="1" smtClean="0"/>
              <a:t>Социальные сети могут оказать влияние лишь на тех, кто уже находится в группе риска.</a:t>
            </a:r>
          </a:p>
          <a:p>
            <a:pPr>
              <a:lnSpc>
                <a:spcPct val="80000"/>
              </a:lnSpc>
            </a:pPr>
            <a:r>
              <a:rPr lang="ru-RU" sz="2000" i="1" smtClean="0"/>
              <a:t>Материалы, опубликованные в соцсетях, могут послужить триггером суицида, но не его причиной. </a:t>
            </a:r>
            <a:r>
              <a:rPr lang="ru-RU" sz="2000" smtClean="0"/>
              <a:t> </a:t>
            </a:r>
            <a:r>
              <a:rPr lang="ru-RU" sz="2500" i="1" smtClean="0"/>
              <a:t>Группы смерти, это не причина - это СЛЕДСТВИЕ</a:t>
            </a:r>
          </a:p>
          <a:p>
            <a:pPr>
              <a:lnSpc>
                <a:spcPct val="80000"/>
              </a:lnSpc>
            </a:pPr>
            <a:r>
              <a:rPr lang="ru-RU" sz="2000" b="1" smtClean="0"/>
              <a:t>Крайняя степень подросткового отчаяния</a:t>
            </a:r>
            <a:r>
              <a:rPr lang="ru-RU" sz="2000" smtClean="0"/>
              <a:t> и чувства принадлежности к определенной группе, контроля - "хоть что то я могу контролировать, например свою смерть </a:t>
            </a:r>
            <a:r>
              <a:rPr lang="ru-RU" sz="1600" smtClean="0"/>
              <a:t> </a:t>
            </a:r>
          </a:p>
          <a:p>
            <a:pPr>
              <a:lnSpc>
                <a:spcPct val="80000"/>
              </a:lnSpc>
            </a:pPr>
            <a:r>
              <a:rPr lang="ru-RU" sz="1800" smtClean="0"/>
              <a:t>Даже в подражательных суицидах </a:t>
            </a:r>
            <a:r>
              <a:rPr lang="ru-RU" sz="1800" smtClean="0">
                <a:solidFill>
                  <a:srgbClr val="FF3300"/>
                </a:solidFill>
              </a:rPr>
              <a:t>проблема лежит в жизненной ситуации</a:t>
            </a:r>
            <a:r>
              <a:rPr lang="ru-RU" sz="1800" smtClean="0"/>
              <a:t> подростка – </a:t>
            </a:r>
            <a:r>
              <a:rPr lang="ru-RU" sz="1800" smtClean="0">
                <a:solidFill>
                  <a:srgbClr val="000000"/>
                </a:solidFill>
              </a:rPr>
              <a:t>когда всё и так субъективно плохо</a:t>
            </a:r>
            <a:r>
              <a:rPr lang="ru-RU" sz="1800" smtClean="0"/>
              <a:t> и ситуация кажется бессмысленной, упоминание о суициде начинает казаться своеобразной подсказкой, инструкцией к действию.</a:t>
            </a:r>
          </a:p>
          <a:p>
            <a:pPr>
              <a:lnSpc>
                <a:spcPct val="80000"/>
              </a:lnSpc>
            </a:pPr>
            <a:r>
              <a:rPr lang="ru-RU" sz="1800" smtClean="0"/>
              <a:t>Фаза, которая непосредственно ведет к самоубийству, подразумевает </a:t>
            </a:r>
            <a:r>
              <a:rPr lang="ru-RU" sz="1800" b="1" smtClean="0"/>
              <a:t>все большую и большую изоляцию подростка от семьи</a:t>
            </a:r>
            <a:r>
              <a:rPr lang="ru-RU" sz="1800" smtClean="0"/>
              <a:t>. Он хочет вернуться в то время, когда мама заботилась о его жизни. И пытается найти кого-то, кто бы о нем позаботился, приласкал его. И он пытается «прилипнуть» к другим людям.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a:xfrm>
            <a:off x="301625" y="228600"/>
            <a:ext cx="8534400" cy="968375"/>
          </a:xfrm>
        </p:spPr>
        <p:txBody>
          <a:bodyPr/>
          <a:lstStyle/>
          <a:p>
            <a:r>
              <a:rPr lang="ru-RU" sz="2900" smtClean="0"/>
              <a:t>Потребности, которые удовлетворяются </a:t>
            </a:r>
            <a:br>
              <a:rPr lang="ru-RU" sz="2900" smtClean="0"/>
            </a:br>
            <a:r>
              <a:rPr lang="ru-RU" sz="2900" smtClean="0"/>
              <a:t>в социальных сетях</a:t>
            </a:r>
          </a:p>
        </p:txBody>
      </p:sp>
      <p:sp>
        <p:nvSpPr>
          <p:cNvPr id="23555" name="Rectangle 3"/>
          <p:cNvSpPr>
            <a:spLocks noGrp="1"/>
          </p:cNvSpPr>
          <p:nvPr>
            <p:ph type="body" idx="4294967295"/>
          </p:nvPr>
        </p:nvSpPr>
        <p:spPr/>
        <p:txBody>
          <a:bodyPr/>
          <a:lstStyle/>
          <a:p>
            <a:pPr>
              <a:lnSpc>
                <a:spcPct val="90000"/>
              </a:lnSpc>
            </a:pPr>
            <a:r>
              <a:rPr lang="ru-RU" sz="2000" smtClean="0"/>
              <a:t>Потребность в общении</a:t>
            </a:r>
          </a:p>
          <a:p>
            <a:pPr>
              <a:lnSpc>
                <a:spcPct val="90000"/>
              </a:lnSpc>
            </a:pPr>
            <a:r>
              <a:rPr lang="ru-RU" sz="2000" smtClean="0"/>
              <a:t>Потребность в принятии</a:t>
            </a:r>
          </a:p>
          <a:p>
            <a:pPr>
              <a:lnSpc>
                <a:spcPct val="90000"/>
              </a:lnSpc>
            </a:pPr>
            <a:r>
              <a:rPr lang="ru-RU" sz="2000" smtClean="0"/>
              <a:t>Потребность в психологическом комфорте</a:t>
            </a:r>
          </a:p>
          <a:p>
            <a:pPr>
              <a:lnSpc>
                <a:spcPct val="90000"/>
              </a:lnSpc>
            </a:pPr>
            <a:r>
              <a:rPr lang="ru-RU" sz="2000" smtClean="0"/>
              <a:t>Потребность в познании</a:t>
            </a:r>
          </a:p>
          <a:p>
            <a:pPr>
              <a:lnSpc>
                <a:spcPct val="90000"/>
              </a:lnSpc>
            </a:pPr>
            <a:r>
              <a:rPr lang="ru-RU" sz="2000" smtClean="0"/>
              <a:t>Потребность в отдыхе и развлечении</a:t>
            </a:r>
          </a:p>
          <a:p>
            <a:pPr>
              <a:lnSpc>
                <a:spcPct val="90000"/>
              </a:lnSpc>
              <a:buFont typeface="Wingdings 2" pitchFamily="18" charset="2"/>
              <a:buNone/>
            </a:pPr>
            <a:r>
              <a:rPr lang="ru-RU" sz="2000" b="1" smtClean="0"/>
              <a:t>Соцсети для  подростков — это та маска</a:t>
            </a:r>
            <a:r>
              <a:rPr lang="ru-RU" sz="2000" smtClean="0"/>
              <a:t>, за которой они могут скрыть все свои недостатки. Там они раскрепощены, чувствуют себя комфортно, готовы раскрыть свою душу, рассказать о проблемах. И в этот момент, когда они открываются виртуальному пространству, они могут попасть под мощнейшее влияние. </a:t>
            </a:r>
          </a:p>
          <a:p>
            <a:pPr>
              <a:lnSpc>
                <a:spcPct val="90000"/>
              </a:lnSpc>
              <a:buFont typeface="Wingdings 2" pitchFamily="18" charset="2"/>
              <a:buNone/>
            </a:pPr>
            <a:r>
              <a:rPr lang="ru-RU" sz="2000" smtClean="0"/>
              <a:t>Современные субкультуры ушли в сеть. </a:t>
            </a:r>
            <a:r>
              <a:rPr lang="ru-RU" sz="2000" b="1" smtClean="0"/>
              <a:t>Виртуальный мир - создает определенный транс</a:t>
            </a:r>
            <a:r>
              <a:rPr lang="ru-RU" sz="2000" smtClean="0"/>
              <a:t>, он действительно создает ощущение "параллельной реальности", зазеркалья. В этом трансе ослабляется критичность.</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body" idx="4294967295"/>
          </p:nvPr>
        </p:nvSpPr>
        <p:spPr>
          <a:xfrm>
            <a:off x="457200" y="381000"/>
            <a:ext cx="8229600" cy="5791200"/>
          </a:xfrm>
        </p:spPr>
        <p:txBody>
          <a:bodyPr/>
          <a:lstStyle/>
          <a:p>
            <a:pPr algn="ctr">
              <a:lnSpc>
                <a:spcPct val="90000"/>
              </a:lnSpc>
              <a:spcBef>
                <a:spcPct val="0"/>
              </a:spcBef>
              <a:buClrTx/>
              <a:buSzTx/>
              <a:buFontTx/>
              <a:buNone/>
            </a:pPr>
            <a:r>
              <a:rPr lang="ru-RU" sz="2900" b="1" i="1" smtClean="0">
                <a:solidFill>
                  <a:schemeClr val="tx2"/>
                </a:solidFill>
              </a:rPr>
              <a:t>Почти каждый, кто всерьез думает о самоубийстве, так или иначе дает понять окружающим о своем намерении.</a:t>
            </a:r>
            <a:r>
              <a:rPr lang="ru-RU" sz="2900" b="1" i="1" smtClean="0"/>
              <a:t> </a:t>
            </a:r>
          </a:p>
          <a:p>
            <a:pPr algn="ctr">
              <a:lnSpc>
                <a:spcPct val="90000"/>
              </a:lnSpc>
              <a:spcBef>
                <a:spcPct val="0"/>
              </a:spcBef>
              <a:buClrTx/>
              <a:buSzTx/>
              <a:buFontTx/>
              <a:buNone/>
            </a:pPr>
            <a:r>
              <a:rPr lang="ru-RU" sz="2800" b="1" smtClean="0">
                <a:solidFill>
                  <a:srgbClr val="FF3300"/>
                </a:solidFill>
              </a:rPr>
              <a:t>Самоубийства не возникает внезапно, импульсивно, непредсказуемо или неизбежно</a:t>
            </a:r>
            <a:r>
              <a:rPr lang="ru-RU" sz="2800" b="1" smtClean="0"/>
              <a:t>. </a:t>
            </a:r>
            <a:endParaRPr lang="en-US" sz="2800" b="1" smtClean="0"/>
          </a:p>
          <a:p>
            <a:pPr algn="ctr">
              <a:lnSpc>
                <a:spcPct val="90000"/>
              </a:lnSpc>
              <a:spcBef>
                <a:spcPct val="0"/>
              </a:spcBef>
              <a:buClrTx/>
              <a:buSzTx/>
              <a:buFontTx/>
              <a:buNone/>
            </a:pPr>
            <a:r>
              <a:rPr lang="ru-RU" sz="2800" b="1" smtClean="0"/>
              <a:t>Они являются последней каплей в чаше постепенно ухудшающейся адаптации. </a:t>
            </a:r>
          </a:p>
          <a:p>
            <a:pPr algn="ctr">
              <a:lnSpc>
                <a:spcPct val="90000"/>
              </a:lnSpc>
              <a:spcBef>
                <a:spcPct val="0"/>
              </a:spcBef>
              <a:buClrTx/>
              <a:buSzTx/>
              <a:buFontTx/>
              <a:buNone/>
            </a:pPr>
            <a:r>
              <a:rPr lang="ru-RU" sz="2500" smtClean="0">
                <a:solidFill>
                  <a:srgbClr val="FF3300"/>
                </a:solidFill>
              </a:rPr>
              <a:t>Подростки часто рассматривают суицидальные попытки как своеобразную, но подконтрольную взрослым игру, оставаясь в глубине души уверенными, что те не разрешат им довести суицид до конца. </a:t>
            </a:r>
            <a:endParaRPr lang="ru-RU" sz="2900" smtClean="0">
              <a:solidFill>
                <a:srgbClr val="FF33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r>
              <a:rPr lang="ru-RU" sz="2400" b="1" smtClean="0">
                <a:solidFill>
                  <a:schemeClr val="tx1"/>
                </a:solidFill>
              </a:rPr>
              <a:t>Состояния, приводящие к мысли о самоубийстве</a:t>
            </a:r>
          </a:p>
        </p:txBody>
      </p:sp>
      <p:pic>
        <p:nvPicPr>
          <p:cNvPr id="25603" name="Picture 3"/>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84213" y="1052513"/>
            <a:ext cx="7632700" cy="507047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381000" y="228600"/>
            <a:ext cx="8229600" cy="608013"/>
          </a:xfrm>
        </p:spPr>
        <p:txBody>
          <a:bodyPr/>
          <a:lstStyle/>
          <a:p>
            <a:r>
              <a:rPr lang="en-US" sz="2500" smtClean="0">
                <a:solidFill>
                  <a:srgbClr val="660066"/>
                </a:solidFill>
                <a:latin typeface="Times New Roman" pitchFamily="18" charset="0"/>
              </a:rPr>
              <a:t>Причины суицидального поведения детей и подростков</a:t>
            </a:r>
            <a:endParaRPr lang="ru-RU" sz="2500" smtClean="0">
              <a:solidFill>
                <a:srgbClr val="660066"/>
              </a:solidFill>
              <a:latin typeface="Times New Roman" pitchFamily="18" charset="0"/>
            </a:endParaRPr>
          </a:p>
        </p:txBody>
      </p:sp>
      <p:sp>
        <p:nvSpPr>
          <p:cNvPr id="26627" name="Rectangle 3"/>
          <p:cNvSpPr>
            <a:spLocks noGrp="1"/>
          </p:cNvSpPr>
          <p:nvPr>
            <p:ph type="body" idx="4294967295"/>
          </p:nvPr>
        </p:nvSpPr>
        <p:spPr>
          <a:xfrm>
            <a:off x="457200" y="1447800"/>
            <a:ext cx="8229600" cy="4800600"/>
          </a:xfrm>
        </p:spPr>
        <p:txBody>
          <a:bodyPr/>
          <a:lstStyle/>
          <a:p>
            <a:pPr marL="514350" indent="-514350">
              <a:lnSpc>
                <a:spcPct val="95000"/>
              </a:lnSpc>
              <a:buClr>
                <a:srgbClr val="660066"/>
              </a:buClr>
              <a:buFont typeface="Wingdings" pitchFamily="2" charset="2"/>
              <a:buChar char="ü"/>
            </a:pPr>
            <a:endParaRPr lang="ru-RU" sz="1600" smtClean="0">
              <a:latin typeface="Times New Roman" pitchFamily="18" charset="0"/>
            </a:endParaRPr>
          </a:p>
          <a:p>
            <a:pPr marL="514350" indent="-514350">
              <a:lnSpc>
                <a:spcPct val="95000"/>
              </a:lnSpc>
              <a:buClr>
                <a:srgbClr val="660066"/>
              </a:buClr>
              <a:buFont typeface="Wingdings" pitchFamily="2" charset="2"/>
              <a:buAutoNum type="arabicPeriod"/>
            </a:pPr>
            <a:r>
              <a:rPr lang="en-US" sz="2400" b="1" smtClean="0">
                <a:latin typeface="Times New Roman" pitchFamily="18" charset="0"/>
              </a:rPr>
              <a:t>Нарушение детско-родительских отношений</a:t>
            </a:r>
            <a:r>
              <a:rPr lang="en-US" sz="2400" smtClean="0">
                <a:latin typeface="Times New Roman" pitchFamily="18" charset="0"/>
              </a:rPr>
              <a:t>.</a:t>
            </a:r>
            <a:endParaRPr lang="ru-RU" sz="2400" smtClean="0">
              <a:latin typeface="Times New Roman" pitchFamily="18" charset="0"/>
            </a:endParaRPr>
          </a:p>
          <a:p>
            <a:pPr marL="514350" indent="-514350">
              <a:lnSpc>
                <a:spcPct val="95000"/>
              </a:lnSpc>
              <a:buClr>
                <a:srgbClr val="660066"/>
              </a:buClr>
              <a:buFont typeface="Wingdings" pitchFamily="2" charset="2"/>
              <a:buNone/>
            </a:pPr>
            <a:r>
              <a:rPr lang="ru-RU" sz="2000" smtClean="0"/>
              <a:t>Все обследуемые подростки, пытавшиеся совершить самоубийство</a:t>
            </a:r>
          </a:p>
          <a:p>
            <a:pPr marL="514350" indent="-514350">
              <a:lnSpc>
                <a:spcPct val="95000"/>
              </a:lnSpc>
              <a:buClr>
                <a:srgbClr val="660066"/>
              </a:buClr>
              <a:buFont typeface="Wingdings" pitchFamily="2" charset="2"/>
              <a:buNone/>
            </a:pPr>
            <a:r>
              <a:rPr lang="ru-RU" sz="2100" b="1" smtClean="0"/>
              <a:t>чувствуют, что не было реального взаимодействия или нет настоящих эмоциональных связей со своей семьей</a:t>
            </a:r>
            <a:r>
              <a:rPr lang="ru-RU" sz="2100" smtClean="0"/>
              <a:t>. Только </a:t>
            </a:r>
            <a:r>
              <a:rPr lang="ru-RU" sz="2100" b="1" smtClean="0"/>
              <a:t>10 % обследованных</a:t>
            </a:r>
            <a:r>
              <a:rPr lang="ru-RU" sz="2100" smtClean="0"/>
              <a:t> заявили, что они в состоянии тревоги могут говорить со своими родителями. </a:t>
            </a:r>
          </a:p>
          <a:p>
            <a:pPr marL="514350" indent="-514350">
              <a:lnSpc>
                <a:spcPct val="95000"/>
              </a:lnSpc>
              <a:buClr>
                <a:srgbClr val="660066"/>
              </a:buClr>
              <a:buFont typeface="Wingdings" pitchFamily="2" charset="2"/>
              <a:buChar char="ü"/>
            </a:pPr>
            <a:r>
              <a:rPr lang="en-US" sz="1800" smtClean="0">
                <a:latin typeface="Times New Roman" pitchFamily="18" charset="0"/>
              </a:rPr>
              <a:t>Конфликты с друзьями или педагогами.(как последняя капля, толкнувшая к суициду, но основная причина №1)</a:t>
            </a:r>
          </a:p>
          <a:p>
            <a:pPr marL="514350" indent="-514350">
              <a:lnSpc>
                <a:spcPct val="95000"/>
              </a:lnSpc>
              <a:buClr>
                <a:srgbClr val="660066"/>
              </a:buClr>
              <a:buFont typeface="Wingdings" pitchFamily="2" charset="2"/>
              <a:buChar char="ü"/>
            </a:pPr>
            <a:r>
              <a:rPr lang="en-US" sz="1800" smtClean="0">
                <a:latin typeface="Times New Roman" pitchFamily="18" charset="0"/>
              </a:rPr>
              <a:t>Прессинг успеха.( страх не оправдать надежды взрослых, собственные слишком высокие притязания на успех).</a:t>
            </a:r>
          </a:p>
          <a:p>
            <a:pPr marL="514350" indent="-514350">
              <a:lnSpc>
                <a:spcPct val="95000"/>
              </a:lnSpc>
              <a:buClr>
                <a:srgbClr val="660066"/>
              </a:buClr>
              <a:buFont typeface="Wingdings" pitchFamily="2" charset="2"/>
              <a:buChar char="ü"/>
            </a:pPr>
            <a:r>
              <a:rPr lang="en-US" sz="1800" smtClean="0">
                <a:latin typeface="Times New Roman" pitchFamily="18" charset="0"/>
              </a:rPr>
              <a:t>Отсутствие негативного отношения к суициду в сознании подростков.( самоубийца вызывает сочувствие, а не презрение)</a:t>
            </a:r>
          </a:p>
          <a:p>
            <a:pPr marL="514350" indent="-514350">
              <a:lnSpc>
                <a:spcPct val="95000"/>
              </a:lnSpc>
              <a:buClr>
                <a:srgbClr val="660066"/>
              </a:buClr>
              <a:buFont typeface="Wingdings" pitchFamily="2" charset="2"/>
              <a:buChar char="ü"/>
            </a:pPr>
            <a:r>
              <a:rPr lang="ru-RU" sz="1800" smtClean="0">
                <a:latin typeface="Times New Roman" pitchFamily="18" charset="0"/>
              </a:rPr>
              <a:t>Синдром Вертера</a:t>
            </a:r>
            <a:r>
              <a:rPr lang="en-US" sz="1800" smtClean="0">
                <a:latin typeface="Times New Roman" pitchFamily="18" charset="0"/>
              </a:rPr>
              <a:t>.</a:t>
            </a:r>
          </a:p>
          <a:p>
            <a:pPr marL="514350" indent="-514350">
              <a:lnSpc>
                <a:spcPct val="90000"/>
              </a:lnSpc>
            </a:pPr>
            <a:endParaRPr lang="ru-RU" sz="1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p:txBody>
          <a:bodyPr/>
          <a:lstStyle/>
          <a:p>
            <a:r>
              <a:rPr lang="ru-RU" smtClean="0"/>
              <a:t>Трудности родителей</a:t>
            </a:r>
          </a:p>
        </p:txBody>
      </p:sp>
      <p:sp>
        <p:nvSpPr>
          <p:cNvPr id="27651" name="Rectangle 3"/>
          <p:cNvSpPr>
            <a:spLocks noGrp="1"/>
          </p:cNvSpPr>
          <p:nvPr>
            <p:ph type="body" idx="4294967295"/>
          </p:nvPr>
        </p:nvSpPr>
        <p:spPr>
          <a:xfrm>
            <a:off x="301625" y="1052513"/>
            <a:ext cx="8534400" cy="5070475"/>
          </a:xfrm>
        </p:spPr>
        <p:txBody>
          <a:bodyPr/>
          <a:lstStyle/>
          <a:p>
            <a:pPr>
              <a:lnSpc>
                <a:spcPct val="90000"/>
              </a:lnSpc>
            </a:pPr>
            <a:r>
              <a:rPr lang="ru-RU" sz="2000" b="1" smtClean="0"/>
              <a:t>Многим современным родителям не хватает уверенности в себе.</a:t>
            </a:r>
          </a:p>
          <a:p>
            <a:pPr>
              <a:lnSpc>
                <a:spcPct val="90000"/>
              </a:lnSpc>
            </a:pPr>
            <a:r>
              <a:rPr lang="ru-RU" sz="1700" i="1" smtClean="0"/>
              <a:t>Трудности, которые испытывает ребенок, расшатывают самоуважение.  Родители нередко боятся подростка, но еще больше страшатся своего бессилия. </a:t>
            </a:r>
          </a:p>
          <a:p>
            <a:pPr>
              <a:lnSpc>
                <a:spcPct val="90000"/>
              </a:lnSpc>
            </a:pPr>
            <a:r>
              <a:rPr lang="ru-RU" sz="2100" b="1" smtClean="0"/>
              <a:t>Чувствуя их растерянность, подросток теряет доверие к родителям </a:t>
            </a:r>
          </a:p>
          <a:p>
            <a:pPr>
              <a:lnSpc>
                <a:spcPct val="90000"/>
              </a:lnSpc>
            </a:pPr>
            <a:r>
              <a:rPr lang="ru-RU" sz="2000" b="1" smtClean="0"/>
              <a:t>Родителям нужна требуются и твердость, и... гибкость: </a:t>
            </a:r>
          </a:p>
          <a:p>
            <a:pPr>
              <a:lnSpc>
                <a:spcPct val="90000"/>
              </a:lnSpc>
            </a:pPr>
            <a:r>
              <a:rPr lang="ru-RU" sz="2000" b="1" i="1" smtClean="0">
                <a:solidFill>
                  <a:schemeClr val="tx2"/>
                </a:solidFill>
              </a:rPr>
              <a:t>Ребенку нужно ощущать, что родители — это добрые, но сильные люди.  Которые могут его защитить, могут ему в чем-то отказать, но всегда действуют в его интересах и, главное, очень его любят.</a:t>
            </a:r>
            <a:br>
              <a:rPr lang="ru-RU" sz="2000" b="1" i="1" smtClean="0">
                <a:solidFill>
                  <a:schemeClr val="tx2"/>
                </a:solidFill>
              </a:rPr>
            </a:br>
            <a:r>
              <a:rPr lang="ru-RU" sz="2000" i="1" smtClean="0"/>
              <a:t/>
            </a:r>
            <a:br>
              <a:rPr lang="ru-RU" sz="2000" i="1" smtClean="0"/>
            </a:br>
            <a:r>
              <a:rPr lang="ru-RU" sz="2000" i="1" smtClean="0"/>
              <a:t>Налетев на стену, подросток тут же отскакивает от нее, </a:t>
            </a:r>
          </a:p>
          <a:p>
            <a:pPr>
              <a:lnSpc>
                <a:spcPct val="90000"/>
              </a:lnSpc>
              <a:buFont typeface="Wingdings 2" pitchFamily="18" charset="2"/>
              <a:buNone/>
            </a:pPr>
            <a:r>
              <a:rPr lang="ru-RU" sz="2000" i="1" smtClean="0"/>
              <a:t>    а столкнувшись с гибкой преградой, к примеру, из песка, притормаживает, теряя стремительность и неуправляемость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a:xfrm>
            <a:off x="301625" y="228600"/>
            <a:ext cx="8534400" cy="536575"/>
          </a:xfrm>
        </p:spPr>
        <p:txBody>
          <a:bodyPr/>
          <a:lstStyle/>
          <a:p>
            <a:r>
              <a:rPr lang="ru-RU" sz="2900" b="1" smtClean="0"/>
              <a:t>Тревожные сигналы</a:t>
            </a:r>
            <a:r>
              <a:rPr lang="ru-RU" sz="2900" smtClean="0"/>
              <a:t> </a:t>
            </a:r>
          </a:p>
        </p:txBody>
      </p:sp>
      <p:sp>
        <p:nvSpPr>
          <p:cNvPr id="28675" name="Rectangle 3"/>
          <p:cNvSpPr>
            <a:spLocks noGrp="1"/>
          </p:cNvSpPr>
          <p:nvPr>
            <p:ph type="body" idx="4294967295"/>
          </p:nvPr>
        </p:nvSpPr>
        <p:spPr>
          <a:xfrm>
            <a:off x="301625" y="765175"/>
            <a:ext cx="8534400" cy="5688013"/>
          </a:xfrm>
        </p:spPr>
        <p:txBody>
          <a:bodyPr/>
          <a:lstStyle/>
          <a:p>
            <a:pPr>
              <a:lnSpc>
                <a:spcPct val="80000"/>
              </a:lnSpc>
            </a:pPr>
            <a:r>
              <a:rPr lang="ru-RU" sz="1600" b="1" smtClean="0"/>
              <a:t>изменение поведения</a:t>
            </a:r>
            <a:r>
              <a:rPr lang="ru-RU" sz="1600" smtClean="0"/>
              <a:t> в семье - бунтующий подросток становится кротким и послушным, отличник - начинате хамить и грубить - все это происходит внезапно и получить объяснение не удается;</a:t>
            </a:r>
          </a:p>
          <a:p>
            <a:pPr>
              <a:lnSpc>
                <a:spcPct val="80000"/>
              </a:lnSpc>
            </a:pPr>
            <a:r>
              <a:rPr lang="ru-RU" sz="1600" b="1" smtClean="0"/>
              <a:t>нарушение пищевого поведения</a:t>
            </a:r>
            <a:r>
              <a:rPr lang="ru-RU" sz="1600" smtClean="0"/>
              <a:t> - отсутствие аппетита, отказ от еды, или наоборот - обжорство;</a:t>
            </a:r>
          </a:p>
          <a:p>
            <a:pPr>
              <a:lnSpc>
                <a:spcPct val="80000"/>
              </a:lnSpc>
            </a:pPr>
            <a:r>
              <a:rPr lang="ru-RU" sz="1600" b="1" smtClean="0"/>
              <a:t>физическая слабость</a:t>
            </a:r>
            <a:r>
              <a:rPr lang="ru-RU" sz="1600" smtClean="0"/>
              <a:t>, апатия, не характерная  для ребенка обычно;</a:t>
            </a:r>
          </a:p>
          <a:p>
            <a:pPr>
              <a:lnSpc>
                <a:spcPct val="80000"/>
              </a:lnSpc>
            </a:pPr>
            <a:r>
              <a:rPr lang="ru-RU" sz="1600" b="1" smtClean="0"/>
              <a:t>Нарушения  сна</a:t>
            </a:r>
            <a:r>
              <a:rPr lang="ru-RU" sz="1600" smtClean="0"/>
              <a:t>: бессонница либо наоборот неестественно долгий сон;</a:t>
            </a:r>
          </a:p>
          <a:p>
            <a:pPr>
              <a:lnSpc>
                <a:spcPct val="80000"/>
              </a:lnSpc>
            </a:pPr>
            <a:r>
              <a:rPr lang="ru-RU" sz="1600" smtClean="0"/>
              <a:t>ребенок демонстрирует </a:t>
            </a:r>
            <a:r>
              <a:rPr lang="ru-RU" sz="1600" b="1" smtClean="0"/>
              <a:t>смущение, стеснение</a:t>
            </a:r>
            <a:r>
              <a:rPr lang="ru-RU" sz="1600" smtClean="0"/>
              <a:t> по отношению к близким без причин, </a:t>
            </a:r>
            <a:r>
              <a:rPr lang="ru-RU" sz="1600" b="1" smtClean="0"/>
              <a:t>просит прощения</a:t>
            </a:r>
            <a:r>
              <a:rPr lang="ru-RU" sz="1600" smtClean="0"/>
              <a:t>;</a:t>
            </a:r>
          </a:p>
          <a:p>
            <a:pPr>
              <a:lnSpc>
                <a:spcPct val="80000"/>
              </a:lnSpc>
            </a:pPr>
            <a:r>
              <a:rPr lang="ru-RU" sz="1600" b="1" smtClean="0"/>
              <a:t>резкие перемены настроения</a:t>
            </a:r>
            <a:r>
              <a:rPr lang="ru-RU" sz="1600" smtClean="0"/>
              <a:t> - от плаксивого до ярко выраженной агрессии;</a:t>
            </a:r>
          </a:p>
          <a:p>
            <a:pPr>
              <a:lnSpc>
                <a:spcPct val="80000"/>
              </a:lnSpc>
            </a:pPr>
            <a:r>
              <a:rPr lang="ru-RU" sz="1600" b="1" smtClean="0"/>
              <a:t>изоляция от друзей, знакомых</a:t>
            </a:r>
            <a:r>
              <a:rPr lang="ru-RU" sz="1600" smtClean="0"/>
              <a:t> и формальное общение с близкими (по типу спросите - ответит, но односложно и без желания)</a:t>
            </a:r>
          </a:p>
          <a:p>
            <a:pPr>
              <a:lnSpc>
                <a:spcPct val="80000"/>
              </a:lnSpc>
            </a:pPr>
            <a:r>
              <a:rPr lang="ru-RU" sz="1600" smtClean="0"/>
              <a:t>продукты творчества, отражающие депрессивные, агрессивные либо аутоагрессивные тенденции;</a:t>
            </a:r>
          </a:p>
          <a:p>
            <a:pPr>
              <a:lnSpc>
                <a:spcPct val="80000"/>
              </a:lnSpc>
            </a:pPr>
            <a:r>
              <a:rPr lang="ru-RU" sz="1600" smtClean="0"/>
              <a:t>нетипично и неожиданно раннее пробуждение (в "группах смерти" популярное время - 4:20 утра);</a:t>
            </a:r>
          </a:p>
          <a:p>
            <a:pPr>
              <a:lnSpc>
                <a:spcPct val="80000"/>
              </a:lnSpc>
            </a:pPr>
            <a:r>
              <a:rPr lang="ru-RU" sz="1600" smtClean="0"/>
              <a:t>наличие результатов </a:t>
            </a:r>
            <a:r>
              <a:rPr lang="ru-RU" sz="1600" b="1" smtClean="0"/>
              <a:t>самоповреждений</a:t>
            </a:r>
            <a:r>
              <a:rPr lang="ru-RU" sz="1600" smtClean="0"/>
              <a:t> (обычно это запястья, предплечья, бедра), которые могут как демонстративно выставляться, так и прятаться под рукавами (особенно это бросается в глаза летом).</a:t>
            </a:r>
          </a:p>
          <a:p>
            <a:pPr>
              <a:lnSpc>
                <a:spcPct val="80000"/>
              </a:lnSpc>
            </a:pPr>
            <a:r>
              <a:rPr lang="ru-RU" sz="1600" smtClean="0"/>
              <a:t>поведение ребенка, похожее на поведение перед отъездом (например, он наводит порядок в комнате, спешит закончить какие-то дела, встретиться с родственниками, которых давно не видел, раздать долги </a:t>
            </a:r>
          </a:p>
          <a:p>
            <a:pPr>
              <a:lnSpc>
                <a:spcPct val="80000"/>
              </a:lnSpc>
            </a:pPr>
            <a:r>
              <a:rPr lang="ru-RU" sz="1600" b="1" smtClean="0"/>
              <a:t>По статистике, 80% подростков, совершивших суицид, говорили родителям о своем нежелании жить, но взрослые не воспринимали эти слова всерьез.</a:t>
            </a:r>
            <a:r>
              <a:rPr lang="ru-RU" sz="1400" b="1"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p:txBody>
          <a:bodyPr/>
          <a:lstStyle/>
          <a:p>
            <a:r>
              <a:rPr lang="ru-RU" smtClean="0"/>
              <a:t>Эффект «бумеранга»</a:t>
            </a:r>
          </a:p>
        </p:txBody>
      </p:sp>
      <p:sp>
        <p:nvSpPr>
          <p:cNvPr id="29699" name="Rectangle 3"/>
          <p:cNvSpPr>
            <a:spLocks noGrp="1"/>
          </p:cNvSpPr>
          <p:nvPr>
            <p:ph type="body" idx="4294967295"/>
          </p:nvPr>
        </p:nvSpPr>
        <p:spPr/>
        <p:txBody>
          <a:bodyPr/>
          <a:lstStyle/>
          <a:p>
            <a:pPr eaLnBrk="1" hangingPunct="1">
              <a:lnSpc>
                <a:spcPct val="80000"/>
              </a:lnSpc>
              <a:spcBef>
                <a:spcPct val="0"/>
              </a:spcBef>
              <a:buClrTx/>
              <a:buSzTx/>
              <a:buFontTx/>
              <a:buNone/>
            </a:pPr>
            <a:r>
              <a:rPr lang="ru-RU" sz="2300" smtClean="0">
                <a:solidFill>
                  <a:schemeClr val="tx2"/>
                </a:solidFill>
              </a:rPr>
              <a:t>Отрицательная реакция подростка на воздействие, имеющее целью изменить его представление о каком-либо предмете или событии. Он отказывается принять навязываемое представление и энергично отстаивает собственную точку зрения. Если попытки воздействия становятся слишком настойчивыми, он вообще отказывается от коммуникации. </a:t>
            </a:r>
            <a:br>
              <a:rPr lang="ru-RU" sz="2300" smtClean="0">
                <a:solidFill>
                  <a:schemeClr val="tx2"/>
                </a:solidFill>
              </a:rPr>
            </a:br>
            <a:r>
              <a:rPr lang="ru-RU" sz="2300" smtClean="0">
                <a:solidFill>
                  <a:schemeClr val="tx2"/>
                </a:solidFill>
              </a:rPr>
              <a:t/>
            </a:r>
            <a:br>
              <a:rPr lang="ru-RU" sz="2300" smtClean="0">
                <a:solidFill>
                  <a:schemeClr val="tx2"/>
                </a:solidFill>
              </a:rPr>
            </a:br>
            <a:r>
              <a:rPr lang="ru-RU" sz="2300" smtClean="0">
                <a:solidFill>
                  <a:schemeClr val="tx2"/>
                </a:solidFill>
              </a:rPr>
              <a:t>Как правило, </a:t>
            </a:r>
            <a:r>
              <a:rPr lang="ru-RU" sz="2300" b="1" smtClean="0">
                <a:solidFill>
                  <a:schemeClr val="tx2"/>
                </a:solidFill>
              </a:rPr>
              <a:t>эффект бумеранга возникает, если подорвано доверие к источнику информации</a:t>
            </a:r>
            <a:r>
              <a:rPr lang="ru-RU" sz="2300" smtClean="0">
                <a:solidFill>
                  <a:schemeClr val="tx2"/>
                </a:solidFill>
              </a:rPr>
              <a:t>, если передаваемая информация длительное время носит однообразный, не соответствующий изменившимся условиям характер, если субъект, передающий информацию, вызывает неприязнь к себе у воспринимающих эту информацию и т. п. </a:t>
            </a:r>
          </a:p>
          <a:p>
            <a:pPr>
              <a:lnSpc>
                <a:spcPct val="80000"/>
              </a:lnSpc>
            </a:pPr>
            <a:endParaRPr lang="ru-RU" sz="23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p:txBody>
          <a:bodyPr/>
          <a:lstStyle/>
          <a:p>
            <a:r>
              <a:rPr lang="ru-RU" sz="2900" smtClean="0"/>
              <a:t>Что делать родителям?</a:t>
            </a:r>
            <a:br>
              <a:rPr lang="ru-RU" sz="2900" smtClean="0"/>
            </a:br>
            <a:r>
              <a:rPr lang="ru-RU" sz="2900" smtClean="0"/>
              <a:t>Запреты не работают</a:t>
            </a:r>
          </a:p>
        </p:txBody>
      </p:sp>
      <p:pic>
        <p:nvPicPr>
          <p:cNvPr id="30723" name="Picture 3" descr="400z400_front_33_0_0_0_89a8436385b10421be266ec78fc48b11"/>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4787900" y="981075"/>
            <a:ext cx="3810000" cy="2952750"/>
          </a:xfrm>
        </p:spPr>
      </p:pic>
      <p:pic>
        <p:nvPicPr>
          <p:cNvPr id="30724" name="Picture 4" descr="no-w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052513"/>
            <a:ext cx="33337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468313" y="3860800"/>
            <a:ext cx="3313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ru-RU" sz="2400"/>
              <a:t>Забудь об Интернете!</a:t>
            </a:r>
          </a:p>
        </p:txBody>
      </p:sp>
      <p:sp>
        <p:nvSpPr>
          <p:cNvPr id="30726" name="Rectangle 8"/>
          <p:cNvSpPr>
            <a:spLocks noChangeArrowheads="1"/>
          </p:cNvSpPr>
          <p:nvPr/>
        </p:nvSpPr>
        <p:spPr bwMode="auto">
          <a:xfrm>
            <a:off x="323850" y="4627563"/>
            <a:ext cx="8208963"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ru-RU"/>
              <a:t>«Не будь таким, какой ты есть» </a:t>
            </a:r>
          </a:p>
          <a:p>
            <a:pPr algn="ctr"/>
            <a:r>
              <a:rPr lang="ru-RU"/>
              <a:t>— это послание, которое подростки слышат и от родителей,</a:t>
            </a:r>
          </a:p>
          <a:p>
            <a:pPr algn="ctr"/>
            <a:r>
              <a:rPr lang="ru-RU"/>
              <a:t> они воспринимают как «лучше бы тебя не было». </a:t>
            </a:r>
          </a:p>
          <a:p>
            <a:pPr algn="ctr"/>
            <a:r>
              <a:rPr lang="ru-RU" b="1"/>
              <a:t>В эпоху  киберсоциализации невозможно  уберечь ребенка </a:t>
            </a:r>
          </a:p>
          <a:p>
            <a:pPr algn="ctr"/>
            <a:r>
              <a:rPr lang="ru-RU" b="1"/>
              <a:t>от общения в социальных сетях. </a:t>
            </a:r>
          </a:p>
          <a:p>
            <a:pPr algn="ctr"/>
            <a:r>
              <a:rPr lang="ru-RU" b="1"/>
              <a:t>Мы можем лишь повлиять на ребенка таким образом,  чтобы это общение приносило ему пользу, а не вред.</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sp>
        <p:nvSpPr>
          <p:cNvPr id="13315" name="Объект 2"/>
          <p:cNvSpPr>
            <a:spLocks noGrp="1"/>
          </p:cNvSpPr>
          <p:nvPr>
            <p:ph sz="quarter" idx="1"/>
          </p:nvPr>
        </p:nvSpPr>
        <p:spPr>
          <a:xfrm>
            <a:off x="301625" y="1527175"/>
            <a:ext cx="8504238" cy="4572000"/>
          </a:xfrm>
        </p:spPr>
        <p:txBody>
          <a:bodyPr/>
          <a:lstStyle/>
          <a:p>
            <a:r>
              <a:rPr lang="ru-RU" smtClean="0"/>
              <a:t>Понятие кризиса давно вышло за рамки строго научных определений,в настоящее время множество факторов обуславливают его присутствие в жизни взрослого человека.</a:t>
            </a:r>
          </a:p>
          <a:p>
            <a:r>
              <a:rPr lang="ru-RU" smtClean="0"/>
              <a:t>При этом ребенок или подросток ввиду личностных особенностей,этапов развития и формирования личности,отсутствия жизненного опыта и вытекающих из него поведенческих стереотипов,зачастую подвержен кризисным состояниям не меньше,а иногда и чаще,чем взрослые.</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9388" y="260350"/>
            <a:ext cx="8785225" cy="720725"/>
          </a:xfrm>
        </p:spPr>
        <p:txBody>
          <a:bodyPr/>
          <a:lstStyle/>
          <a:p>
            <a:pPr eaLnBrk="1" hangingPunct="1"/>
            <a:r>
              <a:rPr lang="ru-RU" b="1" smtClean="0">
                <a:solidFill>
                  <a:srgbClr val="7B9899"/>
                </a:solidFill>
              </a:rPr>
              <a:t>Что нужно делать родителям?</a:t>
            </a:r>
          </a:p>
        </p:txBody>
      </p:sp>
      <p:sp>
        <p:nvSpPr>
          <p:cNvPr id="31747" name="Rectangle 3"/>
          <p:cNvSpPr>
            <a:spLocks noGrp="1" noChangeArrowheads="1"/>
          </p:cNvSpPr>
          <p:nvPr>
            <p:ph sz="quarter" idx="1"/>
          </p:nvPr>
        </p:nvSpPr>
        <p:spPr>
          <a:xfrm>
            <a:off x="457200" y="1125538"/>
            <a:ext cx="8229600" cy="5008562"/>
          </a:xfrm>
        </p:spPr>
        <p:txBody>
          <a:bodyPr/>
          <a:lstStyle/>
          <a:p>
            <a:pPr marL="381000" indent="-381000"/>
            <a:r>
              <a:rPr lang="ru-RU" sz="2000" b="1" smtClean="0"/>
              <a:t>Вывести ребенка на разговор. </a:t>
            </a:r>
            <a:r>
              <a:rPr lang="ru-RU" sz="2000" smtClean="0"/>
              <a:t>Смотрите и слушайте, не обесценивайте жалобы или недовольство. </a:t>
            </a:r>
            <a:r>
              <a:rPr lang="ru-RU" sz="2000" b="1" smtClean="0"/>
              <a:t>Поддерживайте разговор с ребенком, о чем бы он ни был</a:t>
            </a:r>
          </a:p>
          <a:p>
            <a:pPr marL="381000" indent="-381000"/>
            <a:r>
              <a:rPr lang="ru-RU" sz="1800" smtClean="0"/>
              <a:t>Если ребенок не хочет говорить с вами о своих проблемах, но хочет говорить о какой-нибудь компьютерной игре или о музыке- слушайте,  вам будет легче вернуть его доверие</a:t>
            </a:r>
            <a:r>
              <a:rPr lang="ru-RU" sz="2000" smtClean="0"/>
              <a:t>.</a:t>
            </a:r>
          </a:p>
          <a:p>
            <a:pPr marL="381000" indent="-381000"/>
            <a:r>
              <a:rPr lang="ru-RU" sz="2000" smtClean="0"/>
              <a:t>Не пытайтесь сгладить провоцируемые ребенком конфликты.  Дайте выход агрессии, а затем послушайте, что вызывает гнев, задавайте вопросы - сейчас ребенок важнее Вашей правоты;</a:t>
            </a:r>
          </a:p>
          <a:p>
            <a:pPr marL="381000" indent="-381000"/>
            <a:r>
              <a:rPr lang="ru-RU" sz="2000" smtClean="0"/>
              <a:t>Не останавливайте слезы, когда они есть - нередко за агрессией стоит душевная боль (неважно, считаете ли Вы повод настолько стоящим ее). </a:t>
            </a:r>
            <a:r>
              <a:rPr lang="ru-RU" sz="2000" b="1" smtClean="0"/>
              <a:t>Боли нужен выход</a:t>
            </a:r>
            <a:r>
              <a:rPr lang="ru-RU" sz="2000" smtClean="0"/>
              <a:t>. А </a:t>
            </a:r>
            <a:r>
              <a:rPr lang="ru-RU" sz="2000" b="1" smtClean="0"/>
              <a:t>ребенку, который плачет - нужна поддержка</a:t>
            </a:r>
            <a:r>
              <a:rPr lang="ru-RU" sz="2000" smtClean="0"/>
              <a:t>. Отразите эти слезы, как зеркало - скажите, что Вы видите, что ребенку больно и спросите, как Вы можете помочь. </a:t>
            </a:r>
          </a:p>
          <a:p>
            <a:pPr marL="381000" indent="-381000" eaLnBrk="1" hangingPunct="1">
              <a:lnSpc>
                <a:spcPct val="80000"/>
              </a:lnSpc>
            </a:pPr>
            <a:endParaRPr lang="ru-RU" sz="2000" b="1" smtClean="0"/>
          </a:p>
          <a:p>
            <a:pPr marL="381000" indent="-381000" eaLnBrk="1" hangingPunct="1">
              <a:lnSpc>
                <a:spcPct val="80000"/>
              </a:lnSpc>
            </a:pPr>
            <a:endParaRPr lang="ru-RU" sz="2000" smtClean="0">
              <a:solidFill>
                <a:srgbClr val="8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301625" y="228600"/>
            <a:ext cx="8534400" cy="1039813"/>
          </a:xfrm>
        </p:spPr>
        <p:txBody>
          <a:bodyPr/>
          <a:lstStyle/>
          <a:p>
            <a:r>
              <a:rPr lang="ru-RU" sz="2400" b="1" smtClean="0">
                <a:solidFill>
                  <a:srgbClr val="FF3300"/>
                </a:solidFill>
              </a:rPr>
              <a:t>Только близкие отношения </a:t>
            </a:r>
            <a:br>
              <a:rPr lang="ru-RU" sz="2400" b="1" smtClean="0">
                <a:solidFill>
                  <a:srgbClr val="FF3300"/>
                </a:solidFill>
              </a:rPr>
            </a:br>
            <a:r>
              <a:rPr lang="ru-RU" sz="2400" b="1" smtClean="0">
                <a:solidFill>
                  <a:srgbClr val="FF3300"/>
                </a:solidFill>
              </a:rPr>
              <a:t>дают возможность справиться </a:t>
            </a:r>
            <a:br>
              <a:rPr lang="ru-RU" sz="2400" b="1" smtClean="0">
                <a:solidFill>
                  <a:srgbClr val="FF3300"/>
                </a:solidFill>
              </a:rPr>
            </a:br>
            <a:r>
              <a:rPr lang="ru-RU" sz="2400" b="1" smtClean="0">
                <a:solidFill>
                  <a:srgbClr val="FF3300"/>
                </a:solidFill>
              </a:rPr>
              <a:t>с фрустрацией без потерь</a:t>
            </a:r>
            <a:endParaRPr lang="ru-RU" sz="2400" smtClean="0">
              <a:solidFill>
                <a:srgbClr val="FF3300"/>
              </a:solidFill>
            </a:endParaRPr>
          </a:p>
        </p:txBody>
      </p:sp>
      <p:sp>
        <p:nvSpPr>
          <p:cNvPr id="32771" name="Rectangle 3"/>
          <p:cNvSpPr>
            <a:spLocks noGrp="1"/>
          </p:cNvSpPr>
          <p:nvPr>
            <p:ph type="body" idx="4294967295"/>
          </p:nvPr>
        </p:nvSpPr>
        <p:spPr>
          <a:xfrm>
            <a:off x="301625" y="1412875"/>
            <a:ext cx="8534400" cy="5040313"/>
          </a:xfrm>
        </p:spPr>
        <p:txBody>
          <a:bodyPr/>
          <a:lstStyle/>
          <a:p>
            <a:pPr algn="ctr">
              <a:buFont typeface="Wingdings 2" pitchFamily="18" charset="2"/>
              <a:buNone/>
            </a:pPr>
            <a:r>
              <a:rPr lang="ru-RU" sz="2300" b="1" smtClean="0">
                <a:solidFill>
                  <a:schemeClr val="tx2"/>
                </a:solidFill>
              </a:rPr>
              <a:t>Прием «Контейнирование»</a:t>
            </a:r>
            <a:r>
              <a:rPr lang="ru-RU" sz="2000" b="1" smtClean="0">
                <a:solidFill>
                  <a:schemeClr val="tx2"/>
                </a:solidFill>
              </a:rPr>
              <a:t> </a:t>
            </a:r>
          </a:p>
          <a:p>
            <a:r>
              <a:rPr lang="ru-RU" sz="2000" smtClean="0"/>
              <a:t>Когда мы сталкиваемся с чем-то, что вызывает слишком сильные, непереносимые негативные эмоции, с которыми мы не можем справиться, нам важно </a:t>
            </a:r>
            <a:r>
              <a:rPr lang="ru-RU" sz="2000" b="1" smtClean="0"/>
              <a:t>получить поддержку</a:t>
            </a:r>
            <a:r>
              <a:rPr lang="ru-RU" sz="2000" smtClean="0"/>
              <a:t>.</a:t>
            </a:r>
          </a:p>
          <a:p>
            <a:r>
              <a:rPr lang="ru-RU" sz="1800" smtClean="0"/>
              <a:t>Необходимо, чтобы какой-то человек предоставил себя в качестве контейнера, психологической утробы, создал безопасный кокон между ребенком и миром, чтобы он смог в этом коконе безопасно пережить любые сильные чувства. </a:t>
            </a:r>
          </a:p>
          <a:p>
            <a:r>
              <a:rPr lang="ru-RU" sz="2000" smtClean="0"/>
              <a:t>Ребенку важно получить сигнал: «</a:t>
            </a:r>
            <a:r>
              <a:rPr lang="ru-RU" sz="2000" b="1" smtClean="0"/>
              <a:t>Я не один, обо мне позаботятся, я могу не беспокоиться о своей безопасности</a:t>
            </a:r>
            <a:r>
              <a:rPr lang="ru-RU" sz="2000" smtClean="0"/>
              <a:t>»</a:t>
            </a:r>
            <a:endParaRPr lang="ru-RU" sz="2900" smtClean="0"/>
          </a:p>
        </p:txBody>
      </p:sp>
      <p:pic>
        <p:nvPicPr>
          <p:cNvPr id="32772" name="Picture 6" descr="4661688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4724400"/>
            <a:ext cx="2938462"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p:txBody>
          <a:bodyPr/>
          <a:lstStyle/>
          <a:p>
            <a:pPr eaLnBrk="1" hangingPunct="1"/>
            <a:r>
              <a:rPr lang="ru-RU" altLang="ko-KR" b="1" smtClean="0"/>
              <a:t>Вопросы, которые  можно задать</a:t>
            </a:r>
            <a:r>
              <a:rPr lang="ru-RU" altLang="ko-KR" smtClean="0"/>
              <a:t> </a:t>
            </a:r>
            <a:endParaRPr lang="ru-RU" smtClean="0"/>
          </a:p>
        </p:txBody>
      </p:sp>
      <p:sp>
        <p:nvSpPr>
          <p:cNvPr id="33795" name="Rectangle 3"/>
          <p:cNvSpPr>
            <a:spLocks noGrp="1"/>
          </p:cNvSpPr>
          <p:nvPr>
            <p:ph type="body" idx="4294967295"/>
          </p:nvPr>
        </p:nvSpPr>
        <p:spPr/>
        <p:txBody>
          <a:bodyPr/>
          <a:lstStyle/>
          <a:p>
            <a:pPr eaLnBrk="1" hangingPunct="1"/>
            <a:r>
              <a:rPr lang="ru-RU" sz="2300" i="1" smtClean="0"/>
              <a:t>Я чувствую,  тебя  что-то волнует  </a:t>
            </a:r>
          </a:p>
          <a:p>
            <a:pPr eaLnBrk="1" hangingPunct="1"/>
            <a:r>
              <a:rPr lang="ru-RU" sz="2300" i="1" smtClean="0"/>
              <a:t>В последнее время  заметил некоторые изменения  в тебе, с чем это может быть связано?</a:t>
            </a:r>
            <a:endParaRPr lang="ru-RU" altLang="ko-KR" sz="2300" i="1" smtClean="0"/>
          </a:p>
          <a:p>
            <a:pPr eaLnBrk="1" hangingPunct="1"/>
            <a:r>
              <a:rPr lang="ru-RU" sz="2300" i="1" smtClean="0"/>
              <a:t> Что-то случилось, что ты так  изменился?</a:t>
            </a:r>
          </a:p>
          <a:p>
            <a:pPr eaLnBrk="1" hangingPunct="1"/>
            <a:r>
              <a:rPr lang="ru-RU" sz="2300" i="1" smtClean="0"/>
              <a:t>Как Я  могу лучше всего помочь тебе прямо сейчас?</a:t>
            </a:r>
          </a:p>
          <a:p>
            <a:pPr eaLnBrk="1" hangingPunct="1"/>
            <a:r>
              <a:rPr lang="ru-RU" sz="2300" i="1" smtClean="0"/>
              <a:t>Задумывался ли ты о том, чтобы тебе оказали помощь?</a:t>
            </a:r>
          </a:p>
          <a:p>
            <a:r>
              <a:rPr lang="ru-RU" u="sng" smtClean="0"/>
              <a:t>Помните:</a:t>
            </a:r>
            <a:r>
              <a:rPr lang="ru-RU" smtClean="0"/>
              <a:t> </a:t>
            </a:r>
            <a:r>
              <a:rPr lang="ru-RU" b="1" smtClean="0"/>
              <a:t>если Вам пытаются что-то продемонстрировать, каким бы то ни было способом, значит глубоко в душе верят Вам и верят, что Вы способны услышать.</a:t>
            </a:r>
          </a:p>
          <a:p>
            <a:pPr eaLnBrk="1" hangingPunct="1"/>
            <a:endParaRPr lang="ru-RU"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lstStyle/>
          <a:p>
            <a:r>
              <a:rPr lang="ru-RU" smtClean="0"/>
              <a:t>«Самое главное – отношения»</a:t>
            </a:r>
          </a:p>
        </p:txBody>
      </p:sp>
      <p:sp>
        <p:nvSpPr>
          <p:cNvPr id="34819" name="Rectangle 3"/>
          <p:cNvSpPr>
            <a:spLocks noGrp="1"/>
          </p:cNvSpPr>
          <p:nvPr>
            <p:ph type="body" idx="4294967295"/>
          </p:nvPr>
        </p:nvSpPr>
        <p:spPr/>
        <p:txBody>
          <a:bodyPr/>
          <a:lstStyle/>
          <a:p>
            <a:pPr>
              <a:lnSpc>
                <a:spcPct val="90000"/>
              </a:lnSpc>
            </a:pPr>
            <a:r>
              <a:rPr lang="ru-RU" sz="2000" smtClean="0"/>
              <a:t>Когда у родителей есть контакт с детьми и между ними сохранено доверие, то ребёнок, столкнувшись с проблемами, в большинстве случаев обратится к родным. Вероятность, что родители вовремя заметят тревожные сигналы в их поведении, гораздо выше</a:t>
            </a:r>
          </a:p>
          <a:p>
            <a:pPr>
              <a:lnSpc>
                <a:spcPct val="90000"/>
              </a:lnSpc>
            </a:pPr>
            <a:r>
              <a:rPr lang="ru-RU" sz="2000" smtClean="0"/>
              <a:t>Самое важное для родителей подростка – разговаривать с ребёнком, интересоваться его жизнью, потребностями. Узнавать, что у него происходит, что получается, а что – нет, в какой помощи он нуждается. Как он видит ваши отношения и что бы ему хотелось в них изменить. Эти доверительные разговоры важны, находите для них время вне контекста критики ребёнка, обсуждения его успеваемости» </a:t>
            </a:r>
          </a:p>
          <a:p>
            <a:pPr>
              <a:lnSpc>
                <a:spcPct val="90000"/>
              </a:lnSpc>
            </a:pPr>
            <a:r>
              <a:rPr lang="ru-RU" sz="2000" smtClean="0"/>
              <a:t>Если ребёнок внезапно перестал делиться с родителями, подробностями своей жизни замкнулся– стоит насторожиться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p:txBody>
          <a:bodyPr/>
          <a:lstStyle/>
          <a:p>
            <a:r>
              <a:rPr lang="ru-RU" smtClean="0"/>
              <a:t> Выводить ребенка в реальную жизнь</a:t>
            </a:r>
          </a:p>
        </p:txBody>
      </p:sp>
      <p:sp>
        <p:nvSpPr>
          <p:cNvPr id="35843" name="Rectangle 3"/>
          <p:cNvSpPr>
            <a:spLocks noGrp="1"/>
          </p:cNvSpPr>
          <p:nvPr>
            <p:ph type="body" idx="4294967295"/>
          </p:nvPr>
        </p:nvSpPr>
        <p:spPr/>
        <p:txBody>
          <a:bodyPr/>
          <a:lstStyle/>
          <a:p>
            <a:r>
              <a:rPr lang="ru-RU" smtClean="0"/>
              <a:t>Чаще собирайтесь всей семьей. </a:t>
            </a:r>
            <a:r>
              <a:rPr lang="ru-RU" sz="1800" smtClean="0"/>
              <a:t>В семьях, где принято вместе принимать пищу, дети реже чувствуют себя одинокими и, следовательно, реже задумываются о самоубийстве. Для подростка важно быть частью чего-то целого, так пусть этим целым будет для него семья. </a:t>
            </a:r>
          </a:p>
          <a:p>
            <a:r>
              <a:rPr lang="ru-RU" smtClean="0"/>
              <a:t>Предложите вместе сходить на пробный урок по скалолазанию или в турпоход, на мастер-класс по украшению тортов или созданию моделей </a:t>
            </a:r>
          </a:p>
          <a:p>
            <a:r>
              <a:rPr lang="ru-RU" smtClean="0"/>
              <a:t>Создать ритуал выхода из сети: </a:t>
            </a:r>
            <a:r>
              <a:rPr lang="ru-RU" sz="2000" smtClean="0"/>
              <a:t>сделать действие, "выводящее из транса", позвонить в колокольчик, хлопнуть в ладоши, умыться. Признак того, что мы "вышли из транса" - мы легко переключаемся на всех уровнях на другую задачу.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lstStyle/>
          <a:p>
            <a:pPr eaLnBrk="1" hangingPunct="1"/>
            <a:r>
              <a:rPr lang="ru-RU" sz="2900" smtClean="0">
                <a:solidFill>
                  <a:srgbClr val="FF3300"/>
                </a:solidFill>
              </a:rPr>
              <a:t>Не оставляйте ребенка одного в ситуации высокого суицидального риска</a:t>
            </a:r>
            <a:r>
              <a:rPr lang="ru-RU" sz="2900" smtClean="0"/>
              <a:t>.</a:t>
            </a:r>
          </a:p>
        </p:txBody>
      </p:sp>
      <p:sp>
        <p:nvSpPr>
          <p:cNvPr id="36867" name="Rectangle 3"/>
          <p:cNvSpPr>
            <a:spLocks noGrp="1"/>
          </p:cNvSpPr>
          <p:nvPr>
            <p:ph type="body" idx="4294967295"/>
          </p:nvPr>
        </p:nvSpPr>
        <p:spPr/>
        <p:txBody>
          <a:bodyPr/>
          <a:lstStyle/>
          <a:p>
            <a:pPr eaLnBrk="1" hangingPunct="1"/>
            <a:r>
              <a:rPr lang="ru-RU" sz="2400" smtClean="0"/>
              <a:t>Оставайтесь с ним как можно дольше или попросите кого-нибудь побыть с ним, пока не разрешится кризис . </a:t>
            </a:r>
            <a:br>
              <a:rPr lang="ru-RU" sz="2400" smtClean="0"/>
            </a:br>
            <a:r>
              <a:rPr lang="ru-RU" sz="2400" smtClean="0"/>
              <a:t>Но Вы не можете </a:t>
            </a:r>
            <a:r>
              <a:rPr lang="ru-RU" altLang="ko-KR" sz="2400" smtClean="0"/>
              <a:t> быть ответственным за совершение суицидальных действий подростком. </a:t>
            </a:r>
            <a:endParaRPr lang="ru-RU" altLang="ko-KR" sz="2300" smtClean="0"/>
          </a:p>
          <a:p>
            <a:pPr eaLnBrk="1" hangingPunct="1"/>
            <a:r>
              <a:rPr lang="ru-RU" altLang="ko-KR" sz="2400" smtClean="0">
                <a:solidFill>
                  <a:schemeClr val="tx2"/>
                </a:solidFill>
              </a:rPr>
              <a:t>«Нужно осознавать, что риск суицида можно лишь уменьшить, но не устранить полностью» </a:t>
            </a:r>
          </a:p>
          <a:p>
            <a:pPr eaLnBrk="1" hangingPunct="1"/>
            <a:r>
              <a:rPr lang="ru-RU" sz="2400" b="1" smtClean="0"/>
              <a:t>Обратитесь за помощью к специалистам</a:t>
            </a:r>
            <a:r>
              <a:rPr lang="ru-RU" sz="2400" smtClean="0"/>
              <a:t> </a:t>
            </a:r>
          </a:p>
          <a:p>
            <a:pPr eaLnBrk="1" hangingPunct="1"/>
            <a:r>
              <a:rPr lang="ru-RU" sz="2400" smtClean="0"/>
              <a:t>Родители несомненно имеют благие намерения, но им может не хватать умения и опыта, кроме того, они бывают склонны к излишней эмоциональности</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a:xfrm>
            <a:off x="323850" y="333375"/>
            <a:ext cx="8534400" cy="863600"/>
          </a:xfrm>
        </p:spPr>
        <p:txBody>
          <a:bodyPr/>
          <a:lstStyle/>
          <a:p>
            <a:r>
              <a:rPr lang="ru-RU" sz="2400" smtClean="0">
                <a:solidFill>
                  <a:schemeClr val="tx2"/>
                </a:solidFill>
                <a:latin typeface="Times New Roman" pitchFamily="18" charset="0"/>
              </a:rPr>
              <a:t>Рекомендации педагогам по оказанию поддержки ребенку, имеющему признаки суицидального риска</a:t>
            </a:r>
          </a:p>
        </p:txBody>
      </p:sp>
      <p:sp>
        <p:nvSpPr>
          <p:cNvPr id="37891" name="Rectangle 3"/>
          <p:cNvSpPr>
            <a:spLocks noGrp="1"/>
          </p:cNvSpPr>
          <p:nvPr>
            <p:ph type="body" idx="4294967295"/>
          </p:nvPr>
        </p:nvSpPr>
        <p:spPr>
          <a:xfrm>
            <a:off x="457200" y="1268413"/>
            <a:ext cx="8229600" cy="5184775"/>
          </a:xfrm>
        </p:spPr>
        <p:txBody>
          <a:bodyPr/>
          <a:lstStyle/>
          <a:p>
            <a:pPr>
              <a:lnSpc>
                <a:spcPct val="80000"/>
              </a:lnSpc>
              <a:buClr>
                <a:srgbClr val="660066"/>
              </a:buClr>
              <a:buFont typeface="Wingdings" pitchFamily="2" charset="2"/>
              <a:buChar char="ü"/>
            </a:pPr>
            <a:r>
              <a:rPr lang="ru-RU" sz="2000" smtClean="0">
                <a:latin typeface="Times New Roman" pitchFamily="18" charset="0"/>
              </a:rPr>
              <a:t>не отталкивайте его, если он решил разделить с вами проблемы, даже если вы потрясены сложившейся ситуацией;</a:t>
            </a:r>
          </a:p>
          <a:p>
            <a:pPr>
              <a:lnSpc>
                <a:spcPct val="80000"/>
              </a:lnSpc>
              <a:buClr>
                <a:srgbClr val="660066"/>
              </a:buClr>
              <a:buFont typeface="Wingdings" pitchFamily="2" charset="2"/>
              <a:buChar char="ü"/>
            </a:pPr>
            <a:r>
              <a:rPr lang="ru-RU" sz="2000" smtClean="0">
                <a:latin typeface="Times New Roman" pitchFamily="18" charset="0"/>
              </a:rPr>
              <a:t> доверьтесь своей интуиции, если вы чувствуете суицидальные наклонности в данном индивиде, не игнорируйте предупреждающие знаки;</a:t>
            </a:r>
          </a:p>
          <a:p>
            <a:pPr>
              <a:lnSpc>
                <a:spcPct val="80000"/>
              </a:lnSpc>
              <a:buClr>
                <a:srgbClr val="660066"/>
              </a:buClr>
              <a:buFont typeface="Wingdings" pitchFamily="2" charset="2"/>
              <a:buChar char="ü"/>
            </a:pPr>
            <a:r>
              <a:rPr lang="ru-RU" sz="2000" smtClean="0">
                <a:latin typeface="Times New Roman" pitchFamily="18" charset="0"/>
              </a:rPr>
              <a:t> не предлагайте того, чего не в состоянии сделать;</a:t>
            </a:r>
          </a:p>
          <a:p>
            <a:pPr>
              <a:lnSpc>
                <a:spcPct val="80000"/>
              </a:lnSpc>
              <a:buClr>
                <a:srgbClr val="660066"/>
              </a:buClr>
              <a:buFont typeface="Wingdings" pitchFamily="2" charset="2"/>
              <a:buChar char="ü"/>
            </a:pPr>
            <a:r>
              <a:rPr lang="ru-RU" sz="2000" smtClean="0">
                <a:latin typeface="Times New Roman" pitchFamily="18" charset="0"/>
              </a:rPr>
              <a:t>дайте знать, что хотите ему помочь, но не видите необходимости в том, чтобы хранить все в секрете, если какая-то информация может повлиять на его безопасность;</a:t>
            </a:r>
          </a:p>
          <a:p>
            <a:pPr>
              <a:lnSpc>
                <a:spcPct val="80000"/>
              </a:lnSpc>
              <a:buClr>
                <a:srgbClr val="660066"/>
              </a:buClr>
              <a:buFont typeface="Wingdings" pitchFamily="2" charset="2"/>
              <a:buChar char="ü"/>
            </a:pPr>
            <a:r>
              <a:rPr lang="ru-RU" sz="2000" smtClean="0">
                <a:latin typeface="Times New Roman" pitchFamily="18" charset="0"/>
              </a:rPr>
              <a:t> сохраняйте спокойствие и не осуждайте его, не зависимо от того, что он говорит;</a:t>
            </a:r>
          </a:p>
          <a:p>
            <a:pPr>
              <a:lnSpc>
                <a:spcPct val="80000"/>
              </a:lnSpc>
              <a:buClr>
                <a:srgbClr val="660066"/>
              </a:buClr>
              <a:buFont typeface="Wingdings" pitchFamily="2" charset="2"/>
              <a:buChar char="ü"/>
            </a:pPr>
            <a:r>
              <a:rPr lang="ru-RU" sz="2000" smtClean="0">
                <a:latin typeface="Times New Roman" pitchFamily="18" charset="0"/>
              </a:rPr>
              <a:t> говорите искренне, постарайтесь определить, насколько серьезна угроза: вопросы о суицидальных мыслях не приводят к попыткам покончить счеты с жизнью, на самом деле они помогут почувствовать облегчение от осознания проблемы;</a:t>
            </a:r>
          </a:p>
          <a:p>
            <a:pPr>
              <a:lnSpc>
                <a:spcPct val="80000"/>
              </a:lnSpc>
              <a:buClr>
                <a:srgbClr val="660066"/>
              </a:buClr>
              <a:buFont typeface="Wingdings" pitchFamily="2" charset="2"/>
              <a:buChar char="ü"/>
            </a:pPr>
            <a:r>
              <a:rPr lang="ru-RU" sz="2000" smtClean="0">
                <a:latin typeface="Times New Roman" pitchFamily="18" charset="0"/>
              </a:rPr>
              <a:t> постарайтесь узнать у него план действий, так как конкретный план </a:t>
            </a:r>
            <a:r>
              <a:rPr lang="ru-RU" sz="2000" smtClean="0"/>
              <a:t>–</a:t>
            </a:r>
            <a:r>
              <a:rPr lang="ru-RU" sz="2000" smtClean="0">
                <a:latin typeface="Times New Roman" pitchFamily="18" charset="0"/>
              </a:rPr>
              <a:t> это знак реальной опасности;</a:t>
            </a:r>
          </a:p>
          <a:p>
            <a:pPr>
              <a:lnSpc>
                <a:spcPct val="80000"/>
              </a:lnSpc>
              <a:buClr>
                <a:srgbClr val="660066"/>
              </a:buClr>
              <a:buFont typeface="Wingdings" pitchFamily="2" charset="2"/>
              <a:buChar char="ü"/>
            </a:pPr>
            <a:r>
              <a:rPr lang="ru-RU" sz="2000" smtClean="0">
                <a:latin typeface="Times New Roman" pitchFamily="18" charset="0"/>
              </a:rPr>
              <a:t>убедите его, что есть конкретный человек, к которому можно</a:t>
            </a:r>
          </a:p>
          <a:p>
            <a:pPr>
              <a:lnSpc>
                <a:spcPct val="80000"/>
              </a:lnSpc>
              <a:buClr>
                <a:srgbClr val="660066"/>
              </a:buClr>
              <a:buFont typeface="Wingdings" pitchFamily="2" charset="2"/>
              <a:buNone/>
            </a:pPr>
            <a:r>
              <a:rPr lang="ru-RU" sz="2000" smtClean="0">
                <a:latin typeface="Times New Roman" pitchFamily="18" charset="0"/>
              </a:rPr>
              <a:t>обратиться за помощью</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Прямоугольник 1"/>
          <p:cNvSpPr>
            <a:spLocks noChangeArrowheads="1"/>
          </p:cNvSpPr>
          <p:nvPr/>
        </p:nvSpPr>
        <p:spPr bwMode="auto">
          <a:xfrm>
            <a:off x="785813" y="428625"/>
            <a:ext cx="735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400" b="1">
                <a:solidFill>
                  <a:srgbClr val="800000"/>
                </a:solidFill>
                <a:latin typeface="Georgia" pitchFamily="18" charset="0"/>
              </a:rPr>
              <a:t>Антисуицидальные</a:t>
            </a:r>
            <a:r>
              <a:rPr lang="ru-RU"/>
              <a:t>  </a:t>
            </a:r>
            <a:r>
              <a:rPr lang="ru-RU" sz="2400" b="1">
                <a:solidFill>
                  <a:srgbClr val="800000"/>
                </a:solidFill>
                <a:latin typeface="Georgia" pitchFamily="18" charset="0"/>
              </a:rPr>
              <a:t>(защитные) факторы</a:t>
            </a:r>
          </a:p>
        </p:txBody>
      </p:sp>
      <p:sp>
        <p:nvSpPr>
          <p:cNvPr id="38915" name="Rectangle 1"/>
          <p:cNvSpPr>
            <a:spLocks noChangeArrowheads="1"/>
          </p:cNvSpPr>
          <p:nvPr/>
        </p:nvSpPr>
        <p:spPr bwMode="auto">
          <a:xfrm>
            <a:off x="323850" y="1695450"/>
            <a:ext cx="8424863" cy="4486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buFont typeface="Arial" charset="0"/>
              <a:buChar char="•"/>
            </a:pPr>
            <a:r>
              <a:rPr lang="ru-RU" altLang="ko-KR">
                <a:solidFill>
                  <a:srgbClr val="000000"/>
                </a:solidFill>
                <a:latin typeface="Times New Roman" pitchFamily="18" charset="0"/>
              </a:rPr>
              <a:t>эмоциональная привязанность к родным и близким людям, степень значимости отношений с ними, боязнь причинить им душевную боль;</a:t>
            </a:r>
            <a:endParaRPr lang="ru-RU" altLang="ko-KR"/>
          </a:p>
          <a:p>
            <a:pPr eaLnBrk="0" hangingPunct="0">
              <a:buFont typeface="Arial" charset="0"/>
              <a:buChar char="•"/>
            </a:pPr>
            <a:r>
              <a:rPr lang="ru-RU" altLang="ko-KR">
                <a:solidFill>
                  <a:srgbClr val="000000"/>
                </a:solidFill>
                <a:latin typeface="Times New Roman" pitchFamily="18" charset="0"/>
              </a:rPr>
              <a:t>·концентрация внимания на состоянии собственного здоровья, боязнь причинения себе физического вреда;</a:t>
            </a:r>
            <a:endParaRPr lang="ru-RU" altLang="ko-KR"/>
          </a:p>
          <a:p>
            <a:pPr eaLnBrk="0" hangingPunct="0">
              <a:buFont typeface="Arial" charset="0"/>
              <a:buChar char="•"/>
            </a:pPr>
            <a:r>
              <a:rPr lang="ru-RU" altLang="ko-KR">
                <a:solidFill>
                  <a:srgbClr val="000000"/>
                </a:solidFill>
                <a:latin typeface="Times New Roman" pitchFamily="18" charset="0"/>
              </a:rPr>
              <a:t>·религиозные и социальные табу, связанные с проблемой смерти и самоубийства; боязнь греха самоубийства;</a:t>
            </a:r>
            <a:endParaRPr lang="ru-RU" altLang="ko-KR"/>
          </a:p>
          <a:p>
            <a:pPr eaLnBrk="0" hangingPunct="0">
              <a:buFont typeface="Arial" charset="0"/>
              <a:buChar char="•"/>
            </a:pPr>
            <a:r>
              <a:rPr lang="ru-RU" altLang="ko-KR">
                <a:solidFill>
                  <a:srgbClr val="000000"/>
                </a:solidFill>
                <a:latin typeface="Times New Roman" pitchFamily="18" charset="0"/>
              </a:rPr>
              <a:t>·учет общественного мнения и избегание осуждения со стороны окружающих, представления о позорности самоубийства и неприятие (осуждение) суицидальных моделей поведения;</a:t>
            </a:r>
            <a:endParaRPr lang="ru-RU" altLang="ko-KR"/>
          </a:p>
          <a:p>
            <a:pPr eaLnBrk="0" hangingPunct="0">
              <a:buFont typeface="Arial" charset="0"/>
              <a:buChar char="•"/>
            </a:pPr>
            <a:r>
              <a:rPr lang="ru-RU" altLang="ko-KR">
                <a:solidFill>
                  <a:srgbClr val="000000"/>
                </a:solidFill>
                <a:latin typeface="Times New Roman" pitchFamily="18" charset="0"/>
              </a:rPr>
              <a:t>·проявление интереса к жизни; наличие актуальных жизненных ценностей, целей;</a:t>
            </a:r>
            <a:endParaRPr lang="ru-RU" altLang="ko-KR"/>
          </a:p>
          <a:p>
            <a:pPr eaLnBrk="0" hangingPunct="0">
              <a:buFont typeface="Arial" charset="0"/>
              <a:buChar char="•"/>
            </a:pPr>
            <a:r>
              <a:rPr lang="ru-RU" altLang="ko-KR">
                <a:solidFill>
                  <a:srgbClr val="000000"/>
                </a:solidFill>
                <a:latin typeface="Times New Roman" pitchFamily="18" charset="0"/>
              </a:rPr>
              <a:t>·наличие жизненных, творческих, семейных и других планов, замыслов;</a:t>
            </a:r>
            <a:endParaRPr lang="ru-RU" altLang="ko-KR"/>
          </a:p>
          <a:p>
            <a:pPr eaLnBrk="0" hangingPunct="0">
              <a:buFont typeface="Arial" charset="0"/>
              <a:buChar char="•"/>
            </a:pPr>
            <a:r>
              <a:rPr lang="ru-RU" altLang="ko-KR">
                <a:solidFill>
                  <a:srgbClr val="000000"/>
                </a:solidFill>
                <a:latin typeface="Times New Roman" pitchFamily="18" charset="0"/>
              </a:rPr>
              <a:t>·убеждения о неиспользованных жизненных возможностях;</a:t>
            </a:r>
          </a:p>
          <a:p>
            <a:pPr eaLnBrk="0" hangingPunct="0">
              <a:buFont typeface="Arial" charset="0"/>
              <a:buChar char="•"/>
            </a:pPr>
            <a:r>
              <a:rPr lang="ru-RU" altLang="ko-KR">
                <a:solidFill>
                  <a:srgbClr val="000000"/>
                </a:solidFill>
                <a:latin typeface="Times New Roman" pitchFamily="18" charset="0"/>
              </a:rPr>
              <a:t> психологическая гибкость и адаптированность, умение компенсировать негативные личные переживания, использовать методы снятия психической напряженности</a:t>
            </a:r>
            <a:r>
              <a:rPr lang="ru-RU" altLang="ko-KR"/>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p:txBody>
          <a:bodyPr/>
          <a:lstStyle/>
          <a:p>
            <a:r>
              <a:rPr lang="ru-RU" sz="2900" smtClean="0"/>
              <a:t>Основные направления </a:t>
            </a:r>
            <a:br>
              <a:rPr lang="ru-RU" sz="2900" smtClean="0"/>
            </a:br>
            <a:r>
              <a:rPr lang="ru-RU" sz="2900" smtClean="0"/>
              <a:t> профилактики суицидов</a:t>
            </a:r>
          </a:p>
        </p:txBody>
      </p:sp>
      <p:sp>
        <p:nvSpPr>
          <p:cNvPr id="39939" name="Rectangle 3"/>
          <p:cNvSpPr>
            <a:spLocks noGrp="1"/>
          </p:cNvSpPr>
          <p:nvPr>
            <p:ph type="body" idx="4294967295"/>
          </p:nvPr>
        </p:nvSpPr>
        <p:spPr>
          <a:xfrm>
            <a:off x="301625" y="1052513"/>
            <a:ext cx="8534400" cy="5070475"/>
          </a:xfrm>
        </p:spPr>
        <p:txBody>
          <a:bodyPr/>
          <a:lstStyle/>
          <a:p>
            <a:pPr eaLnBrk="1" hangingPunct="1">
              <a:lnSpc>
                <a:spcPct val="80000"/>
              </a:lnSpc>
            </a:pPr>
            <a:r>
              <a:rPr lang="ru-RU" sz="1700" b="1" u="sng" smtClean="0"/>
              <a:t>Сохранение и укрепление психологического здоровья школьников</a:t>
            </a:r>
            <a:r>
              <a:rPr lang="ru-RU" sz="1700" smtClean="0"/>
              <a:t>: профилактика и коррекция страхов, школьной тревожности, школьной дезадаптации. </a:t>
            </a:r>
          </a:p>
          <a:p>
            <a:pPr eaLnBrk="1" hangingPunct="1">
              <a:lnSpc>
                <a:spcPct val="80000"/>
              </a:lnSpc>
            </a:pPr>
            <a:r>
              <a:rPr lang="ru-RU" sz="1700" b="1" u="sng" smtClean="0"/>
              <a:t>Развитие жизнестойкости</a:t>
            </a:r>
            <a:r>
              <a:rPr lang="ru-RU" sz="1700" smtClean="0"/>
              <a:t>: навыки работы в условиях стрессовых ситуаций; владение элементами саморегуляции ; самоконтроля; навыки эмоциональной разгрузки и их использование в повседневной жизни, формирование основ медиаграмотности; </a:t>
            </a:r>
            <a:r>
              <a:rPr lang="ru-RU" sz="1700" b="1" smtClean="0"/>
              <a:t>формирование психологической защиты от влияния Интернет-пространства и социальных сетей</a:t>
            </a:r>
            <a:r>
              <a:rPr lang="ru-RU" sz="1700" smtClean="0"/>
              <a:t>. </a:t>
            </a:r>
          </a:p>
          <a:p>
            <a:pPr eaLnBrk="1" hangingPunct="1">
              <a:lnSpc>
                <a:spcPct val="80000"/>
              </a:lnSpc>
            </a:pPr>
            <a:r>
              <a:rPr lang="ru-RU" sz="1700" smtClean="0"/>
              <a:t> </a:t>
            </a:r>
            <a:r>
              <a:rPr lang="ru-RU" sz="1700" b="1" u="sng" smtClean="0"/>
              <a:t>Духовно-нравственное развитие : </a:t>
            </a:r>
            <a:r>
              <a:rPr lang="ru-RU" sz="1700" smtClean="0"/>
              <a:t>развитие духовных интересов, знакомство подростков с культурными формами проведения досуга, обучение основам религиозной культуры и светской этики, развитие читательских интересов, умения оценивать свои и чужие поступки и поведение других людей с точки зрения морально-нравственных норм. </a:t>
            </a:r>
          </a:p>
          <a:p>
            <a:pPr eaLnBrk="1" hangingPunct="1">
              <a:lnSpc>
                <a:spcPct val="80000"/>
              </a:lnSpc>
            </a:pPr>
            <a:r>
              <a:rPr lang="ru-RU" sz="1700" smtClean="0"/>
              <a:t>  </a:t>
            </a:r>
            <a:r>
              <a:rPr lang="ru-RU" sz="1700" b="1" u="sng" smtClean="0"/>
              <a:t>Включение подростков в социально значимую деятельность, позитивное общение</a:t>
            </a:r>
            <a:r>
              <a:rPr lang="ru-RU" sz="1700" smtClean="0"/>
              <a:t>: развитие социального интеллекта через внеурочную деятельность, развитие коммуникативных навыков, умения бесконфликтно решать спорные вопросы; формирование профессиональных интересов и самоопределения через профессиональные пробы.</a:t>
            </a:r>
          </a:p>
          <a:p>
            <a:pPr>
              <a:buFont typeface="Wingdings 2" pitchFamily="18" charset="2"/>
              <a:buNone/>
            </a:pPr>
            <a:endParaRPr lang="ru-RU" sz="23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idx="4294967295"/>
          </p:nvPr>
        </p:nvSpPr>
        <p:spPr>
          <a:xfrm>
            <a:off x="457200" y="152400"/>
            <a:ext cx="8218488" cy="1371600"/>
          </a:xfrm>
        </p:spPr>
        <p:txBody>
          <a:bodyPr anchor="ctr"/>
          <a:lstStyle/>
          <a:p>
            <a:pPr eaLnBrk="1" hangingPunct="1"/>
            <a:r>
              <a:rPr lang="ru-RU" smtClean="0">
                <a:solidFill>
                  <a:srgbClr val="052E65"/>
                </a:solidFill>
              </a:rPr>
              <a:t>На всех этапах обучения</a:t>
            </a:r>
          </a:p>
        </p:txBody>
      </p:sp>
      <p:sp>
        <p:nvSpPr>
          <p:cNvPr id="40963" name="Объект 2"/>
          <p:cNvSpPr>
            <a:spLocks noGrp="1"/>
          </p:cNvSpPr>
          <p:nvPr>
            <p:ph idx="4294967295"/>
          </p:nvPr>
        </p:nvSpPr>
        <p:spPr/>
        <p:txBody>
          <a:bodyPr/>
          <a:lstStyle/>
          <a:p>
            <a:pPr eaLnBrk="1" hangingPunct="1">
              <a:lnSpc>
                <a:spcPct val="80000"/>
              </a:lnSpc>
            </a:pPr>
            <a:r>
              <a:rPr lang="ru-RU" sz="3400" smtClean="0"/>
              <a:t>создание </a:t>
            </a:r>
            <a:r>
              <a:rPr lang="ru-RU" sz="3400" i="1" u="sng" smtClean="0"/>
              <a:t>психологически безопасной образовательной среды, которая включает</a:t>
            </a:r>
            <a:r>
              <a:rPr lang="ru-RU" sz="3400" i="1" smtClean="0"/>
              <a:t> : </a:t>
            </a:r>
            <a:endParaRPr lang="ru-RU" sz="3400" smtClean="0"/>
          </a:p>
          <a:p>
            <a:pPr eaLnBrk="1" hangingPunct="1">
              <a:lnSpc>
                <a:spcPct val="80000"/>
              </a:lnSpc>
              <a:buFont typeface="Wingdings 2" pitchFamily="18" charset="2"/>
              <a:buNone/>
            </a:pPr>
            <a:r>
              <a:rPr lang="ru-RU" sz="3400" smtClean="0"/>
              <a:t>1. защищенность от психологического насилия; </a:t>
            </a:r>
          </a:p>
          <a:p>
            <a:pPr eaLnBrk="1" hangingPunct="1">
              <a:lnSpc>
                <a:spcPct val="80000"/>
              </a:lnSpc>
              <a:buFont typeface="Wingdings 2" pitchFamily="18" charset="2"/>
              <a:buNone/>
            </a:pPr>
            <a:r>
              <a:rPr lang="ru-RU" sz="3400" smtClean="0"/>
              <a:t>2. референтную значимость окружения;</a:t>
            </a:r>
          </a:p>
          <a:p>
            <a:pPr eaLnBrk="1" hangingPunct="1">
              <a:lnSpc>
                <a:spcPct val="80000"/>
              </a:lnSpc>
              <a:buFont typeface="Wingdings 2" pitchFamily="18" charset="2"/>
              <a:buNone/>
            </a:pPr>
            <a:r>
              <a:rPr lang="ru-RU" sz="3400" smtClean="0"/>
              <a:t> 3. удовлетворенность в личностно-доверительном общении.</a:t>
            </a:r>
          </a:p>
          <a:p>
            <a:pPr eaLnBrk="1" hangingPunct="1">
              <a:lnSpc>
                <a:spcPct val="80000"/>
              </a:lnSpc>
            </a:pPr>
            <a:endParaRPr lang="ru-RU" sz="25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sp>
        <p:nvSpPr>
          <p:cNvPr id="14339" name="Объект 2"/>
          <p:cNvSpPr>
            <a:spLocks noGrp="1"/>
          </p:cNvSpPr>
          <p:nvPr>
            <p:ph sz="quarter" idx="1"/>
          </p:nvPr>
        </p:nvSpPr>
        <p:spPr>
          <a:xfrm>
            <a:off x="301625" y="1527175"/>
            <a:ext cx="8504238" cy="4572000"/>
          </a:xfrm>
        </p:spPr>
        <p:txBody>
          <a:bodyPr/>
          <a:lstStyle/>
          <a:p>
            <a:r>
              <a:rPr lang="ru-RU" sz="2400" smtClean="0"/>
              <a:t>Что представляет собой кризисное состояние.</a:t>
            </a:r>
          </a:p>
          <a:p>
            <a:r>
              <a:rPr lang="ru-RU" sz="2400" smtClean="0"/>
              <a:t>Есть множество определений,но по сути все они описывают кризисное состояние как различное сочетание или моно наличие кризисных ситуаций.Как правило,родители редко дифференцируют начальную стадию кризисного состояния ребенка,чаще всего обращают внимание тогда,когда его поведение становится неудобным,асоциальным,есть выход за границы семьи.Кризис затрагивает эмоциональное,интеллектуальное,физическое поле ребенка,у него нет предыдущего опыта и стратегий,которые могут «распознать» кризис и найти из него оптимальный выход.</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6"/>
          <p:cNvSpPr>
            <a:spLocks noGrp="1" noChangeArrowheads="1"/>
          </p:cNvSpPr>
          <p:nvPr>
            <p:ph type="title" idx="4294967295"/>
          </p:nvPr>
        </p:nvSpPr>
        <p:spPr>
          <a:xfrm>
            <a:off x="323850" y="549275"/>
            <a:ext cx="8591550" cy="6048375"/>
          </a:xfrm>
        </p:spPr>
        <p:txBody>
          <a:bodyPr anchor="ctr"/>
          <a:lstStyle/>
          <a:p>
            <a:pPr eaLnBrk="1" hangingPunct="1"/>
            <a:r>
              <a:rPr lang="ru-RU" altLang="ru-RU" sz="3600" b="1" smtClean="0">
                <a:solidFill>
                  <a:srgbClr val="052E65"/>
                </a:solidFill>
                <a:latin typeface="Times New Roman" pitchFamily="18" charset="0"/>
              </a:rPr>
              <a:t>Жизнестойкость личности – </a:t>
            </a:r>
            <a:br>
              <a:rPr lang="ru-RU" altLang="ru-RU" sz="3600" b="1" smtClean="0">
                <a:solidFill>
                  <a:srgbClr val="052E65"/>
                </a:solidFill>
                <a:latin typeface="Times New Roman" pitchFamily="18" charset="0"/>
              </a:rPr>
            </a:br>
            <a:r>
              <a:rPr lang="ru-RU" altLang="ru-RU" sz="2800" b="1" smtClean="0">
                <a:solidFill>
                  <a:srgbClr val="06436B"/>
                </a:solidFill>
                <a:latin typeface="Times New Roman" pitchFamily="18" charset="0"/>
              </a:rPr>
              <a:t>способность личности не только противостоять внешним психотравмирующим, стрессовым  условиям и обстоятельствам, но и превращать их ситуации собственного развития</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4354" name="Rectangle 2"/>
          <p:cNvSpPr>
            <a:spLocks noGrp="1" noRot="1" noChangeArrowheads="1"/>
          </p:cNvSpPr>
          <p:nvPr>
            <p:ph type="title" idx="4294967295"/>
          </p:nvPr>
        </p:nvSpPr>
        <p:spPr/>
        <p:txBody>
          <a:bodyPr anchor="ctr"/>
          <a:lstStyle/>
          <a:p>
            <a:pPr eaLnBrk="1" hangingPunct="1">
              <a:defRPr/>
            </a:pPr>
            <a:r>
              <a:rPr lang="ru-RU" sz="2900" smtClean="0">
                <a:effectLst>
                  <a:outerShdw blurRad="38100" dist="38100" dir="2700000" algn="tl">
                    <a:srgbClr val="000000"/>
                  </a:outerShdw>
                </a:effectLst>
              </a:rPr>
              <a:t>Потенциалами личности являются:</a:t>
            </a:r>
          </a:p>
        </p:txBody>
      </p:sp>
      <p:sp>
        <p:nvSpPr>
          <p:cNvPr id="484355" name="Rectangle 3"/>
          <p:cNvSpPr>
            <a:spLocks noGrp="1" noRot="1" noChangeArrowheads="1"/>
          </p:cNvSpPr>
          <p:nvPr>
            <p:ph type="body" idx="4294967295"/>
          </p:nvPr>
        </p:nvSpPr>
        <p:spPr>
          <a:xfrm>
            <a:off x="179388" y="1268413"/>
            <a:ext cx="8829675" cy="4902200"/>
          </a:xfrm>
        </p:spPr>
        <p:txBody>
          <a:bodyPr/>
          <a:lstStyle/>
          <a:p>
            <a:pPr eaLnBrk="1" hangingPunct="1">
              <a:lnSpc>
                <a:spcPct val="80000"/>
              </a:lnSpc>
              <a:buFont typeface="Wingdings 2" pitchFamily="18" charset="2"/>
              <a:buNone/>
              <a:defRPr/>
            </a:pPr>
            <a:r>
              <a:rPr lang="ru-RU" sz="1800" smtClean="0">
                <a:effectLst>
                  <a:outerShdw blurRad="38100" dist="38100" dir="2700000" algn="tl">
                    <a:srgbClr val="FFFFFF"/>
                  </a:outerShdw>
                </a:effectLst>
              </a:rPr>
              <a:t> а) </a:t>
            </a:r>
            <a:r>
              <a:rPr lang="ru-RU" sz="1800" smtClean="0">
                <a:solidFill>
                  <a:srgbClr val="0000FF"/>
                </a:solidFill>
                <a:effectLst>
                  <a:outerShdw blurRad="38100" dist="38100" dir="2700000" algn="tl">
                    <a:srgbClr val="000000"/>
                  </a:outerShdw>
                </a:effectLst>
              </a:rPr>
              <a:t>система здоровых ценностей</a:t>
            </a:r>
          </a:p>
          <a:p>
            <a:pPr eaLnBrk="1" hangingPunct="1">
              <a:lnSpc>
                <a:spcPct val="80000"/>
              </a:lnSpc>
              <a:buFont typeface="Wingdings 2" pitchFamily="18" charset="2"/>
              <a:buNone/>
              <a:defRPr/>
            </a:pPr>
            <a:r>
              <a:rPr lang="ru-RU" sz="1800" smtClean="0">
                <a:effectLst>
                  <a:outerShdw blurRad="38100" dist="38100" dir="2700000" algn="tl">
                    <a:srgbClr val="FFFFFF"/>
                  </a:outerShdw>
                </a:effectLst>
              </a:rPr>
              <a:t> </a:t>
            </a:r>
            <a:r>
              <a:rPr lang="ru-RU" sz="1800" i="1" smtClean="0">
                <a:effectLst>
                  <a:outerShdw blurRad="38100" dist="38100" dir="2700000" algn="tl">
                    <a:srgbClr val="FFFFFF"/>
                  </a:outerShdw>
                </a:effectLst>
              </a:rPr>
              <a:t>(Чем больше интересных, любимых ценностей, тем больше у человека шансов на светлую, радостную жизнь. При этом важна любовь не только к большим ценностям, как люди, созидательный труд, учение, но и к духовным деятельностям);</a:t>
            </a:r>
          </a:p>
          <a:p>
            <a:pPr eaLnBrk="1" hangingPunct="1">
              <a:lnSpc>
                <a:spcPct val="80000"/>
              </a:lnSpc>
              <a:buFont typeface="Wingdings 2" pitchFamily="18" charset="2"/>
              <a:buNone/>
              <a:defRPr/>
            </a:pPr>
            <a:r>
              <a:rPr lang="ru-RU" sz="1800" smtClean="0">
                <a:effectLst>
                  <a:outerShdw blurRad="38100" dist="38100" dir="2700000" algn="tl">
                    <a:srgbClr val="FFFFFF"/>
                  </a:outerShdw>
                </a:effectLst>
              </a:rPr>
              <a:t> б) </a:t>
            </a:r>
            <a:r>
              <a:rPr lang="ru-RU" sz="1800" smtClean="0">
                <a:solidFill>
                  <a:srgbClr val="0000FF"/>
                </a:solidFill>
                <a:effectLst>
                  <a:outerShdw blurRad="38100" dist="38100" dir="2700000" algn="tl">
                    <a:srgbClr val="000000"/>
                  </a:outerShdw>
                </a:effectLst>
              </a:rPr>
              <a:t>способности</a:t>
            </a:r>
            <a:r>
              <a:rPr lang="ru-RU" sz="1800" smtClean="0">
                <a:effectLst>
                  <a:outerShdw blurRad="38100" dist="38100" dir="2700000" algn="tl">
                    <a:srgbClr val="FFFFFF"/>
                  </a:outerShdw>
                </a:effectLst>
              </a:rPr>
              <a:t> </a:t>
            </a:r>
          </a:p>
          <a:p>
            <a:pPr eaLnBrk="1" hangingPunct="1">
              <a:lnSpc>
                <a:spcPct val="80000"/>
              </a:lnSpc>
              <a:buFont typeface="Wingdings 2" pitchFamily="18" charset="2"/>
              <a:buNone/>
              <a:defRPr/>
            </a:pPr>
            <a:r>
              <a:rPr lang="ru-RU" sz="1800" smtClean="0">
                <a:effectLst>
                  <a:outerShdw blurRad="38100" dist="38100" dir="2700000" algn="tl">
                    <a:srgbClr val="FFFFFF"/>
                  </a:outerShdw>
                </a:effectLst>
              </a:rPr>
              <a:t> </a:t>
            </a:r>
            <a:r>
              <a:rPr lang="ru-RU" sz="1800" i="1" smtClean="0">
                <a:effectLst>
                  <a:outerShdw blurRad="38100" dist="38100" dir="2700000" algn="tl">
                    <a:srgbClr val="FFFFFF"/>
                  </a:outerShdw>
                </a:effectLst>
              </a:rPr>
              <a:t>(Качества, знания, умения, черты характера, особенно волевые, дарования, энергетические потенциалы личности, т. е. все те внутренние ресурсы, которые необходимы для эффективной реализации устремлений человека, успешного осуществления ее целей и задач, самостоятельного созидания смыслов для полнокровной жизни); </a:t>
            </a:r>
          </a:p>
          <a:p>
            <a:pPr eaLnBrk="1" hangingPunct="1">
              <a:lnSpc>
                <a:spcPct val="80000"/>
              </a:lnSpc>
              <a:buFont typeface="Wingdings 2" pitchFamily="18" charset="2"/>
              <a:buNone/>
              <a:defRPr/>
            </a:pPr>
            <a:r>
              <a:rPr lang="ru-RU" sz="1800" smtClean="0">
                <a:effectLst>
                  <a:outerShdw blurRad="38100" dist="38100" dir="2700000" algn="tl">
                    <a:srgbClr val="FFFFFF"/>
                  </a:outerShdw>
                </a:effectLst>
              </a:rPr>
              <a:t> в) </a:t>
            </a:r>
            <a:r>
              <a:rPr lang="ru-RU" sz="1800" smtClean="0">
                <a:solidFill>
                  <a:srgbClr val="0000FF"/>
                </a:solidFill>
                <a:effectLst>
                  <a:outerShdw blurRad="38100" dist="38100" dir="2700000" algn="tl">
                    <a:srgbClr val="000000"/>
                  </a:outerShdw>
                </a:effectLst>
              </a:rPr>
              <a:t>эмоционально-ситуационная защищенность</a:t>
            </a:r>
          </a:p>
          <a:p>
            <a:pPr eaLnBrk="1" hangingPunct="1">
              <a:lnSpc>
                <a:spcPct val="80000"/>
              </a:lnSpc>
              <a:buFont typeface="Wingdings 2" pitchFamily="18" charset="2"/>
              <a:buNone/>
              <a:defRPr/>
            </a:pPr>
            <a:r>
              <a:rPr lang="ru-RU" sz="1800" i="1" smtClean="0">
                <a:effectLst>
                  <a:outerShdw blurRad="38100" dist="38100" dir="2700000" algn="tl">
                    <a:srgbClr val="FFFFFF"/>
                  </a:outerShdw>
                </a:effectLst>
              </a:rPr>
              <a:t>(Душевные страдания, подавленность, возникающие под влиянием различных препятствий – неурядиц в семье и школе, отсутствия условий для удовлетворения потребностей, перспектив на улучшение – вот что существенно подрывает эмоциональную защищенность подростков, ведущие к дивиантному поведению, употреблению алкогольных напитков, наркотиков и суициду.)</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84354"/>
                                        </p:tgtEl>
                                        <p:attrNameLst>
                                          <p:attrName>style.visibility</p:attrName>
                                        </p:attrNameLst>
                                      </p:cBhvr>
                                      <p:to>
                                        <p:strVal val="visible"/>
                                      </p:to>
                                    </p:set>
                                    <p:anim calcmode="lin" valueType="num">
                                      <p:cBhvr>
                                        <p:cTn id="7" dur="500" fill="hold"/>
                                        <p:tgtEl>
                                          <p:spTgt spid="484354"/>
                                        </p:tgtEl>
                                        <p:attrNameLst>
                                          <p:attrName>ppt_w</p:attrName>
                                        </p:attrNameLst>
                                      </p:cBhvr>
                                      <p:tavLst>
                                        <p:tav tm="0">
                                          <p:val>
                                            <p:fltVal val="0"/>
                                          </p:val>
                                        </p:tav>
                                        <p:tav tm="100000">
                                          <p:val>
                                            <p:strVal val="#ppt_w"/>
                                          </p:val>
                                        </p:tav>
                                      </p:tavLst>
                                    </p:anim>
                                    <p:anim calcmode="lin" valueType="num">
                                      <p:cBhvr>
                                        <p:cTn id="8" dur="500" fill="hold"/>
                                        <p:tgtEl>
                                          <p:spTgt spid="484354"/>
                                        </p:tgtEl>
                                        <p:attrNameLst>
                                          <p:attrName>ppt_h</p:attrName>
                                        </p:attrNameLst>
                                      </p:cBhvr>
                                      <p:tavLst>
                                        <p:tav tm="0">
                                          <p:val>
                                            <p:fltVal val="0"/>
                                          </p:val>
                                        </p:tav>
                                        <p:tav tm="100000">
                                          <p:val>
                                            <p:strVal val="#ppt_h"/>
                                          </p:val>
                                        </p:tav>
                                      </p:tavLst>
                                    </p:anim>
                                    <p:anim calcmode="lin" valueType="num">
                                      <p:cBhvr>
                                        <p:cTn id="9" dur="500" fill="hold"/>
                                        <p:tgtEl>
                                          <p:spTgt spid="484354"/>
                                        </p:tgtEl>
                                        <p:attrNameLst>
                                          <p:attrName>style.rotation</p:attrName>
                                        </p:attrNameLst>
                                      </p:cBhvr>
                                      <p:tavLst>
                                        <p:tav tm="0">
                                          <p:val>
                                            <p:fltVal val="360"/>
                                          </p:val>
                                        </p:tav>
                                        <p:tav tm="100000">
                                          <p:val>
                                            <p:fltVal val="0"/>
                                          </p:val>
                                        </p:tav>
                                      </p:tavLst>
                                    </p:anim>
                                    <p:animEffect transition="in" filter="fade">
                                      <p:cBhvr>
                                        <p:cTn id="10" dur="500"/>
                                        <p:tgtEl>
                                          <p:spTgt spid="48435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484355">
                                            <p:txEl>
                                              <p:pRg st="0" end="0"/>
                                            </p:txEl>
                                          </p:spTgt>
                                        </p:tgtEl>
                                        <p:attrNameLst>
                                          <p:attrName>style.visibility</p:attrName>
                                        </p:attrNameLst>
                                      </p:cBhvr>
                                      <p:to>
                                        <p:strVal val="visible"/>
                                      </p:to>
                                    </p:set>
                                    <p:anim calcmode="lin" valueType="num">
                                      <p:cBhvr>
                                        <p:cTn id="15" dur="500" fill="hold"/>
                                        <p:tgtEl>
                                          <p:spTgt spid="48435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8435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48435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48435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484355">
                                            <p:txEl>
                                              <p:pRg st="1" end="1"/>
                                            </p:txEl>
                                          </p:spTgt>
                                        </p:tgtEl>
                                        <p:attrNameLst>
                                          <p:attrName>style.visibility</p:attrName>
                                        </p:attrNameLst>
                                      </p:cBhvr>
                                      <p:to>
                                        <p:strVal val="visible"/>
                                      </p:to>
                                    </p:set>
                                    <p:anim calcmode="lin" valueType="num">
                                      <p:cBhvr>
                                        <p:cTn id="23" dur="500" fill="hold"/>
                                        <p:tgtEl>
                                          <p:spTgt spid="48435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484355">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484355">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48435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484355">
                                            <p:txEl>
                                              <p:pRg st="2" end="2"/>
                                            </p:txEl>
                                          </p:spTgt>
                                        </p:tgtEl>
                                        <p:attrNameLst>
                                          <p:attrName>style.visibility</p:attrName>
                                        </p:attrNameLst>
                                      </p:cBhvr>
                                      <p:to>
                                        <p:strVal val="visible"/>
                                      </p:to>
                                    </p:set>
                                    <p:anim calcmode="lin" valueType="num">
                                      <p:cBhvr>
                                        <p:cTn id="31" dur="500" fill="hold"/>
                                        <p:tgtEl>
                                          <p:spTgt spid="48435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484355">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484355">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484355">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484355">
                                            <p:txEl>
                                              <p:pRg st="3" end="3"/>
                                            </p:txEl>
                                          </p:spTgt>
                                        </p:tgtEl>
                                        <p:attrNameLst>
                                          <p:attrName>style.visibility</p:attrName>
                                        </p:attrNameLst>
                                      </p:cBhvr>
                                      <p:to>
                                        <p:strVal val="visible"/>
                                      </p:to>
                                    </p:set>
                                    <p:anim calcmode="lin" valueType="num">
                                      <p:cBhvr>
                                        <p:cTn id="39" dur="500" fill="hold"/>
                                        <p:tgtEl>
                                          <p:spTgt spid="484355">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484355">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484355">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484355">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484355">
                                            <p:txEl>
                                              <p:pRg st="4" end="4"/>
                                            </p:txEl>
                                          </p:spTgt>
                                        </p:tgtEl>
                                        <p:attrNameLst>
                                          <p:attrName>style.visibility</p:attrName>
                                        </p:attrNameLst>
                                      </p:cBhvr>
                                      <p:to>
                                        <p:strVal val="visible"/>
                                      </p:to>
                                    </p:set>
                                    <p:anim calcmode="lin" valueType="num">
                                      <p:cBhvr>
                                        <p:cTn id="47" dur="500" fill="hold"/>
                                        <p:tgtEl>
                                          <p:spTgt spid="484355">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484355">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484355">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484355">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grpId="0" nodeType="clickEffect">
                                  <p:stCondLst>
                                    <p:cond delay="0"/>
                                  </p:stCondLst>
                                  <p:iterate type="lt">
                                    <p:tmPct val="10000"/>
                                  </p:iterate>
                                  <p:childTnLst>
                                    <p:set>
                                      <p:cBhvr>
                                        <p:cTn id="54" dur="1" fill="hold">
                                          <p:stCondLst>
                                            <p:cond delay="0"/>
                                          </p:stCondLst>
                                        </p:cTn>
                                        <p:tgtEl>
                                          <p:spTgt spid="484355">
                                            <p:txEl>
                                              <p:pRg st="5" end="5"/>
                                            </p:txEl>
                                          </p:spTgt>
                                        </p:tgtEl>
                                        <p:attrNameLst>
                                          <p:attrName>style.visibility</p:attrName>
                                        </p:attrNameLst>
                                      </p:cBhvr>
                                      <p:to>
                                        <p:strVal val="visible"/>
                                      </p:to>
                                    </p:set>
                                    <p:anim calcmode="lin" valueType="num">
                                      <p:cBhvr>
                                        <p:cTn id="55" dur="500" fill="hold"/>
                                        <p:tgtEl>
                                          <p:spTgt spid="484355">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484355">
                                            <p:txEl>
                                              <p:pRg st="5" end="5"/>
                                            </p:txEl>
                                          </p:spTgt>
                                        </p:tgtEl>
                                        <p:attrNameLst>
                                          <p:attrName>ppt_h</p:attrName>
                                        </p:attrNameLst>
                                      </p:cBhvr>
                                      <p:tavLst>
                                        <p:tav tm="0">
                                          <p:val>
                                            <p:fltVal val="0"/>
                                          </p:val>
                                        </p:tav>
                                        <p:tav tm="100000">
                                          <p:val>
                                            <p:strVal val="#ppt_h"/>
                                          </p:val>
                                        </p:tav>
                                      </p:tavLst>
                                    </p:anim>
                                    <p:anim calcmode="lin" valueType="num">
                                      <p:cBhvr>
                                        <p:cTn id="57" dur="500" fill="hold"/>
                                        <p:tgtEl>
                                          <p:spTgt spid="484355">
                                            <p:txEl>
                                              <p:pRg st="5" end="5"/>
                                            </p:txEl>
                                          </p:spTgt>
                                        </p:tgtEl>
                                        <p:attrNameLst>
                                          <p:attrName>style.rotation</p:attrName>
                                        </p:attrNameLst>
                                      </p:cBhvr>
                                      <p:tavLst>
                                        <p:tav tm="0">
                                          <p:val>
                                            <p:fltVal val="360"/>
                                          </p:val>
                                        </p:tav>
                                        <p:tav tm="100000">
                                          <p:val>
                                            <p:fltVal val="0"/>
                                          </p:val>
                                        </p:tav>
                                      </p:tavLst>
                                    </p:anim>
                                    <p:animEffect transition="in" filter="fade">
                                      <p:cBhvr>
                                        <p:cTn id="58" dur="500"/>
                                        <p:tgtEl>
                                          <p:spTgt spid="4843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4" grpId="0"/>
      <p:bldP spid="48435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a:xfrm>
            <a:off x="250825" y="260350"/>
            <a:ext cx="8893175" cy="1296988"/>
          </a:xfrm>
          <a:noFill/>
        </p:spPr>
        <p:txBody>
          <a:bodyPr lIns="92062" tIns="46032" rIns="92062" bIns="46032"/>
          <a:lstStyle/>
          <a:p>
            <a:r>
              <a:rPr lang="ru-RU" sz="2400" b="1" smtClean="0">
                <a:solidFill>
                  <a:srgbClr val="800000"/>
                </a:solidFill>
                <a:sym typeface="Wingdings" pitchFamily="2" charset="2"/>
              </a:rPr>
              <a:t>Мировосприятие подростков и </a:t>
            </a:r>
            <a:br>
              <a:rPr lang="ru-RU" sz="2400" b="1" smtClean="0">
                <a:solidFill>
                  <a:srgbClr val="800000"/>
                </a:solidFill>
                <a:sym typeface="Wingdings" pitchFamily="2" charset="2"/>
              </a:rPr>
            </a:br>
            <a:r>
              <a:rPr lang="ru-RU" sz="2400" b="1" smtClean="0">
                <a:solidFill>
                  <a:srgbClr val="800000"/>
                </a:solidFill>
                <a:sym typeface="Wingdings" pitchFamily="2" charset="2"/>
              </a:rPr>
              <a:t>отношение  к будущему  </a:t>
            </a:r>
            <a:br>
              <a:rPr lang="ru-RU" sz="2400" b="1" smtClean="0">
                <a:solidFill>
                  <a:srgbClr val="800000"/>
                </a:solidFill>
                <a:sym typeface="Wingdings" pitchFamily="2" charset="2"/>
              </a:rPr>
            </a:br>
            <a:r>
              <a:rPr lang="ru-RU" sz="2400" b="1" smtClean="0">
                <a:solidFill>
                  <a:srgbClr val="800000"/>
                </a:solidFill>
                <a:sym typeface="Wingdings" pitchFamily="2" charset="2"/>
              </a:rPr>
              <a:t>с разным типом привязанности</a:t>
            </a:r>
            <a:r>
              <a:rPr lang="ru-RU" sz="2000" b="1" smtClean="0">
                <a:sym typeface="Wingdings" pitchFamily="2" charset="2"/>
              </a:rPr>
              <a:t/>
            </a:r>
            <a:br>
              <a:rPr lang="ru-RU" sz="2000" b="1" smtClean="0">
                <a:sym typeface="Wingdings" pitchFamily="2" charset="2"/>
              </a:rPr>
            </a:br>
            <a:endParaRPr lang="en-US" sz="2000" b="1" smtClean="0">
              <a:sym typeface="Wingdings" pitchFamily="2" charset="2"/>
            </a:endParaRPr>
          </a:p>
        </p:txBody>
      </p:sp>
      <p:sp>
        <p:nvSpPr>
          <p:cNvPr id="44035" name="Rectangle 3"/>
          <p:cNvSpPr>
            <a:spLocks noGrp="1"/>
          </p:cNvSpPr>
          <p:nvPr>
            <p:ph type="body" idx="4294967295"/>
          </p:nvPr>
        </p:nvSpPr>
        <p:spPr>
          <a:xfrm>
            <a:off x="712788" y="1576388"/>
            <a:ext cx="8431212" cy="5281612"/>
          </a:xfrm>
          <a:noFill/>
        </p:spPr>
        <p:txBody>
          <a:bodyPr lIns="92062" tIns="46032" rIns="92062" bIns="46032"/>
          <a:lstStyle/>
          <a:p>
            <a:pPr>
              <a:lnSpc>
                <a:spcPct val="80000"/>
              </a:lnSpc>
            </a:pPr>
            <a:r>
              <a:rPr lang="ru-RU" sz="1900" smtClean="0"/>
              <a:t>Подростки с </a:t>
            </a:r>
            <a:r>
              <a:rPr lang="ru-RU" sz="1900" smtClean="0">
                <a:solidFill>
                  <a:srgbClr val="800000"/>
                </a:solidFill>
              </a:rPr>
              <a:t>тревожно-избегающей или амбивалентной  привязанностью негативно оценивают свое отношение не только к </a:t>
            </a:r>
            <a:r>
              <a:rPr lang="ru-RU" sz="1900" u="sng" smtClean="0">
                <a:solidFill>
                  <a:srgbClr val="800000"/>
                </a:solidFill>
              </a:rPr>
              <a:t>семье, но и школе, друзьям, дружбе и миру в целом.</a:t>
            </a:r>
          </a:p>
          <a:p>
            <a:pPr>
              <a:lnSpc>
                <a:spcPct val="80000"/>
              </a:lnSpc>
            </a:pPr>
            <a:r>
              <a:rPr lang="ru-RU" sz="1900" smtClean="0"/>
              <a:t>Подростки с </a:t>
            </a:r>
            <a:r>
              <a:rPr lang="ru-RU" sz="1900" smtClean="0">
                <a:solidFill>
                  <a:srgbClr val="FFFF00"/>
                </a:solidFill>
              </a:rPr>
              <a:t>надежной</a:t>
            </a:r>
            <a:r>
              <a:rPr lang="ru-RU" sz="1900" smtClean="0"/>
              <a:t> привязанностью воспринимают реальность  </a:t>
            </a:r>
            <a:r>
              <a:rPr lang="ru-RU" sz="1900" u="sng" smtClean="0"/>
              <a:t>в более </a:t>
            </a:r>
            <a:r>
              <a:rPr lang="ru-RU" sz="1900" u="sng" smtClean="0">
                <a:solidFill>
                  <a:srgbClr val="FFFF00"/>
                </a:solidFill>
              </a:rPr>
              <a:t>позитивном</a:t>
            </a:r>
            <a:r>
              <a:rPr lang="ru-RU" sz="1900" u="sng" smtClean="0"/>
              <a:t> свете</a:t>
            </a:r>
            <a:r>
              <a:rPr lang="ru-RU" sz="1900" smtClean="0"/>
              <a:t>).</a:t>
            </a:r>
          </a:p>
          <a:p>
            <a:pPr>
              <a:lnSpc>
                <a:spcPct val="80000"/>
              </a:lnSpc>
            </a:pPr>
            <a:r>
              <a:rPr lang="ru-RU" sz="1900" u="sng" smtClean="0"/>
              <a:t>Снижение позитивности мировосприятия</a:t>
            </a:r>
            <a:r>
              <a:rPr lang="ru-RU" sz="1900" smtClean="0"/>
              <a:t> как </a:t>
            </a:r>
            <a:r>
              <a:rPr lang="ru-RU" sz="1900" u="sng" smtClean="0"/>
              <a:t> чувствительный </a:t>
            </a:r>
            <a:r>
              <a:rPr lang="ru-RU" sz="1900" i="1" u="sng" smtClean="0">
                <a:solidFill>
                  <a:srgbClr val="800000"/>
                </a:solidFill>
              </a:rPr>
              <a:t>индикатор общего неблагополучия</a:t>
            </a:r>
            <a:r>
              <a:rPr lang="ru-RU" sz="1900" u="sng" smtClean="0"/>
              <a:t> в сфере эмоционально-личностного развития</a:t>
            </a:r>
            <a:r>
              <a:rPr lang="ru-RU" sz="1900" smtClean="0"/>
              <a:t>.</a:t>
            </a:r>
          </a:p>
          <a:p>
            <a:pPr>
              <a:lnSpc>
                <a:spcPct val="80000"/>
              </a:lnSpc>
            </a:pPr>
            <a:r>
              <a:rPr lang="ru-RU" sz="2100" smtClean="0"/>
              <a:t>Вопрос </a:t>
            </a:r>
            <a:r>
              <a:rPr lang="ru-RU" sz="2100" u="sng" smtClean="0"/>
              <a:t>о предпочтении настоящего, прошлого или будущего</a:t>
            </a:r>
            <a:r>
              <a:rPr lang="ru-RU" sz="2100" smtClean="0"/>
              <a:t> также показал существенные различия.</a:t>
            </a:r>
          </a:p>
          <a:p>
            <a:pPr>
              <a:lnSpc>
                <a:spcPct val="80000"/>
              </a:lnSpc>
              <a:buFont typeface="Wingdings 2" pitchFamily="18" charset="2"/>
              <a:buNone/>
            </a:pPr>
            <a:r>
              <a:rPr lang="ru-RU" sz="2100" smtClean="0"/>
              <a:t>Большинство подростков с </a:t>
            </a:r>
            <a:r>
              <a:rPr lang="ru-RU" sz="2100" smtClean="0">
                <a:solidFill>
                  <a:srgbClr val="FFFF00"/>
                </a:solidFill>
              </a:rPr>
              <a:t>надежной П</a:t>
            </a:r>
            <a:r>
              <a:rPr lang="ru-RU" sz="2100" smtClean="0"/>
              <a:t> уверенно выбирали </a:t>
            </a:r>
            <a:r>
              <a:rPr lang="ru-RU" sz="2100" smtClean="0">
                <a:solidFill>
                  <a:srgbClr val="FFFF00"/>
                </a:solidFill>
              </a:rPr>
              <a:t>настоящее и будущее.</a:t>
            </a:r>
            <a:r>
              <a:rPr lang="ru-RU" sz="2100" smtClean="0"/>
              <a:t> </a:t>
            </a:r>
          </a:p>
          <a:p>
            <a:pPr>
              <a:lnSpc>
                <a:spcPct val="80000"/>
              </a:lnSpc>
            </a:pPr>
            <a:r>
              <a:rPr lang="ru-RU" sz="2100" smtClean="0"/>
              <a:t>Подростки с </a:t>
            </a:r>
            <a:r>
              <a:rPr lang="ru-RU" sz="2100" smtClean="0">
                <a:solidFill>
                  <a:srgbClr val="FFFF00"/>
                </a:solidFill>
              </a:rPr>
              <a:t>ненадежной П</a:t>
            </a:r>
            <a:r>
              <a:rPr lang="ru-RU" sz="2100" smtClean="0"/>
              <a:t> и эмоционально негативным мировосприятием предпочитали</a:t>
            </a:r>
            <a:r>
              <a:rPr lang="ru-RU" sz="2100" smtClean="0">
                <a:solidFill>
                  <a:srgbClr val="FFFF00"/>
                </a:solidFill>
              </a:rPr>
              <a:t> прошлое</a:t>
            </a:r>
            <a:r>
              <a:rPr lang="ru-RU" sz="2100" smtClean="0"/>
              <a:t>, несмотря на неблагополучный прошлый опыт.</a:t>
            </a:r>
          </a:p>
          <a:p>
            <a:pPr lvl="1">
              <a:lnSpc>
                <a:spcPct val="80000"/>
              </a:lnSpc>
            </a:pPr>
            <a:r>
              <a:rPr lang="ru-RU" sz="2000" smtClean="0">
                <a:solidFill>
                  <a:srgbClr val="800000"/>
                </a:solidFill>
              </a:rPr>
              <a:t>Их неудовлетворенность нынешней жизнью сочеталась с боязнью будущего и недоверием к миру. </a:t>
            </a:r>
          </a:p>
          <a:p>
            <a:pPr>
              <a:lnSpc>
                <a:spcPct val="80000"/>
              </a:lnSpc>
            </a:pPr>
            <a:endParaRPr lang="ru-RU" sz="1900" smtClean="0">
              <a:solidFill>
                <a:srgbClr val="800000"/>
              </a:solidFill>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ъект 2"/>
          <p:cNvSpPr>
            <a:spLocks noGrp="1"/>
          </p:cNvSpPr>
          <p:nvPr>
            <p:ph idx="4294967295"/>
          </p:nvPr>
        </p:nvSpPr>
        <p:spPr>
          <a:xfrm>
            <a:off x="395288" y="1341438"/>
            <a:ext cx="8497887" cy="5111750"/>
          </a:xfrm>
        </p:spPr>
        <p:txBody>
          <a:bodyPr/>
          <a:lstStyle/>
          <a:p>
            <a:pPr eaLnBrk="1" hangingPunct="1"/>
            <a:r>
              <a:rPr lang="ru-RU" sz="2000" smtClean="0"/>
              <a:t>обиды, наносимые родителями, учителями и воспитателями детских учреждений, смерть любимого человека и животного, серьезная болезнь, развод родителей или скандалы;</a:t>
            </a:r>
          </a:p>
          <a:p>
            <a:pPr eaLnBrk="1" hangingPunct="1"/>
            <a:r>
              <a:rPr lang="ru-RU" sz="2000" smtClean="0"/>
              <a:t>опыт наблюдения беспомощных людей (например, телевизионные сюжеты о беззащитных жертвах);</a:t>
            </a:r>
          </a:p>
          <a:p>
            <a:pPr eaLnBrk="1" hangingPunct="1"/>
            <a:r>
              <a:rPr lang="ru-RU" sz="2000" smtClean="0"/>
              <a:t>отсутствие самостоятельности, готовность родителей все делать вместо ребенка;</a:t>
            </a:r>
            <a:r>
              <a:rPr lang="ru-RU" sz="2000" i="1" smtClean="0"/>
              <a:t> </a:t>
            </a:r>
          </a:p>
          <a:p>
            <a:pPr eaLnBrk="1" hangingPunct="1"/>
            <a:r>
              <a:rPr lang="ru-RU" sz="2000" smtClean="0"/>
              <a:t>неправильное оценивание формирует мотивацию избегания неудач.</a:t>
            </a:r>
          </a:p>
          <a:p>
            <a:pPr eaLnBrk="1" hangingPunct="1">
              <a:buFont typeface="Wingdings 2" pitchFamily="18" charset="2"/>
              <a:buNone/>
            </a:pPr>
            <a:r>
              <a:rPr lang="ru-RU" sz="2000" i="1" smtClean="0"/>
              <a:t>         </a:t>
            </a:r>
            <a:endParaRPr lang="ru-RU" sz="2000" smtClean="0"/>
          </a:p>
        </p:txBody>
      </p:sp>
      <p:sp>
        <p:nvSpPr>
          <p:cNvPr id="45059" name="Заголовок 1"/>
          <p:cNvSpPr>
            <a:spLocks noGrp="1"/>
          </p:cNvSpPr>
          <p:nvPr>
            <p:ph type="title" idx="4294967295"/>
          </p:nvPr>
        </p:nvSpPr>
        <p:spPr/>
        <p:txBody>
          <a:bodyPr anchor="ctr"/>
          <a:lstStyle/>
          <a:p>
            <a:pPr eaLnBrk="1" hangingPunct="1"/>
            <a:r>
              <a:rPr lang="ru-RU" sz="2900" smtClean="0"/>
              <a:t>Когда вместо самоэффективности растёт выученная беспомощность</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rrowheads="1"/>
          </p:cNvSpPr>
          <p:nvPr>
            <p:ph type="title" idx="4294967295"/>
          </p:nvPr>
        </p:nvSpPr>
        <p:spPr>
          <a:xfrm>
            <a:off x="301625" y="228600"/>
            <a:ext cx="8534400" cy="450850"/>
          </a:xfrm>
        </p:spPr>
        <p:txBody>
          <a:bodyPr anchor="ctr"/>
          <a:lstStyle/>
          <a:p>
            <a:pPr eaLnBrk="1" hangingPunct="1">
              <a:defRPr/>
            </a:pPr>
            <a:r>
              <a:rPr lang="ru-RU" sz="1900" b="1" i="1" smtClean="0">
                <a:effectLst>
                  <a:outerShdw blurRad="38100" dist="38100" dir="2700000" algn="tl">
                    <a:srgbClr val="000000"/>
                  </a:outerShdw>
                </a:effectLst>
              </a:rPr>
              <a:t>Повышение жизнестойкости подростка.</a:t>
            </a:r>
            <a:r>
              <a:rPr lang="ru-RU" sz="1900" b="1" smtClean="0">
                <a:effectLst>
                  <a:outerShdw blurRad="38100" dist="38100" dir="2700000" algn="tl">
                    <a:srgbClr val="000000"/>
                  </a:outerShdw>
                </a:effectLst>
              </a:rPr>
              <a:t/>
            </a:r>
            <a:br>
              <a:rPr lang="ru-RU" sz="1900" b="1" smtClean="0">
                <a:effectLst>
                  <a:outerShdw blurRad="38100" dist="38100" dir="2700000" algn="tl">
                    <a:srgbClr val="000000"/>
                  </a:outerShdw>
                </a:effectLst>
              </a:rPr>
            </a:br>
            <a:endParaRPr lang="ru-RU" sz="1900" b="1" smtClean="0">
              <a:effectLst>
                <a:outerShdw blurRad="38100" dist="38100" dir="2700000" algn="tl">
                  <a:srgbClr val="000000"/>
                </a:outerShdw>
              </a:effectLst>
            </a:endParaRPr>
          </a:p>
        </p:txBody>
      </p:sp>
      <p:sp>
        <p:nvSpPr>
          <p:cNvPr id="497667" name="Rectangle 3"/>
          <p:cNvSpPr>
            <a:spLocks noGrp="1" noRot="1" noChangeArrowheads="1"/>
          </p:cNvSpPr>
          <p:nvPr>
            <p:ph type="body" idx="4294967295"/>
          </p:nvPr>
        </p:nvSpPr>
        <p:spPr>
          <a:xfrm>
            <a:off x="301625" y="765175"/>
            <a:ext cx="8540750" cy="6092825"/>
          </a:xfrm>
        </p:spPr>
        <p:txBody>
          <a:bodyPr/>
          <a:lstStyle/>
          <a:p>
            <a:pPr eaLnBrk="1" hangingPunct="1">
              <a:lnSpc>
                <a:spcPct val="80000"/>
              </a:lnSpc>
              <a:buFont typeface="Wingdings 2" pitchFamily="18" charset="2"/>
              <a:buNone/>
              <a:defRPr/>
            </a:pPr>
            <a:r>
              <a:rPr lang="ru-RU" sz="1800" i="1" smtClean="0">
                <a:effectLst>
                  <a:outerShdw blurRad="38100" dist="38100" dir="2700000" algn="tl">
                    <a:srgbClr val="FFFFFF"/>
                  </a:outerShdw>
                </a:effectLst>
              </a:rPr>
              <a:t>Особую важность приобретают различные формы психологического обучения, направленные на повышение жизнестойкости подростка, предлагающие ему различные способы управления своим состоянием:</a:t>
            </a:r>
          </a:p>
          <a:p>
            <a:pPr eaLnBrk="1" hangingPunct="1">
              <a:lnSpc>
                <a:spcPct val="80000"/>
              </a:lnSpc>
              <a:buFont typeface="Wingdings 2" pitchFamily="18" charset="2"/>
              <a:buNone/>
              <a:defRPr/>
            </a:pPr>
            <a:endParaRPr lang="ru-RU" sz="1800" i="1" smtClean="0">
              <a:effectLst>
                <a:outerShdw blurRad="38100" dist="38100" dir="2700000" algn="tl">
                  <a:srgbClr val="FFFFFF"/>
                </a:outerShdw>
              </a:effectLst>
            </a:endParaRPr>
          </a:p>
          <a:p>
            <a:pPr eaLnBrk="1" hangingPunct="1">
              <a:lnSpc>
                <a:spcPct val="80000"/>
              </a:lnSpc>
              <a:buFont typeface="Wingdings 2" pitchFamily="18" charset="2"/>
              <a:buNone/>
              <a:defRPr/>
            </a:pPr>
            <a:r>
              <a:rPr lang="ru-RU" sz="1800" smtClean="0">
                <a:effectLst>
                  <a:outerShdw blurRad="38100" dist="38100" dir="2700000" algn="tl">
                    <a:srgbClr val="FFFFFF"/>
                  </a:outerShdw>
                </a:effectLst>
              </a:rPr>
              <a:t>1.Формирование здорового жизненного стиля, высокофункциональных стратегий поведения и личностных ресурсов.</a:t>
            </a:r>
          </a:p>
          <a:p>
            <a:pPr eaLnBrk="1" hangingPunct="1">
              <a:lnSpc>
                <a:spcPct val="80000"/>
              </a:lnSpc>
              <a:buFont typeface="Wingdings 2" pitchFamily="18" charset="2"/>
              <a:buNone/>
              <a:defRPr/>
            </a:pPr>
            <a:endParaRPr lang="ru-RU" sz="1800" smtClean="0">
              <a:effectLst>
                <a:outerShdw blurRad="38100" dist="38100" dir="2700000" algn="tl">
                  <a:srgbClr val="FFFFFF"/>
                </a:outerShdw>
              </a:effectLst>
            </a:endParaRPr>
          </a:p>
          <a:p>
            <a:pPr eaLnBrk="1" hangingPunct="1">
              <a:lnSpc>
                <a:spcPct val="80000"/>
              </a:lnSpc>
              <a:buFont typeface="Wingdings 2" pitchFamily="18" charset="2"/>
              <a:buNone/>
              <a:defRPr/>
            </a:pPr>
            <a:r>
              <a:rPr lang="ru-RU" sz="1800" smtClean="0">
                <a:effectLst>
                  <a:outerShdw blurRad="38100" dist="38100" dir="2700000" algn="tl">
                    <a:srgbClr val="FFFFFF"/>
                  </a:outerShdw>
                </a:effectLst>
              </a:rPr>
              <a:t> 2. Направленное осознание имеющихся личностных ресурсов, способст­вующих формированию здорового жизненного стиля и высокоэффективного поведения;</a:t>
            </a:r>
          </a:p>
          <a:p>
            <a:pPr eaLnBrk="1" hangingPunct="1">
              <a:lnSpc>
                <a:spcPct val="80000"/>
              </a:lnSpc>
              <a:defRPr/>
            </a:pPr>
            <a:r>
              <a:rPr lang="ru-RU" sz="1800" smtClean="0">
                <a:effectLst>
                  <a:outerShdw blurRad="38100" dist="38100" dir="2700000" algn="tl">
                    <a:srgbClr val="FFFFFF"/>
                  </a:outerShdw>
                </a:effectLst>
              </a:rPr>
              <a:t>Я - концепции</a:t>
            </a:r>
            <a:r>
              <a:rPr lang="ru-RU" sz="1800" b="1" smtClean="0">
                <a:effectLst>
                  <a:outerShdw blurRad="38100" dist="38100" dir="2700000" algn="tl">
                    <a:srgbClr val="FFFFFF"/>
                  </a:outerShdw>
                </a:effectLst>
              </a:rPr>
              <a:t> </a:t>
            </a:r>
            <a:r>
              <a:rPr lang="ru-RU" sz="1800" smtClean="0">
                <a:effectLst>
                  <a:outerShdw blurRad="38100" dist="38100" dir="2700000" algn="tl">
                    <a:srgbClr val="FFFFFF"/>
                  </a:outerShdw>
                </a:effectLst>
              </a:rPr>
              <a:t>(самооценки, отношения к себе, своим возможностям и недостаткам);</a:t>
            </a:r>
          </a:p>
          <a:p>
            <a:pPr eaLnBrk="1" hangingPunct="1">
              <a:lnSpc>
                <a:spcPct val="80000"/>
              </a:lnSpc>
              <a:defRPr/>
            </a:pPr>
            <a:r>
              <a:rPr lang="ru-RU" sz="1800" smtClean="0">
                <a:effectLst>
                  <a:outerShdw blurRad="38100" dist="38100" dir="2700000" algn="tl">
                    <a:srgbClr val="FFFFFF"/>
                  </a:outerShdw>
                </a:effectLst>
              </a:rPr>
              <a:t>собственной системы ценностей, целей и установок, способности делать самостоятельный выбор, контролировать свое поведение и жизнь, решать простые и сложные жизненные проблемы, умения оценивать ту или иную ситуацию и свои возможности контролировать ее;</a:t>
            </a:r>
          </a:p>
          <a:p>
            <a:pPr eaLnBrk="1" hangingPunct="1">
              <a:lnSpc>
                <a:spcPct val="80000"/>
              </a:lnSpc>
              <a:defRPr/>
            </a:pPr>
            <a:r>
              <a:rPr lang="ru-RU" sz="1800" smtClean="0">
                <a:effectLst>
                  <a:outerShdw blurRad="38100" dist="38100" dir="2700000" algn="tl">
                    <a:srgbClr val="FFFFFF"/>
                  </a:outerShdw>
                </a:effectLst>
              </a:rPr>
              <a:t>умения общаться с окружающими, понимать их поведение и перспективы, сопереживать и оказывать психологическую и социальную поддержку;</a:t>
            </a:r>
          </a:p>
          <a:p>
            <a:pPr eaLnBrk="1" hangingPunct="1">
              <a:lnSpc>
                <a:spcPct val="80000"/>
              </a:lnSpc>
              <a:defRPr/>
            </a:pPr>
            <a:r>
              <a:rPr lang="ru-RU" sz="1800" smtClean="0">
                <a:effectLst>
                  <a:outerShdw blurRad="38100" dist="38100" dir="2700000" algn="tl">
                    <a:srgbClr val="FFFFFF"/>
                  </a:outerShdw>
                </a:effectLst>
              </a:rPr>
              <a:t>осознание потребности в получении и оказании поддержки окружающим.</a:t>
            </a:r>
          </a:p>
          <a:p>
            <a:pPr eaLnBrk="1" hangingPunct="1">
              <a:lnSpc>
                <a:spcPct val="80000"/>
              </a:lnSpc>
              <a:defRPr/>
            </a:pPr>
            <a:endParaRPr lang="ru-RU" sz="1800" smtClean="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Rot="1" noChangeArrowheads="1"/>
          </p:cNvSpPr>
          <p:nvPr>
            <p:ph type="title" idx="4294967295"/>
          </p:nvPr>
        </p:nvSpPr>
        <p:spPr/>
        <p:txBody>
          <a:bodyPr anchor="ctr"/>
          <a:lstStyle/>
          <a:p>
            <a:pPr eaLnBrk="1" hangingPunct="1">
              <a:defRPr/>
            </a:pPr>
            <a:r>
              <a:rPr lang="ru-RU" sz="1700" b="1" smtClean="0">
                <a:effectLst>
                  <a:outerShdw blurRad="38100" dist="38100" dir="2700000" algn="tl">
                    <a:srgbClr val="000000"/>
                  </a:outerShdw>
                </a:effectLst>
              </a:rPr>
              <a:t>3. Развитие личностных ресурсов, способствующих формированию здорового жизненного стиля и высокоэффективного поведения:</a:t>
            </a:r>
            <a:br>
              <a:rPr lang="ru-RU" sz="1700" b="1" smtClean="0">
                <a:effectLst>
                  <a:outerShdw blurRad="38100" dist="38100" dir="2700000" algn="tl">
                    <a:srgbClr val="000000"/>
                  </a:outerShdw>
                </a:effectLst>
              </a:rPr>
            </a:br>
            <a:endParaRPr lang="ru-RU" sz="1700" b="1" smtClean="0">
              <a:effectLst>
                <a:outerShdw blurRad="38100" dist="38100" dir="2700000" algn="tl">
                  <a:srgbClr val="000000"/>
                </a:outerShdw>
              </a:effectLst>
            </a:endParaRPr>
          </a:p>
        </p:txBody>
      </p:sp>
      <p:sp>
        <p:nvSpPr>
          <p:cNvPr id="498691" name="Rectangle 3"/>
          <p:cNvSpPr>
            <a:spLocks noGrp="1" noRot="1" noChangeArrowheads="1"/>
          </p:cNvSpPr>
          <p:nvPr>
            <p:ph type="body" idx="4294967295"/>
          </p:nvPr>
        </p:nvSpPr>
        <p:spPr>
          <a:xfrm>
            <a:off x="301625" y="1341438"/>
            <a:ext cx="8540750" cy="5516562"/>
          </a:xfrm>
        </p:spPr>
        <p:txBody>
          <a:bodyPr/>
          <a:lstStyle/>
          <a:p>
            <a:pPr eaLnBrk="1" hangingPunct="1">
              <a:lnSpc>
                <a:spcPct val="80000"/>
              </a:lnSpc>
              <a:defRPr/>
            </a:pPr>
            <a:r>
              <a:rPr lang="ru-RU" sz="1800" smtClean="0">
                <a:effectLst>
                  <a:outerShdw blurRad="38100" dist="38100" dir="2700000" algn="tl">
                    <a:srgbClr val="FFFFFF"/>
                  </a:outerShdw>
                </a:effectLst>
              </a:rPr>
              <a:t> формирование самопринятия, позитивного отношения к себе, критической самооценки и позитивного отношения к возможностям своего развития, возможностям совершать ошибки, но и исправлять их;</a:t>
            </a:r>
          </a:p>
          <a:p>
            <a:pPr eaLnBrk="1" hangingPunct="1">
              <a:lnSpc>
                <a:spcPct val="80000"/>
              </a:lnSpc>
              <a:defRPr/>
            </a:pPr>
            <a:r>
              <a:rPr lang="ru-RU" sz="1800" smtClean="0">
                <a:effectLst>
                  <a:outerShdw blurRad="38100" dist="38100" dir="2700000" algn="tl">
                    <a:srgbClr val="FFFFFF"/>
                  </a:outerShdw>
                </a:effectLst>
              </a:rPr>
              <a:t>формирования умения адекватно оценивать проблемные ситуации и разрешать жизненные проблемы, управлять собой и изменять себя;</a:t>
            </a:r>
          </a:p>
          <a:p>
            <a:pPr eaLnBrk="1" hangingPunct="1">
              <a:lnSpc>
                <a:spcPct val="80000"/>
              </a:lnSpc>
              <a:defRPr/>
            </a:pPr>
            <a:r>
              <a:rPr lang="ru-RU" sz="1800" smtClean="0">
                <a:effectLst>
                  <a:outerShdw blurRad="38100" dist="38100" dir="2700000" algn="tl">
                    <a:srgbClr val="FFFFFF"/>
                  </a:outerShdw>
                </a:effectLst>
              </a:rPr>
              <a:t>формирование умения ставить перед собой краткосрочные и перспективные цели и достигать их;</a:t>
            </a:r>
          </a:p>
          <a:p>
            <a:pPr eaLnBrk="1" hangingPunct="1">
              <a:lnSpc>
                <a:spcPct val="80000"/>
              </a:lnSpc>
              <a:defRPr/>
            </a:pPr>
            <a:r>
              <a:rPr lang="ru-RU" sz="1800" smtClean="0">
                <a:effectLst>
                  <a:outerShdw blurRad="38100" dist="38100" dir="2700000" algn="tl">
                    <a:srgbClr val="FFFFFF"/>
                  </a:outerShdw>
                </a:effectLst>
              </a:rPr>
              <a:t>формирование умения контролировать свое поведение и изменять свою жизнь;</a:t>
            </a:r>
          </a:p>
          <a:p>
            <a:pPr eaLnBrk="1" hangingPunct="1">
              <a:lnSpc>
                <a:spcPct val="80000"/>
              </a:lnSpc>
              <a:defRPr/>
            </a:pPr>
            <a:r>
              <a:rPr lang="ru-RU" sz="1800" smtClean="0">
                <a:effectLst>
                  <a:outerShdw blurRad="38100" dist="38100" dir="2700000" algn="tl">
                    <a:srgbClr val="FFFFFF"/>
                  </a:outerShdw>
                </a:effectLst>
              </a:rPr>
              <a:t> формирование умения осознавать, что со мной происходит и почему, в результате анализа собственного состояния;</a:t>
            </a:r>
          </a:p>
          <a:p>
            <a:pPr eaLnBrk="1" hangingPunct="1">
              <a:lnSpc>
                <a:spcPct val="80000"/>
              </a:lnSpc>
              <a:defRPr/>
            </a:pPr>
            <a:r>
              <a:rPr lang="ru-RU" sz="1800" smtClean="0">
                <a:effectLst>
                  <a:outerShdw blurRad="38100" dist="38100" dir="2700000" algn="tl">
                    <a:srgbClr val="FFFFFF"/>
                  </a:outerShdw>
                </a:effectLst>
              </a:rPr>
              <a:t>формирование умения сопереживать окружающим и понимать их, понимать мотивы и перспективы их поведения (формирование навыков эмпатии, слушания, диалога, разрешения конфликтных ситуаций, выражения чувств, принятия решений);</a:t>
            </a:r>
          </a:p>
          <a:p>
            <a:pPr eaLnBrk="1" hangingPunct="1">
              <a:lnSpc>
                <a:spcPct val="80000"/>
              </a:lnSpc>
              <a:defRPr/>
            </a:pPr>
            <a:r>
              <a:rPr lang="ru-RU" sz="1800" smtClean="0">
                <a:effectLst>
                  <a:outerShdw blurRad="38100" dist="38100" dir="2700000" algn="tl">
                    <a:srgbClr val="FFFFFF"/>
                  </a:outerShdw>
                </a:effectLst>
              </a:rPr>
              <a:t> формирования умения принимать и оказывать психологическую и социальную поддержку окружающим.</a:t>
            </a:r>
          </a:p>
          <a:p>
            <a:pPr eaLnBrk="1" hangingPunct="1">
              <a:lnSpc>
                <a:spcPct val="80000"/>
              </a:lnSpc>
              <a:defRPr/>
            </a:pPr>
            <a:endParaRPr lang="ru-RU" sz="1800" smtClean="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Rot="1" noChangeArrowheads="1"/>
          </p:cNvSpPr>
          <p:nvPr>
            <p:ph type="title" idx="4294967295"/>
          </p:nvPr>
        </p:nvSpPr>
        <p:spPr/>
        <p:txBody>
          <a:bodyPr anchor="ctr"/>
          <a:lstStyle/>
          <a:p>
            <a:pPr eaLnBrk="1" hangingPunct="1">
              <a:defRPr/>
            </a:pPr>
            <a:r>
              <a:rPr lang="ru-RU" sz="1900" b="1" smtClean="0">
                <a:effectLst>
                  <a:outerShdw blurRad="38100" dist="38100" dir="2700000" algn="tl">
                    <a:srgbClr val="000000"/>
                  </a:outerShdw>
                </a:effectLst>
              </a:rPr>
              <a:t>4. Развитие высокоэффективных стратегий и навыков поведения:</a:t>
            </a:r>
            <a:br>
              <a:rPr lang="ru-RU" sz="1900" b="1" smtClean="0">
                <a:effectLst>
                  <a:outerShdw blurRad="38100" dist="38100" dir="2700000" algn="tl">
                    <a:srgbClr val="000000"/>
                  </a:outerShdw>
                </a:effectLst>
              </a:rPr>
            </a:br>
            <a:endParaRPr lang="ru-RU" sz="1900" b="1" smtClean="0">
              <a:effectLst>
                <a:outerShdw blurRad="38100" dist="38100" dir="2700000" algn="tl">
                  <a:srgbClr val="000000"/>
                </a:outerShdw>
              </a:effectLst>
            </a:endParaRPr>
          </a:p>
        </p:txBody>
      </p:sp>
      <p:sp>
        <p:nvSpPr>
          <p:cNvPr id="499715" name="Rectangle 3"/>
          <p:cNvSpPr>
            <a:spLocks noGrp="1" noRot="1" noChangeArrowheads="1"/>
          </p:cNvSpPr>
          <p:nvPr>
            <p:ph type="body" idx="4294967295"/>
          </p:nvPr>
        </p:nvSpPr>
        <p:spPr>
          <a:xfrm>
            <a:off x="301625" y="1600200"/>
            <a:ext cx="8591550" cy="5068888"/>
          </a:xfrm>
        </p:spPr>
        <p:txBody>
          <a:bodyPr/>
          <a:lstStyle/>
          <a:p>
            <a:pPr eaLnBrk="1" hangingPunct="1">
              <a:lnSpc>
                <a:spcPct val="80000"/>
              </a:lnSpc>
              <a:defRPr/>
            </a:pPr>
            <a:r>
              <a:rPr lang="ru-RU" sz="1800" dirty="0" smtClean="0">
                <a:effectLst>
                  <a:outerShdw blurRad="38100" dist="38100" dir="2700000" algn="tl">
                    <a:srgbClr val="FFFFFF"/>
                  </a:outerShdw>
                </a:effectLst>
              </a:rPr>
              <a:t>навыков принятия решения и преодоления жизненных проблем;</a:t>
            </a:r>
          </a:p>
          <a:p>
            <a:pPr eaLnBrk="1" hangingPunct="1">
              <a:lnSpc>
                <a:spcPct val="80000"/>
              </a:lnSpc>
              <a:defRPr/>
            </a:pPr>
            <a:r>
              <a:rPr lang="ru-RU" sz="1800" dirty="0" smtClean="0">
                <a:effectLst>
                  <a:outerShdw blurRad="38100" dist="38100" dir="2700000" algn="tl">
                    <a:srgbClr val="FFFFFF"/>
                  </a:outerShdw>
                </a:effectLst>
              </a:rPr>
              <a:t>навыков восприятия, использования и оказания психологической и социальной поддержки;</a:t>
            </a:r>
          </a:p>
          <a:p>
            <a:pPr eaLnBrk="1" hangingPunct="1">
              <a:lnSpc>
                <a:spcPct val="80000"/>
              </a:lnSpc>
              <a:defRPr/>
            </a:pPr>
            <a:r>
              <a:rPr lang="ru-RU" sz="1800" dirty="0" smtClean="0">
                <a:effectLst>
                  <a:outerShdw blurRad="38100" dist="38100" dir="2700000" algn="tl">
                    <a:srgbClr val="FFFFFF"/>
                  </a:outerShdw>
                </a:effectLst>
              </a:rPr>
              <a:t> навыков оценки</a:t>
            </a:r>
            <a:r>
              <a:rPr lang="ru-RU" sz="1800" b="1" dirty="0" smtClean="0">
                <a:effectLst>
                  <a:outerShdw blurRad="38100" dist="38100" dir="2700000" algn="tl">
                    <a:srgbClr val="FFFFFF"/>
                  </a:outerShdw>
                </a:effectLst>
              </a:rPr>
              <a:t> </a:t>
            </a:r>
            <a:r>
              <a:rPr lang="ru-RU" sz="1800" dirty="0" smtClean="0">
                <a:effectLst>
                  <a:outerShdw blurRad="38100" dist="38100" dir="2700000" algn="tl">
                    <a:srgbClr val="FFFFFF"/>
                  </a:outerShdw>
                </a:effectLst>
              </a:rPr>
              <a:t>социальной ситуации и принятия ответственности за собственное поведение в ней;</a:t>
            </a:r>
          </a:p>
          <a:p>
            <a:pPr eaLnBrk="1" hangingPunct="1">
              <a:lnSpc>
                <a:spcPct val="80000"/>
              </a:lnSpc>
              <a:defRPr/>
            </a:pPr>
            <a:r>
              <a:rPr lang="ru-RU" sz="1800" dirty="0" smtClean="0">
                <a:effectLst>
                  <a:outerShdw blurRad="38100" dist="38100" dir="2700000" algn="tl">
                    <a:srgbClr val="FFFFFF"/>
                  </a:outerShdw>
                </a:effectLst>
              </a:rPr>
              <a:t>навыков отстаивания своих границ и защиты своего персонального пространства;</a:t>
            </a:r>
          </a:p>
          <a:p>
            <a:pPr eaLnBrk="1" hangingPunct="1">
              <a:lnSpc>
                <a:spcPct val="80000"/>
              </a:lnSpc>
              <a:defRPr/>
            </a:pPr>
            <a:r>
              <a:rPr lang="ru-RU" sz="1800" dirty="0" smtClean="0">
                <a:effectLst>
                  <a:outerShdw blurRad="38100" dist="38100" dir="2700000" algn="tl">
                    <a:srgbClr val="FFFFFF"/>
                  </a:outerShdw>
                </a:effectLst>
              </a:rPr>
              <a:t>навыков защиты своего Я, </a:t>
            </a:r>
            <a:r>
              <a:rPr lang="ru-RU" sz="1800" dirty="0" err="1" smtClean="0">
                <a:effectLst>
                  <a:outerShdw blurRad="38100" dist="38100" dir="2700000" algn="tl">
                    <a:srgbClr val="FFFFFF"/>
                  </a:outerShdw>
                </a:effectLst>
              </a:rPr>
              <a:t>самоподдержки</a:t>
            </a:r>
            <a:r>
              <a:rPr lang="ru-RU" sz="1800" dirty="0" smtClean="0">
                <a:effectLst>
                  <a:outerShdw blurRad="38100" dist="38100" dir="2700000" algn="tl">
                    <a:srgbClr val="FFFFFF"/>
                  </a:outerShdw>
                </a:effectLst>
              </a:rPr>
              <a:t> и </a:t>
            </a:r>
            <a:r>
              <a:rPr lang="ru-RU" sz="1800" dirty="0" err="1" smtClean="0">
                <a:effectLst>
                  <a:outerShdw blurRad="38100" dist="38100" dir="2700000" algn="tl">
                    <a:srgbClr val="FFFFFF"/>
                  </a:outerShdw>
                </a:effectLst>
              </a:rPr>
              <a:t>взаимоподдержки</a:t>
            </a:r>
            <a:r>
              <a:rPr lang="ru-RU" sz="1800" dirty="0" smtClean="0">
                <a:effectLst>
                  <a:outerShdw blurRad="38100" dist="38100" dir="2700000" algn="tl">
                    <a:srgbClr val="FFFFFF"/>
                  </a:outerShdw>
                </a:effectLst>
              </a:rPr>
              <a:t>;</a:t>
            </a:r>
          </a:p>
          <a:p>
            <a:pPr eaLnBrk="1" hangingPunct="1">
              <a:lnSpc>
                <a:spcPct val="80000"/>
              </a:lnSpc>
              <a:defRPr/>
            </a:pPr>
            <a:r>
              <a:rPr lang="ru-RU" sz="1800" dirty="0" smtClean="0">
                <a:effectLst>
                  <a:outerShdw blurRad="38100" dist="38100" dir="2700000" algn="tl">
                    <a:srgbClr val="FFFFFF"/>
                  </a:outerShdw>
                </a:effectLst>
              </a:rPr>
              <a:t>навыков бесконфликтного и эффективного общения.</a:t>
            </a:r>
          </a:p>
          <a:p>
            <a:pPr eaLnBrk="1" hangingPunct="1">
              <a:lnSpc>
                <a:spcPct val="80000"/>
              </a:lnSpc>
              <a:buFont typeface="Wingdings 2" pitchFamily="18" charset="2"/>
              <a:buNone/>
              <a:defRPr/>
            </a:pPr>
            <a:endParaRPr lang="ru-RU" sz="1800" dirty="0" smtClean="0">
              <a:effectLst>
                <a:outerShdw blurRad="38100" dist="38100" dir="2700000" algn="tl">
                  <a:srgbClr val="FFFFFF"/>
                </a:outerShdw>
              </a:effectLst>
            </a:endParaRPr>
          </a:p>
          <a:p>
            <a:pPr eaLnBrk="1" hangingPunct="1">
              <a:lnSpc>
                <a:spcPct val="80000"/>
              </a:lnSpc>
              <a:buFont typeface="Wingdings 2" pitchFamily="18" charset="2"/>
              <a:buNone/>
              <a:defRPr/>
            </a:pPr>
            <a:r>
              <a:rPr lang="ru-RU" sz="1800" dirty="0" smtClean="0">
                <a:effectLst>
                  <a:outerShdw blurRad="38100" dist="38100" dir="2700000" algn="tl">
                    <a:srgbClr val="FFFFFF"/>
                  </a:outerShdw>
                </a:effectLst>
              </a:rPr>
              <a:t>Доступность  информации о том как получить</a:t>
            </a:r>
            <a:r>
              <a:rPr lang="ru-RU" sz="1800" b="1" dirty="0" smtClean="0">
                <a:effectLst>
                  <a:outerShdw blurRad="38100" dist="38100" dir="2700000" algn="tl">
                    <a:srgbClr val="FFFFFF"/>
                  </a:outerShdw>
                </a:effectLst>
              </a:rPr>
              <a:t> </a:t>
            </a:r>
            <a:r>
              <a:rPr lang="ru-RU" sz="1800" dirty="0" smtClean="0">
                <a:effectLst>
                  <a:outerShdw blurRad="38100" dist="38100" dir="2700000" algn="tl">
                    <a:srgbClr val="FFFFFF"/>
                  </a:outerShdw>
                </a:effectLst>
              </a:rPr>
              <a:t>экстренную психологическую помощь по телефону.</a:t>
            </a:r>
          </a:p>
          <a:p>
            <a:pPr eaLnBrk="1" hangingPunct="1">
              <a:lnSpc>
                <a:spcPct val="80000"/>
              </a:lnSpc>
              <a:buFont typeface="Wingdings 2" pitchFamily="18" charset="2"/>
              <a:buNone/>
              <a:defRPr/>
            </a:pPr>
            <a:endParaRPr lang="ru-RU" sz="1800" dirty="0" smtClean="0">
              <a:effectLst>
                <a:outerShdw blurRad="38100" dist="38100" dir="2700000" algn="tl">
                  <a:srgbClr val="FFFFFF"/>
                </a:outerShdw>
              </a:effectLst>
            </a:endParaRPr>
          </a:p>
          <a:p>
            <a:pPr eaLnBrk="1" hangingPunct="1">
              <a:lnSpc>
                <a:spcPct val="80000"/>
              </a:lnSpc>
              <a:buFont typeface="Wingdings 2" pitchFamily="18" charset="2"/>
              <a:buNone/>
              <a:defRPr/>
            </a:pPr>
            <a:r>
              <a:rPr lang="ru-RU" sz="1800" dirty="0" smtClean="0">
                <a:effectLst>
                  <a:outerShdw blurRad="38100" dist="38100" dir="2700000" algn="tl">
                    <a:srgbClr val="FFFFFF"/>
                  </a:outerShdw>
                </a:effectLst>
              </a:rPr>
              <a:t> Для предотвращения суицидального поведения и создания надежды нуждающемуся в том, что его “крик  о помощи” будет услышан, созданы кризисные службы, оказывающие  экстренную психологическую помощь по телефону.</a:t>
            </a:r>
          </a:p>
          <a:p>
            <a:pPr eaLnBrk="1" hangingPunct="1">
              <a:lnSpc>
                <a:spcPct val="80000"/>
              </a:lnSpc>
              <a:buFont typeface="Wingdings 2" pitchFamily="18" charset="2"/>
              <a:buNone/>
              <a:defRPr/>
            </a:pPr>
            <a:endParaRPr lang="ru-RU" sz="1800" dirty="0" smtClean="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a:xfrm>
            <a:off x="301625" y="228600"/>
            <a:ext cx="8534400" cy="1039813"/>
          </a:xfrm>
        </p:spPr>
        <p:txBody>
          <a:bodyPr/>
          <a:lstStyle/>
          <a:p>
            <a:r>
              <a:rPr lang="ru-RU" altLang="ru-RU" sz="2900" b="1" smtClean="0">
                <a:solidFill>
                  <a:schemeClr val="tx1"/>
                </a:solidFill>
              </a:rPr>
              <a:t>Способы формирования жизнестойкости и критического мышления в школе</a:t>
            </a:r>
            <a:endParaRPr lang="ru-RU" sz="2900" b="1" smtClean="0">
              <a:solidFill>
                <a:schemeClr val="tx1"/>
              </a:solidFill>
            </a:endParaRPr>
          </a:p>
        </p:txBody>
      </p:sp>
      <p:sp>
        <p:nvSpPr>
          <p:cNvPr id="49155" name="Rectangle 3"/>
          <p:cNvSpPr>
            <a:spLocks noGrp="1"/>
          </p:cNvSpPr>
          <p:nvPr>
            <p:ph type="body" idx="4294967295"/>
          </p:nvPr>
        </p:nvSpPr>
        <p:spPr/>
        <p:txBody>
          <a:bodyPr/>
          <a:lstStyle/>
          <a:p>
            <a:pPr eaLnBrk="1" hangingPunct="1">
              <a:lnSpc>
                <a:spcPct val="90000"/>
              </a:lnSpc>
            </a:pPr>
            <a:r>
              <a:rPr lang="ru-RU" altLang="ru-RU" sz="1600" b="1" smtClean="0"/>
              <a:t>Тренинги коммуникативных умений и уверенности в себе</a:t>
            </a:r>
          </a:p>
          <a:p>
            <a:pPr eaLnBrk="1" hangingPunct="1">
              <a:lnSpc>
                <a:spcPct val="90000"/>
              </a:lnSpc>
            </a:pPr>
            <a:r>
              <a:rPr lang="ru-RU" altLang="ru-RU" sz="1600" b="1" smtClean="0"/>
              <a:t>Занятие  «Развитие рефлексивных способностей»</a:t>
            </a:r>
          </a:p>
          <a:p>
            <a:pPr eaLnBrk="1" hangingPunct="1">
              <a:lnSpc>
                <a:spcPct val="90000"/>
              </a:lnSpc>
            </a:pPr>
            <a:r>
              <a:rPr lang="ru-RU" altLang="ru-RU" sz="1600" b="1" smtClean="0"/>
              <a:t>Занятия «Техника жизненного анализа», «Прошлое, настоящее и будущее»</a:t>
            </a:r>
          </a:p>
          <a:p>
            <a:pPr eaLnBrk="1" hangingPunct="1">
              <a:lnSpc>
                <a:spcPct val="90000"/>
              </a:lnSpc>
            </a:pPr>
            <a:r>
              <a:rPr lang="ru-RU" altLang="ru-RU" sz="1600" b="1" smtClean="0"/>
              <a:t>Тренинг социальной компетентности</a:t>
            </a:r>
          </a:p>
          <a:p>
            <a:pPr eaLnBrk="1" hangingPunct="1">
              <a:lnSpc>
                <a:spcPct val="90000"/>
              </a:lnSpc>
            </a:pPr>
            <a:r>
              <a:rPr lang="ru-RU" altLang="ru-RU" sz="1600" b="1" smtClean="0"/>
              <a:t>Релаксационный тренинг и тренинг саморегуляции</a:t>
            </a:r>
          </a:p>
          <a:p>
            <a:pPr eaLnBrk="1" hangingPunct="1">
              <a:lnSpc>
                <a:spcPct val="90000"/>
              </a:lnSpc>
            </a:pPr>
            <a:r>
              <a:rPr lang="ru-RU" altLang="ru-RU" sz="1600" b="1" smtClean="0"/>
              <a:t>Беседы «Мое поведение в трудной жизненной ситуации»</a:t>
            </a:r>
          </a:p>
          <a:p>
            <a:pPr eaLnBrk="1" hangingPunct="1">
              <a:lnSpc>
                <a:spcPct val="90000"/>
              </a:lnSpc>
            </a:pPr>
            <a:r>
              <a:rPr lang="ru-RU" altLang="ru-RU" sz="1600" b="1" smtClean="0"/>
              <a:t>Мини-сочинение на тему «Мои представления о жизнестойком человеке».</a:t>
            </a:r>
          </a:p>
          <a:p>
            <a:pPr eaLnBrk="1" hangingPunct="1">
              <a:lnSpc>
                <a:spcPct val="90000"/>
              </a:lnSpc>
            </a:pPr>
            <a:r>
              <a:rPr lang="ru-RU" altLang="ru-RU" sz="1600" b="1" smtClean="0"/>
              <a:t>Встречи с людьми, ярко проявившими жизнестойкие качества. </a:t>
            </a:r>
          </a:p>
          <a:p>
            <a:pPr eaLnBrk="1" hangingPunct="1">
              <a:lnSpc>
                <a:spcPct val="90000"/>
              </a:lnSpc>
            </a:pPr>
            <a:r>
              <a:rPr lang="ru-RU" altLang="ru-RU" sz="1600" b="1" smtClean="0"/>
              <a:t>В русле преподаваемых предметов фиксируется внимание школьников на примерах жизнестойкости ученых, спортсменов, деятелей культуры, художественных героев.</a:t>
            </a:r>
          </a:p>
          <a:p>
            <a:pPr eaLnBrk="1" hangingPunct="1">
              <a:lnSpc>
                <a:spcPct val="90000"/>
              </a:lnSpc>
            </a:pPr>
            <a:r>
              <a:rPr lang="ru-RU" altLang="ru-RU" sz="1600" b="1" smtClean="0"/>
              <a:t>На уроках  физической культуры -  упражнения, влияющие на развитие волевых качеств.</a:t>
            </a:r>
          </a:p>
          <a:p>
            <a:pPr eaLnBrk="1" hangingPunct="1">
              <a:lnSpc>
                <a:spcPct val="90000"/>
              </a:lnSpc>
            </a:pPr>
            <a:r>
              <a:rPr lang="ru-RU" altLang="ru-RU" sz="1600" b="1" smtClean="0"/>
              <a:t>На уроках  ОБЖ  - обсуждение  вариантов человеческого поведения в экстремальных ситуациях.</a:t>
            </a:r>
          </a:p>
          <a:p>
            <a:pPr eaLnBrk="1" hangingPunct="1">
              <a:lnSpc>
                <a:spcPct val="90000"/>
              </a:lnSpc>
            </a:pPr>
            <a:r>
              <a:rPr lang="ru-RU" altLang="ru-RU" sz="1600" b="1" smtClean="0"/>
              <a:t>На уроках  ОРКСЭ – духовно-нравственный поиск смысла жизни. Человеческая жизнь как высшая ценность.</a:t>
            </a:r>
          </a:p>
          <a:p>
            <a:pPr eaLnBrk="1" hangingPunct="1">
              <a:lnSpc>
                <a:spcPct val="90000"/>
              </a:lnSpc>
            </a:pPr>
            <a:r>
              <a:rPr lang="ru-RU" altLang="ru-RU" sz="1600" b="1" smtClean="0"/>
              <a:t>На уроках  литературы - решение моральных дилемм героями, жизненные выборы, поступки и их последствия.</a:t>
            </a:r>
          </a:p>
          <a:p>
            <a:pPr>
              <a:lnSpc>
                <a:spcPct val="80000"/>
              </a:lnSpc>
              <a:buFont typeface="Wingdings 2" pitchFamily="18" charset="2"/>
              <a:buNone/>
            </a:pPr>
            <a:endParaRPr lang="ru-RU" sz="16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28625" y="285750"/>
            <a:ext cx="8515350" cy="928688"/>
          </a:xfrm>
        </p:spPr>
        <p:txBody>
          <a:bodyPr/>
          <a:lstStyle/>
          <a:p>
            <a:pPr eaLnBrk="1" hangingPunct="1">
              <a:defRPr/>
            </a:pPr>
            <a:r>
              <a:rPr lang="ru-RU" sz="2400" b="1" dirty="0" smtClean="0"/>
              <a:t>Процесс </a:t>
            </a:r>
            <a:r>
              <a:rPr lang="ru-RU" sz="2400" b="1" dirty="0"/>
              <a:t>развития </a:t>
            </a:r>
            <a:r>
              <a:rPr lang="ru-RU" sz="2400" b="1" dirty="0" err="1"/>
              <a:t>самоценности</a:t>
            </a:r>
            <a:r>
              <a:rPr lang="ru-RU" sz="2400" b="1" dirty="0"/>
              <a:t> ребенка</a:t>
            </a:r>
          </a:p>
        </p:txBody>
      </p:sp>
      <p:sp>
        <p:nvSpPr>
          <p:cNvPr id="50179" name="Rectangle 3"/>
          <p:cNvSpPr>
            <a:spLocks noGrp="1" noChangeArrowheads="1"/>
          </p:cNvSpPr>
          <p:nvPr>
            <p:ph type="body" idx="1"/>
          </p:nvPr>
        </p:nvSpPr>
        <p:spPr>
          <a:xfrm>
            <a:off x="304800" y="1752600"/>
            <a:ext cx="8650288" cy="4459288"/>
          </a:xfrm>
        </p:spPr>
        <p:txBody>
          <a:bodyPr/>
          <a:lstStyle/>
          <a:p>
            <a:pPr marL="609600" indent="-609600" algn="ctr" eaLnBrk="1" hangingPunct="1">
              <a:buFont typeface="Wingdings" pitchFamily="2" charset="2"/>
              <a:buNone/>
            </a:pPr>
            <a:r>
              <a:rPr lang="ru-RU" sz="3600" b="1" smtClean="0">
                <a:solidFill>
                  <a:srgbClr val="FF0066"/>
                </a:solidFill>
                <a:latin typeface="Times New Roman" pitchFamily="18" charset="0"/>
              </a:rPr>
              <a:t>ТРИ УСЛОВИЯ</a:t>
            </a:r>
            <a:r>
              <a:rPr lang="ru-RU" sz="2000" b="1" smtClean="0">
                <a:latin typeface="Times New Roman" pitchFamily="18" charset="0"/>
              </a:rPr>
              <a:t> </a:t>
            </a:r>
          </a:p>
          <a:p>
            <a:pPr marL="609600" indent="-609600" algn="ctr" eaLnBrk="1" hangingPunct="1">
              <a:buFont typeface="Wingdings" pitchFamily="2" charset="2"/>
              <a:buNone/>
            </a:pPr>
            <a:r>
              <a:rPr lang="ru-RU" sz="2000" b="1" smtClean="0">
                <a:latin typeface="Times New Roman" pitchFamily="18" charset="0"/>
              </a:rPr>
              <a:t>В КОТОРЫХ САМОЦЕННОСТЬ РЕБЕНКА РАЗВИВАЕТСЯ ПРАВИЛЬНО:</a:t>
            </a:r>
          </a:p>
          <a:p>
            <a:pPr marL="609600" indent="-609600" algn="ctr" eaLnBrk="1" hangingPunct="1">
              <a:buFont typeface="Wingdings" pitchFamily="2" charset="2"/>
              <a:buNone/>
            </a:pPr>
            <a:endParaRPr lang="ru-RU" sz="2000" b="1" smtClean="0">
              <a:latin typeface="Times New Roman" pitchFamily="18" charset="0"/>
            </a:endParaRPr>
          </a:p>
          <a:p>
            <a:pPr marL="1077913" lvl="1" indent="-533400" eaLnBrk="1" hangingPunct="1">
              <a:buFont typeface="Wingdings" pitchFamily="2" charset="2"/>
              <a:buNone/>
            </a:pPr>
            <a:r>
              <a:rPr lang="ru-RU" b="1" smtClean="0">
                <a:solidFill>
                  <a:srgbClr val="FF0066"/>
                </a:solidFill>
                <a:latin typeface="Times New Roman" pitchFamily="18" charset="0"/>
              </a:rPr>
              <a:t>* УВАЖИТЕЛЬНОЕ ВНИМАНИЕ;</a:t>
            </a:r>
          </a:p>
          <a:p>
            <a:pPr marL="1077913" lvl="1" indent="-533400" eaLnBrk="1" hangingPunct="1">
              <a:buFont typeface="Wingdings" pitchFamily="2" charset="2"/>
              <a:buNone/>
            </a:pPr>
            <a:r>
              <a:rPr lang="ru-RU" b="1" smtClean="0">
                <a:solidFill>
                  <a:srgbClr val="FF0066"/>
                </a:solidFill>
                <a:latin typeface="Times New Roman" pitchFamily="18" charset="0"/>
              </a:rPr>
              <a:t>* СПРАВЕДЛИВАЯ ОЦЕНКА;</a:t>
            </a:r>
          </a:p>
          <a:p>
            <a:pPr marL="1077913" lvl="1" indent="-533400" eaLnBrk="1" hangingPunct="1">
              <a:buFont typeface="Wingdings" pitchFamily="2" charset="2"/>
              <a:buNone/>
            </a:pPr>
            <a:r>
              <a:rPr lang="ru-RU" b="1" smtClean="0">
                <a:solidFill>
                  <a:srgbClr val="FF0066"/>
                </a:solidFill>
                <a:latin typeface="Times New Roman" pitchFamily="18" charset="0"/>
              </a:rPr>
              <a:t>* ПРИЗНАНИЕ БЕЗУСЛОВНОЙ       ЦЕННОСТИ ЕГО ЛИЧНОСТИ.</a:t>
            </a:r>
          </a:p>
          <a:p>
            <a:pPr marL="609600" indent="-609600" eaLnBrk="1" hangingPunct="1">
              <a:buFont typeface="Wingdings" pitchFamily="2" charset="2"/>
              <a:buAutoNum type="arabicPeriod"/>
            </a:pPr>
            <a:endParaRPr lang="ru-RU" sz="2000" b="1" smtClean="0">
              <a:latin typeface="Times New Roman" pitchFamily="18" charset="0"/>
            </a:endParaRPr>
          </a:p>
          <a:p>
            <a:pPr marL="609600" indent="-609600" eaLnBrk="1" hangingPunct="1">
              <a:buFont typeface="Wingdings" pitchFamily="2" charset="2"/>
              <a:buAutoNum type="arabicPeriod"/>
            </a:pPr>
            <a:endParaRPr lang="ru-RU" sz="2000" b="1" smtClean="0">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p:txBody>
          <a:bodyPr/>
          <a:lstStyle/>
          <a:p>
            <a:r>
              <a:rPr lang="ru-RU" sz="2900" smtClean="0"/>
              <a:t>Удержать на краю может связь с ребенком</a:t>
            </a:r>
          </a:p>
        </p:txBody>
      </p:sp>
      <p:sp>
        <p:nvSpPr>
          <p:cNvPr id="51203" name="Rectangle 3"/>
          <p:cNvSpPr>
            <a:spLocks noGrp="1"/>
          </p:cNvSpPr>
          <p:nvPr>
            <p:ph type="body" idx="4294967295"/>
          </p:nvPr>
        </p:nvSpPr>
        <p:spPr/>
        <p:txBody>
          <a:bodyPr/>
          <a:lstStyle/>
          <a:p>
            <a:r>
              <a:rPr lang="ru-RU" smtClean="0"/>
              <a:t>Важно помнить: </a:t>
            </a:r>
            <a:r>
              <a:rPr lang="ru-RU" b="1" smtClean="0"/>
              <a:t>ничто не может быть важнее отношений</a:t>
            </a:r>
            <a:r>
              <a:rPr lang="ru-RU" smtClean="0"/>
              <a:t>. Ни оценки, ни внешний вид, ни чистота в квартире, ни соблюдение правил, ни манеры — ничего. </a:t>
            </a:r>
          </a:p>
          <a:p>
            <a:r>
              <a:rPr lang="ru-RU" smtClean="0"/>
              <a:t>Ребенок должен твердо знать, что дорог вам, что вы принимаете его вместе с его недостатками, что вы не променяли бы его на другого ребенка, пусть даже более послушного и с лучшими оценками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sp>
        <p:nvSpPr>
          <p:cNvPr id="15363" name="Объект 2"/>
          <p:cNvSpPr>
            <a:spLocks noGrp="1"/>
          </p:cNvSpPr>
          <p:nvPr>
            <p:ph sz="quarter" idx="1"/>
          </p:nvPr>
        </p:nvSpPr>
        <p:spPr>
          <a:xfrm>
            <a:off x="301625" y="1527175"/>
            <a:ext cx="8504238" cy="4572000"/>
          </a:xfrm>
        </p:spPr>
        <p:txBody>
          <a:bodyPr/>
          <a:lstStyle/>
          <a:p>
            <a:r>
              <a:rPr lang="ru-RU" smtClean="0"/>
              <a:t>Существует условное деление кризисных состояний в зависимости от возраста(условность в том,что кризисные состояния могут по разному проявляться у детей с разным уровнем интеллектуального,эмоционального развития,взаимоотношений,принятых в семье,способах взаимоотношения ребенка с окружающими,дифференциации и принятия ребенком собственной личности и тд)</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631825"/>
          </a:xfrm>
        </p:spPr>
        <p:txBody>
          <a:bodyPr/>
          <a:lstStyle/>
          <a:p>
            <a:pPr eaLnBrk="1" hangingPunct="1"/>
            <a:r>
              <a:rPr lang="ru-RU" sz="1200" b="1" smtClean="0">
                <a:solidFill>
                  <a:srgbClr val="7B9899"/>
                </a:solidFill>
                <a:latin typeface="Courier New" pitchFamily="49" charset="0"/>
              </a:rPr>
              <a:t/>
            </a:r>
            <a:br>
              <a:rPr lang="ru-RU" sz="1200" b="1" smtClean="0">
                <a:solidFill>
                  <a:srgbClr val="7B9899"/>
                </a:solidFill>
                <a:latin typeface="Courier New" pitchFamily="49" charset="0"/>
              </a:rPr>
            </a:br>
            <a:endParaRPr lang="ru-RU" sz="1200" smtClean="0">
              <a:solidFill>
                <a:srgbClr val="7B9899"/>
              </a:solidFill>
              <a:latin typeface="Courier New" pitchFamily="49" charset="0"/>
            </a:endParaRPr>
          </a:p>
        </p:txBody>
      </p:sp>
      <p:sp>
        <p:nvSpPr>
          <p:cNvPr id="52227" name="Rectangle 3"/>
          <p:cNvSpPr>
            <a:spLocks noGrp="1" noChangeArrowheads="1"/>
          </p:cNvSpPr>
          <p:nvPr>
            <p:ph sz="quarter" idx="1"/>
          </p:nvPr>
        </p:nvSpPr>
        <p:spPr>
          <a:xfrm>
            <a:off x="457200" y="1125538"/>
            <a:ext cx="8229600" cy="5000625"/>
          </a:xfrm>
        </p:spPr>
        <p:txBody>
          <a:bodyPr/>
          <a:lstStyle/>
          <a:p>
            <a:pPr marL="609600" indent="-609600" eaLnBrk="1" hangingPunct="1">
              <a:lnSpc>
                <a:spcPct val="80000"/>
              </a:lnSpc>
            </a:pPr>
            <a:r>
              <a:rPr lang="ru-RU" sz="2400" b="1" smtClean="0"/>
              <a:t>Телефон доверия для детей и подростков</a:t>
            </a:r>
            <a:r>
              <a:rPr lang="ru-RU" sz="2400" smtClean="0"/>
              <a:t> – 263-03-03, работает круглосуточно;</a:t>
            </a:r>
          </a:p>
          <a:p>
            <a:pPr marL="609600" indent="-609600" eaLnBrk="1" hangingPunct="1">
              <a:lnSpc>
                <a:spcPct val="80000"/>
              </a:lnSpc>
            </a:pPr>
            <a:r>
              <a:rPr lang="ru-RU" sz="2400" b="1" smtClean="0"/>
              <a:t>Поликлиники с кабинетами «Дружественного отношения к подросткам</a:t>
            </a:r>
            <a:r>
              <a:rPr lang="ru-RU" sz="2400" smtClean="0"/>
              <a:t>»: </a:t>
            </a:r>
          </a:p>
          <a:p>
            <a:pPr marL="609600" indent="-609600" eaLnBrk="1" hangingPunct="1">
              <a:lnSpc>
                <a:spcPct val="80000"/>
              </a:lnSpc>
            </a:pPr>
            <a:r>
              <a:rPr lang="ru-RU" sz="2400" smtClean="0"/>
              <a:t>- </a:t>
            </a:r>
            <a:r>
              <a:rPr lang="ru-RU" sz="2400" b="1" smtClean="0"/>
              <a:t>8-я </a:t>
            </a:r>
            <a:r>
              <a:rPr lang="ru-RU" sz="2400" smtClean="0"/>
              <a:t>детская поликлиника, ул. Есенина, 66, тел. регистратуры 273-02-86;</a:t>
            </a:r>
          </a:p>
          <a:p>
            <a:pPr marL="609600" indent="-609600" eaLnBrk="1" hangingPunct="1">
              <a:lnSpc>
                <a:spcPct val="80000"/>
              </a:lnSpc>
            </a:pPr>
            <a:r>
              <a:rPr lang="ru-RU" sz="2400" smtClean="0"/>
              <a:t>- </a:t>
            </a:r>
            <a:r>
              <a:rPr lang="ru-RU" sz="2400" b="1" smtClean="0"/>
              <a:t>11-я </a:t>
            </a:r>
            <a:r>
              <a:rPr lang="ru-RU" sz="2400" smtClean="0"/>
              <a:t>детская поликлиника, ул. Никифорова, 5, тел. регистратуры 285-99-31;</a:t>
            </a:r>
          </a:p>
          <a:p>
            <a:pPr marL="609600" indent="-609600" eaLnBrk="1" hangingPunct="1">
              <a:lnSpc>
                <a:spcPct val="80000"/>
              </a:lnSpc>
            </a:pPr>
            <a:r>
              <a:rPr lang="ru-RU" sz="2400" smtClean="0"/>
              <a:t>- </a:t>
            </a:r>
            <a:r>
              <a:rPr lang="ru-RU" sz="2400" b="1" smtClean="0"/>
              <a:t>13-я</a:t>
            </a:r>
            <a:r>
              <a:rPr lang="ru-RU" sz="2400" smtClean="0"/>
              <a:t> детская поликлиника, ул. Кижеватова, 60, тел. регистратуры 278-96-30;</a:t>
            </a:r>
          </a:p>
          <a:p>
            <a:pPr marL="609600" indent="-609600" eaLnBrk="1" hangingPunct="1">
              <a:lnSpc>
                <a:spcPct val="80000"/>
              </a:lnSpc>
            </a:pPr>
            <a:r>
              <a:rPr lang="ru-RU" sz="2400" smtClean="0"/>
              <a:t>- </a:t>
            </a:r>
            <a:r>
              <a:rPr lang="ru-RU" sz="2400" b="1" smtClean="0"/>
              <a:t>17-я </a:t>
            </a:r>
            <a:r>
              <a:rPr lang="ru-RU" sz="2400" smtClean="0"/>
              <a:t>детская поликлиника, ул. Кольцова, 53, тел. регистратуры 261-20-21;</a:t>
            </a:r>
          </a:p>
          <a:p>
            <a:pPr marL="609600" indent="-609600" eaLnBrk="1" hangingPunct="1">
              <a:lnSpc>
                <a:spcPct val="80000"/>
              </a:lnSpc>
            </a:pPr>
            <a:r>
              <a:rPr lang="ru-RU" sz="2400" smtClean="0"/>
              <a:t>-</a:t>
            </a:r>
            <a:r>
              <a:rPr lang="ru-RU" sz="2400" b="1" smtClean="0"/>
              <a:t> 23-я</a:t>
            </a:r>
            <a:r>
              <a:rPr lang="ru-RU" sz="2400" smtClean="0"/>
              <a:t> детская поликлиника, ул. Ангарская, тел. регистратуры 299-81-71;</a:t>
            </a:r>
          </a:p>
        </p:txBody>
      </p:sp>
      <p:sp>
        <p:nvSpPr>
          <p:cNvPr id="52228" name="Text Box 4"/>
          <p:cNvSpPr txBox="1">
            <a:spLocks noChangeArrowheads="1"/>
          </p:cNvSpPr>
          <p:nvPr/>
        </p:nvSpPr>
        <p:spPr bwMode="auto">
          <a:xfrm>
            <a:off x="900113" y="549275"/>
            <a:ext cx="7343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ru-RU" b="1"/>
              <a:t>                   Кризисная помощь</a:t>
            </a:r>
            <a:endParaRPr lang="ru-RU" sz="3200" b="1"/>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p:txBody>
          <a:bodyPr/>
          <a:lstStyle/>
          <a:p>
            <a:endParaRPr lang="ru-RU" smtClean="0"/>
          </a:p>
        </p:txBody>
      </p:sp>
      <p:sp>
        <p:nvSpPr>
          <p:cNvPr id="53251" name="Rectangle 3"/>
          <p:cNvSpPr>
            <a:spLocks noGrp="1"/>
          </p:cNvSpPr>
          <p:nvPr>
            <p:ph type="body" idx="4294967295"/>
          </p:nvPr>
        </p:nvSpPr>
        <p:spPr/>
        <p:txBody>
          <a:bodyPr/>
          <a:lstStyle/>
          <a:p>
            <a:endParaRPr lang="ru-RU" smtClean="0"/>
          </a:p>
        </p:txBody>
      </p:sp>
      <p:pic>
        <p:nvPicPr>
          <p:cNvPr id="53252" name="Picture 4" descr="plakat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0200"/>
            <a:ext cx="8642350" cy="626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71550" y="4868863"/>
            <a:ext cx="7561263" cy="1728787"/>
          </a:xfrm>
        </p:spPr>
        <p:txBody>
          <a:bodyPr/>
          <a:lstStyle/>
          <a:p>
            <a:pPr eaLnBrk="1" hangingPunct="1"/>
            <a:r>
              <a:rPr lang="ru-RU" sz="2200" b="1" smtClean="0">
                <a:solidFill>
                  <a:srgbClr val="FF3300"/>
                </a:solidFill>
              </a:rPr>
              <a:t>"В нашу жизнь приходит радость,</a:t>
            </a:r>
            <a:br>
              <a:rPr lang="ru-RU" sz="2200" b="1" smtClean="0">
                <a:solidFill>
                  <a:srgbClr val="FF3300"/>
                </a:solidFill>
              </a:rPr>
            </a:br>
            <a:r>
              <a:rPr lang="ru-RU" sz="2200" b="1" smtClean="0">
                <a:solidFill>
                  <a:srgbClr val="FF3300"/>
                </a:solidFill>
              </a:rPr>
              <a:t>когда у нас есть  чем заняться,</a:t>
            </a:r>
            <a:br>
              <a:rPr lang="ru-RU" sz="2200" b="1" smtClean="0">
                <a:solidFill>
                  <a:srgbClr val="FF3300"/>
                </a:solidFill>
              </a:rPr>
            </a:br>
            <a:r>
              <a:rPr lang="ru-RU" sz="2200" b="1" smtClean="0">
                <a:solidFill>
                  <a:srgbClr val="FF3300"/>
                </a:solidFill>
              </a:rPr>
              <a:t>есть кого любить, и есть на что надеяться."</a:t>
            </a:r>
            <a:br>
              <a:rPr lang="ru-RU" sz="2200" b="1" smtClean="0">
                <a:solidFill>
                  <a:srgbClr val="FF3300"/>
                </a:solidFill>
              </a:rPr>
            </a:br>
            <a:r>
              <a:rPr lang="ru-RU" sz="2200" b="1" smtClean="0">
                <a:solidFill>
                  <a:srgbClr val="FF3300"/>
                </a:solidFill>
              </a:rPr>
              <a:t>В. Франкл </a:t>
            </a:r>
            <a:br>
              <a:rPr lang="ru-RU" sz="2200" b="1" smtClean="0">
                <a:solidFill>
                  <a:srgbClr val="FF3300"/>
                </a:solidFill>
              </a:rPr>
            </a:br>
            <a:endParaRPr lang="ru-RU" sz="2200" b="1" smtClean="0">
              <a:solidFill>
                <a:srgbClr val="FF3300"/>
              </a:solidFill>
            </a:endParaRPr>
          </a:p>
        </p:txBody>
      </p:sp>
      <p:pic>
        <p:nvPicPr>
          <p:cNvPr id="54275" name="Picture 3" descr="1319716833_d0b1d0b5d0b7d18bd0bcd18fd0bdd0bdd18bd0b9"/>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00113" y="404813"/>
            <a:ext cx="7129462" cy="416560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238-102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5" name="Text Box 3"/>
          <p:cNvSpPr txBox="1">
            <a:spLocks noChangeArrowheads="1"/>
          </p:cNvSpPr>
          <p:nvPr/>
        </p:nvSpPr>
        <p:spPr bwMode="auto">
          <a:xfrm>
            <a:off x="0" y="5851525"/>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sz="6000" b="1">
                <a:solidFill>
                  <a:srgbClr val="FF9900"/>
                </a:solidFill>
                <a:latin typeface="Times New Roman" pitchFamily="18" charset="0"/>
              </a:rPr>
              <a:t>Спасибо за внимание!!!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repeatCount="10000" fill="hold" nodeType="withEffect">
                                  <p:stCondLst>
                                    <p:cond delay="0"/>
                                  </p:stCondLst>
                                  <p:iterate type="lt">
                                    <p:tmPct val="50000"/>
                                  </p:iterate>
                                  <p:childTnLst>
                                    <p:set>
                                      <p:cBhvr>
                                        <p:cTn id="6" dur="1" fill="hold">
                                          <p:stCondLst>
                                            <p:cond delay="0"/>
                                          </p:stCondLst>
                                        </p:cTn>
                                        <p:tgtEl>
                                          <p:spTgt spid="172035">
                                            <p:txEl>
                                              <p:pRg st="0" end="0"/>
                                            </p:txEl>
                                          </p:spTgt>
                                        </p:tgtEl>
                                        <p:attrNameLst>
                                          <p:attrName>style.visibility</p:attrName>
                                        </p:attrNameLst>
                                      </p:cBhvr>
                                      <p:to>
                                        <p:strVal val="visible"/>
                                      </p:to>
                                    </p:set>
                                    <p:anim calcmode="discrete" valueType="clr">
                                      <p:cBhvr override="childStyle">
                                        <p:cTn id="7" dur="1000"/>
                                        <p:tgtEl>
                                          <p:spTgt spid="17203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172035">
                                            <p:txEl>
                                              <p:pRg st="0" end="0"/>
                                            </p:txEl>
                                          </p:spTgt>
                                        </p:tgtEl>
                                        <p:attrNameLst>
                                          <p:attrName>fillcolor</p:attrName>
                                        </p:attrNameLst>
                                      </p:cBhvr>
                                      <p:tavLst>
                                        <p:tav tm="0">
                                          <p:val>
                                            <p:clrVal>
                                              <a:schemeClr val="accent2"/>
                                            </p:clrVal>
                                          </p:val>
                                        </p:tav>
                                        <p:tav tm="50000">
                                          <p:val>
                                            <p:clrVal>
                                              <a:schemeClr val="hlink"/>
                                            </p:clrVal>
                                          </p:val>
                                        </p:tav>
                                      </p:tavLst>
                                    </p:anim>
                                    <p:set>
                                      <p:cBhvr>
                                        <p:cTn id="9" dur="1000"/>
                                        <p:tgtEl>
                                          <p:spTgt spid="17203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sp>
        <p:nvSpPr>
          <p:cNvPr id="16387" name="Объект 2"/>
          <p:cNvSpPr>
            <a:spLocks noGrp="1"/>
          </p:cNvSpPr>
          <p:nvPr>
            <p:ph sz="quarter" idx="1"/>
          </p:nvPr>
        </p:nvSpPr>
        <p:spPr>
          <a:xfrm>
            <a:off x="301625" y="1527175"/>
            <a:ext cx="8504238" cy="4572000"/>
          </a:xfrm>
        </p:spPr>
        <p:txBody>
          <a:bodyPr/>
          <a:lstStyle/>
          <a:p>
            <a:r>
              <a:rPr lang="ru-RU" sz="2200" smtClean="0"/>
              <a:t>-Кризисные состояния,обусловленные адаптацией в новых условиях(поход в школу,переход в другой класс или школу,переезд на новое место жительства,нахождение в беженцах,ситуация приемной или опекунской семьи и тд).</a:t>
            </a:r>
          </a:p>
          <a:p>
            <a:r>
              <a:rPr lang="ru-RU" sz="2200" smtClean="0"/>
              <a:t>-Кризисные состояния,обусловленные процессами,происходящими в ближайшем окружении ребенка(болезнь или смерть одного из родителей,развод родителей,злоупотребление одного или обоих родителей алкоголем или ПАВ,появление младших детей в семье или усыновление-опека и тд).</a:t>
            </a:r>
          </a:p>
          <a:p>
            <a:r>
              <a:rPr lang="ru-RU" sz="2200" smtClean="0"/>
              <a:t>-Кризисные состояния,обусловленные процессами,происходящими собственно с самим ребенком(возрастные кризисы,болезнь,вопросы самоопределения и принадлежности и т</a:t>
            </a:r>
            <a:r>
              <a:rPr lang="ru-RU" smtClean="0"/>
              <a:t>д).</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sp>
        <p:nvSpPr>
          <p:cNvPr id="17411" name="Объект 2"/>
          <p:cNvSpPr>
            <a:spLocks noGrp="1"/>
          </p:cNvSpPr>
          <p:nvPr>
            <p:ph sz="quarter" idx="1"/>
          </p:nvPr>
        </p:nvSpPr>
        <p:spPr>
          <a:xfrm>
            <a:off x="301625" y="1527175"/>
            <a:ext cx="8504238" cy="4572000"/>
          </a:xfrm>
        </p:spPr>
        <p:txBody>
          <a:bodyPr/>
          <a:lstStyle/>
          <a:p>
            <a:r>
              <a:rPr lang="ru-RU" sz="2000" smtClean="0"/>
              <a:t>В младшем школьном возрасте чаще всего имеют место кризисные состояния,связанные с адаптацией.</a:t>
            </a:r>
          </a:p>
          <a:p>
            <a:r>
              <a:rPr lang="ru-RU" sz="2000" smtClean="0"/>
              <a:t>Наиболее подвержен кризисным состояниям как раз подростковый возраст.</a:t>
            </a:r>
          </a:p>
          <a:p>
            <a:r>
              <a:rPr lang="ru-RU" sz="2000" smtClean="0"/>
              <a:t>Один из самых сложных с точки зрения личностного роста как раз является подростковый возраст,развитие подростка,расширение круга его интересов,развитие самосознания,новый опыт общения со сверстниками все это ведет к интенсивному росту социально ценных побуждений и переживаний,бурному развитию эмоциональной сферы и многогранного диапазона переживаний,связанных с собственной личностью,предназначением и реализацией в окружающем мире,выстраиванием взаимоотношений с окружающими.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sp>
        <p:nvSpPr>
          <p:cNvPr id="18435" name="Объект 2"/>
          <p:cNvSpPr>
            <a:spLocks noGrp="1"/>
          </p:cNvSpPr>
          <p:nvPr>
            <p:ph sz="quarter" idx="1"/>
          </p:nvPr>
        </p:nvSpPr>
        <p:spPr>
          <a:xfrm>
            <a:off x="301625" y="1527175"/>
            <a:ext cx="8504238" cy="4572000"/>
          </a:xfrm>
        </p:spPr>
        <p:txBody>
          <a:bodyPr/>
          <a:lstStyle/>
          <a:p>
            <a:r>
              <a:rPr lang="ru-RU" sz="2400" smtClean="0"/>
              <a:t>Чаще всего вектор работы направлен на подростка,однако,он не изолированная система,невозможно расчитывать на изменения в эмоциональном и поведенческом плане подростка без изменений в окружении подростка.</a:t>
            </a:r>
          </a:p>
          <a:p>
            <a:r>
              <a:rPr lang="ru-RU" sz="2400" smtClean="0"/>
              <a:t>Рассмотрим как вариант кризисного состояния подростка(а соответственно и окружения)-пребывание в так называемых деструктивных сообществах.</a:t>
            </a:r>
          </a:p>
          <a:p>
            <a:r>
              <a:rPr lang="ru-RU" sz="2400" smtClean="0"/>
              <a:t>Как дети попадают в них,что их мотивирует.как уберечь ребенка и как перенапрвавить вектор активности в социально одобряемое русло и тд.</a:t>
            </a:r>
            <a:endParaRPr lang="ru-RU"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p:txBody>
          <a:bodyPr/>
          <a:lstStyle/>
          <a:p>
            <a:r>
              <a:rPr lang="ru-RU" b="1" smtClean="0"/>
              <a:t>«Перезагрузка" отношений</a:t>
            </a:r>
            <a:r>
              <a:rPr lang="ru-RU" smtClean="0"/>
              <a:t> </a:t>
            </a:r>
          </a:p>
        </p:txBody>
      </p:sp>
      <p:sp>
        <p:nvSpPr>
          <p:cNvPr id="19459" name="Rectangle 3"/>
          <p:cNvSpPr>
            <a:spLocks noGrp="1"/>
          </p:cNvSpPr>
          <p:nvPr>
            <p:ph type="body" idx="4294967295"/>
          </p:nvPr>
        </p:nvSpPr>
        <p:spPr>
          <a:xfrm>
            <a:off x="301625" y="1052513"/>
            <a:ext cx="8534400" cy="5070475"/>
          </a:xfrm>
        </p:spPr>
        <p:txBody>
          <a:bodyPr/>
          <a:lstStyle/>
          <a:p>
            <a:pPr algn="ctr">
              <a:lnSpc>
                <a:spcPct val="80000"/>
              </a:lnSpc>
              <a:buFont typeface="Wingdings 2" pitchFamily="18" charset="2"/>
              <a:buNone/>
            </a:pPr>
            <a:r>
              <a:rPr lang="ru-RU" sz="2000" b="1" smtClean="0"/>
              <a:t>Вопросы родителям?</a:t>
            </a:r>
          </a:p>
          <a:p>
            <a:pPr lvl="1">
              <a:lnSpc>
                <a:spcPct val="80000"/>
              </a:lnSpc>
            </a:pPr>
            <a:r>
              <a:rPr lang="ru-RU" sz="2000" b="1" smtClean="0">
                <a:solidFill>
                  <a:schemeClr val="tx1"/>
                </a:solidFill>
              </a:rPr>
              <a:t>Каковы Ваши отношения?</a:t>
            </a:r>
          </a:p>
          <a:p>
            <a:pPr lvl="1">
              <a:lnSpc>
                <a:spcPct val="80000"/>
              </a:lnSpc>
            </a:pPr>
            <a:r>
              <a:rPr lang="ru-RU" sz="2000" b="1" i="1" smtClean="0">
                <a:solidFill>
                  <a:schemeClr val="tx1"/>
                </a:solidFill>
              </a:rPr>
              <a:t>Уверен ли подросток, что вы его любите, что он может прийти к вам с любой проблемой и не получит в ответ критику, насмешки и угрозы наказанием</a:t>
            </a:r>
            <a:r>
              <a:rPr lang="ru-RU" sz="2000" i="1" smtClean="0">
                <a:solidFill>
                  <a:schemeClr val="tx1"/>
                </a:solidFill>
              </a:rPr>
              <a:t> </a:t>
            </a:r>
          </a:p>
          <a:p>
            <a:pPr lvl="1">
              <a:lnSpc>
                <a:spcPct val="80000"/>
              </a:lnSpc>
            </a:pPr>
            <a:r>
              <a:rPr lang="ru-RU" sz="2000" b="1" smtClean="0">
                <a:solidFill>
                  <a:schemeClr val="tx1"/>
                </a:solidFill>
              </a:rPr>
              <a:t>Нужна ли в вашем конкретном случае перезагрузка отношений и какая она должна быть?</a:t>
            </a:r>
          </a:p>
          <a:p>
            <a:pPr>
              <a:lnSpc>
                <a:spcPct val="80000"/>
              </a:lnSpc>
            </a:pPr>
            <a:r>
              <a:rPr lang="ru-RU" sz="2000" smtClean="0"/>
              <a:t>Нужно ли ребенку  больше вашего времени и присутствия, или наоборот - меньше контроля?</a:t>
            </a:r>
          </a:p>
          <a:p>
            <a:pPr>
              <a:lnSpc>
                <a:spcPct val="80000"/>
              </a:lnSpc>
            </a:pPr>
            <a:r>
              <a:rPr lang="ru-RU" sz="2000" smtClean="0"/>
              <a:t>На каком "языке любви" говорит ваш ребенок?</a:t>
            </a:r>
          </a:p>
          <a:p>
            <a:pPr>
              <a:lnSpc>
                <a:spcPct val="80000"/>
              </a:lnSpc>
            </a:pPr>
            <a:r>
              <a:rPr lang="ru-RU" sz="2000" b="1" smtClean="0"/>
              <a:t>Можете ли Вы поговорить с подростком  границах жизни, ваших представлениях о том, что за ними, рисках и ответственности?</a:t>
            </a:r>
          </a:p>
          <a:p>
            <a:pPr>
              <a:lnSpc>
                <a:spcPct val="80000"/>
              </a:lnSpc>
            </a:pPr>
            <a:r>
              <a:rPr lang="ru-RU" sz="2000" smtClean="0"/>
              <a:t>Это может быть не диалог а монолог - совсем не факт, что подросток откликнется. Отклик наверняка будет, но позже. </a:t>
            </a:r>
          </a:p>
          <a:p>
            <a:pPr>
              <a:lnSpc>
                <a:spcPct val="80000"/>
              </a:lnSpc>
            </a:pPr>
            <a:r>
              <a:rPr lang="ru-RU" sz="2000" b="1" smtClean="0"/>
              <a:t>Возможно самим родителям необходимо получить психологическую поддержку, а уже потом помогать ребенку  </a:t>
            </a:r>
          </a:p>
          <a:p>
            <a:pPr>
              <a:lnSpc>
                <a:spcPct val="80000"/>
              </a:lnSpc>
              <a:buFont typeface="Wingdings 2" pitchFamily="18" charset="2"/>
              <a:buNone/>
            </a:pPr>
            <a:endParaRPr lang="ru-RU" sz="2000" b="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flipV="1">
            <a:off x="301625" y="158750"/>
            <a:ext cx="8534400" cy="69850"/>
          </a:xfrm>
        </p:spPr>
        <p:txBody>
          <a:bodyPr/>
          <a:lstStyle/>
          <a:p>
            <a:pPr eaLnBrk="1" hangingPunct="1"/>
            <a:endParaRPr lang="ru-RU" sz="2900" smtClean="0">
              <a:solidFill>
                <a:srgbClr val="7B9899"/>
              </a:solidFill>
            </a:endParaRPr>
          </a:p>
        </p:txBody>
      </p:sp>
      <p:sp>
        <p:nvSpPr>
          <p:cNvPr id="20483" name="Содержимое 2"/>
          <p:cNvSpPr>
            <a:spLocks noGrp="1"/>
          </p:cNvSpPr>
          <p:nvPr>
            <p:ph sz="quarter" idx="1"/>
          </p:nvPr>
        </p:nvSpPr>
        <p:spPr>
          <a:xfrm>
            <a:off x="301625" y="1527175"/>
            <a:ext cx="8504238" cy="4572000"/>
          </a:xfrm>
        </p:spPr>
        <p:txBody>
          <a:bodyPr/>
          <a:lstStyle/>
          <a:p>
            <a:pPr eaLnBrk="1" hangingPunct="1"/>
            <a:endParaRPr lang="ru-RU" smtClean="0"/>
          </a:p>
        </p:txBody>
      </p:sp>
      <p:pic>
        <p:nvPicPr>
          <p:cNvPr id="20484" name="Picture 2" descr="http://rumagic.com/ru_zar/sci_psychology/kazanskaya/0/i_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60350"/>
            <a:ext cx="8501062"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5B7B1"/>
    </a:accent5>
    <a:accent6>
      <a:srgbClr val="B9A300"/>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Civic</Template>
  <TotalTime>2205</TotalTime>
  <Words>2825</Words>
  <Application>Microsoft Office PowerPoint</Application>
  <PresentationFormat>Экран (4:3)</PresentationFormat>
  <Paragraphs>234</Paragraphs>
  <Slides>43</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43</vt:i4>
      </vt:variant>
    </vt:vector>
  </HeadingPairs>
  <TitlesOfParts>
    <vt:vector size="52" baseType="lpstr">
      <vt:lpstr>Arial</vt:lpstr>
      <vt:lpstr>Georgia</vt:lpstr>
      <vt:lpstr>Wingdings 2</vt:lpstr>
      <vt:lpstr>Wingdings</vt:lpstr>
      <vt:lpstr>Times New Roman</vt:lpstr>
      <vt:lpstr>돋움</vt:lpstr>
      <vt:lpstr>Batang</vt:lpstr>
      <vt:lpstr>Courier New</vt:lpstr>
      <vt:lpstr>Официальная</vt:lpstr>
      <vt:lpstr>Кризисные состояния у детей и подростков. Оказание помощи в кризисных ситуациях.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«Перезагрузка" отношений </vt:lpstr>
      <vt:lpstr>Презентация PowerPoint</vt:lpstr>
      <vt:lpstr>Каким образом дети попадают в эти сообщества? </vt:lpstr>
      <vt:lpstr>Какие дети попадают  «в  группы смерти»? </vt:lpstr>
      <vt:lpstr>Потребности, которые удовлетворяются  в социальных сетях</vt:lpstr>
      <vt:lpstr>Презентация PowerPoint</vt:lpstr>
      <vt:lpstr>Состояния, приводящие к мысли о самоубийстве</vt:lpstr>
      <vt:lpstr>Причины суицидального поведения детей и подростков</vt:lpstr>
      <vt:lpstr>Трудности родителей</vt:lpstr>
      <vt:lpstr>Тревожные сигналы </vt:lpstr>
      <vt:lpstr>Эффект «бумеранга»</vt:lpstr>
      <vt:lpstr>Что делать родителям? Запреты не работают</vt:lpstr>
      <vt:lpstr>Что нужно делать родителям?</vt:lpstr>
      <vt:lpstr>Только близкие отношения  дают возможность справиться  с фрустрацией без потерь</vt:lpstr>
      <vt:lpstr>Вопросы, которые  можно задать </vt:lpstr>
      <vt:lpstr>«Самое главное – отношения»</vt:lpstr>
      <vt:lpstr> Выводить ребенка в реальную жизнь</vt:lpstr>
      <vt:lpstr>Не оставляйте ребенка одного в ситуации высокого суицидального риска.</vt:lpstr>
      <vt:lpstr>Рекомендации педагогам по оказанию поддержки ребенку, имеющему признаки суицидального риска</vt:lpstr>
      <vt:lpstr>Презентация PowerPoint</vt:lpstr>
      <vt:lpstr>Основные направления   профилактики суицидов</vt:lpstr>
      <vt:lpstr>На всех этапах обучения</vt:lpstr>
      <vt:lpstr>Жизнестойкость личности –  способность личности не только противостоять внешним психотравмирующим, стрессовым  условиям и обстоятельствам, но и превращать их ситуации собственного развития</vt:lpstr>
      <vt:lpstr>Потенциалами личности являются:</vt:lpstr>
      <vt:lpstr>Мировосприятие подростков и  отношение  к будущему   с разным типом привязанности </vt:lpstr>
      <vt:lpstr>Когда вместо самоэффективности растёт выученная беспомощность</vt:lpstr>
      <vt:lpstr>Повышение жизнестойкости подростка. </vt:lpstr>
      <vt:lpstr>3. Развитие личностных ресурсов, способствующих формированию здорового жизненного стиля и высокоэффективного поведения: </vt:lpstr>
      <vt:lpstr>4. Развитие высокоэффективных стратегий и навыков поведения: </vt:lpstr>
      <vt:lpstr>Способы формирования жизнестойкости и критического мышления в школе</vt:lpstr>
      <vt:lpstr>Процесс развития самоценности ребенка</vt:lpstr>
      <vt:lpstr>Удержать на краю может связь с ребенком</vt:lpstr>
      <vt:lpstr> </vt:lpstr>
      <vt:lpstr>Презентация PowerPoint</vt:lpstr>
      <vt:lpstr>"В нашу жизнь приходит радость, когда у нас есть  чем заняться, есть кого любить, и есть на что надеяться." В. Франкл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Суицид</dc:title>
  <dc:creator>пользователь</dc:creator>
  <cp:lastModifiedBy>User</cp:lastModifiedBy>
  <cp:revision>330</cp:revision>
  <dcterms:created xsi:type="dcterms:W3CDTF">2012-04-18T15:14:18Z</dcterms:created>
  <dcterms:modified xsi:type="dcterms:W3CDTF">2025-11-14T08:12:11Z</dcterms:modified>
</cp:coreProperties>
</file>