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43" r:id="rId3"/>
    <p:sldId id="371" r:id="rId4"/>
    <p:sldId id="365" r:id="rId5"/>
    <p:sldId id="366" r:id="rId6"/>
    <p:sldId id="367" r:id="rId7"/>
    <p:sldId id="363" r:id="rId8"/>
    <p:sldId id="372" r:id="rId9"/>
    <p:sldId id="370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7" d="100"/>
          <a:sy n="107" d="100"/>
        </p:scale>
        <p:origin x="-84" y="-6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6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02075" y="-87382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1144955"/>
            <a:ext cx="4412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И НАУКА – ДВИЖУЩИЕ СИЛЫ РАЗВИТИЯ ОБЩЕСТВА И ГОСУДАРСТВА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78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август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2458" y="771550"/>
            <a:ext cx="44000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182C7F"/>
                </a:solidFill>
              </a:rPr>
              <a:t>Человеческий капитал является для нас самой высокой ценностью. Ибо это инвестиции в будущее», «человеческий капитал – это главный ресурс страны, на развитие которого мы всегда найдем средства</a:t>
            </a:r>
            <a:endParaRPr lang="ru-RU" sz="2400" b="1" i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202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088933" y="192367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92459" y="3921318"/>
            <a:ext cx="45124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182C7F"/>
                </a:solidFill>
              </a:rPr>
              <a:t>А.Г.Лукашенко</a:t>
            </a:r>
            <a:r>
              <a:rPr lang="ru-RU" sz="1400" i="1" dirty="0">
                <a:solidFill>
                  <a:srgbClr val="182C7F"/>
                </a:solidFill>
              </a:rPr>
              <a:t> </a:t>
            </a:r>
            <a:br>
              <a:rPr lang="ru-RU" sz="1400" i="1" dirty="0">
                <a:solidFill>
                  <a:srgbClr val="182C7F"/>
                </a:solidFill>
              </a:rPr>
            </a:br>
            <a:endParaRPr lang="ru-RU" sz="1400" i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41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400600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СИСТЕМА ОБРАЗОВАНИЯ БЕЛАРУСИ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203598"/>
            <a:ext cx="4464496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Дошкольное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Общее среднее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Профессионально-техническое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Среднее специальное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Высшее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Научно-ориентированное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детей и  молодежи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одаренных детей и молодежи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взрослых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Специальное образование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484731"/>
            <a:ext cx="5976664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7 000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учреждений образования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2 000 000+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обучающихся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400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000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работников (включая 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217 200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педагогов)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67544" y="3484731"/>
            <a:ext cx="5253028" cy="0"/>
          </a:xfrm>
          <a:prstGeom prst="line">
            <a:avLst/>
          </a:prstGeom>
          <a:ln w="28575">
            <a:solidFill>
              <a:srgbClr val="182C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406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544616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87624" y="571758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ПРИЕМНАЯ КАМПАНИЯ 2025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167928" y="690422"/>
            <a:ext cx="50052" cy="53919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55575" y="1563638"/>
            <a:ext cx="3223575" cy="1669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100"/>
              </a:lnSpc>
            </a:pPr>
            <a:r>
              <a:rPr lang="ru-RU" sz="3600" b="1" dirty="0">
                <a:solidFill>
                  <a:srgbClr val="182C7F"/>
                </a:solidFill>
              </a:rPr>
              <a:t>48 200</a:t>
            </a:r>
            <a:r>
              <a:rPr lang="ru-RU" sz="3600" dirty="0"/>
              <a:t> </a:t>
            </a:r>
            <a:r>
              <a:rPr lang="ru-RU" dirty="0"/>
              <a:t>первокурсников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>
                <a:solidFill>
                  <a:srgbClr val="182C7F"/>
                </a:solidFill>
              </a:rPr>
              <a:t>31 800</a:t>
            </a:r>
            <a:r>
              <a:rPr lang="ru-RU" sz="3600" dirty="0"/>
              <a:t> </a:t>
            </a:r>
            <a:r>
              <a:rPr lang="ru-RU" dirty="0"/>
              <a:t>бюджетных мест</a:t>
            </a:r>
            <a:br>
              <a:rPr lang="ru-RU" dirty="0"/>
            </a:br>
            <a:r>
              <a:rPr lang="ru-RU" sz="3600" b="1" dirty="0">
                <a:solidFill>
                  <a:srgbClr val="182C7F"/>
                </a:solidFill>
              </a:rPr>
              <a:t>16 400</a:t>
            </a:r>
            <a:r>
              <a:rPr lang="ru-RU" sz="3600" dirty="0"/>
              <a:t> </a:t>
            </a:r>
            <a:r>
              <a:rPr lang="ru-RU" dirty="0"/>
              <a:t>платных мест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5575" y="1293888"/>
            <a:ext cx="4104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Высшее образование в Беларуси </a:t>
            </a:r>
            <a:endParaRPr lang="ru-RU" i="1" dirty="0">
              <a:solidFill>
                <a:srgbClr val="182C7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3834" y="3470686"/>
            <a:ext cx="56152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Ключевые направления подготовки</a:t>
            </a:r>
          </a:p>
          <a:p>
            <a:r>
              <a:rPr lang="ru-RU" sz="2800" b="1" dirty="0"/>
              <a:t>7 500</a:t>
            </a:r>
            <a:r>
              <a:rPr lang="ru-RU" sz="1600" dirty="0"/>
              <a:t> будущих инженеров</a:t>
            </a:r>
            <a:br>
              <a:rPr lang="ru-RU" sz="1600" dirty="0"/>
            </a:br>
            <a:r>
              <a:rPr lang="ru-RU" sz="2800" b="1" dirty="0"/>
              <a:t>3 900</a:t>
            </a:r>
            <a:r>
              <a:rPr lang="ru-RU" sz="1600" dirty="0"/>
              <a:t> педагогов</a:t>
            </a:r>
            <a:br>
              <a:rPr lang="ru-RU" sz="1600" dirty="0"/>
            </a:br>
            <a:endParaRPr lang="ru-RU" sz="1600" i="1" dirty="0">
              <a:solidFill>
                <a:srgbClr val="182C7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63482" y="373616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/>
              <a:t>2 900</a:t>
            </a:r>
            <a:r>
              <a:rPr lang="ru-RU" dirty="0"/>
              <a:t> медиков</a:t>
            </a:r>
            <a:br>
              <a:rPr lang="ru-RU" dirty="0"/>
            </a:br>
            <a:r>
              <a:rPr lang="ru-RU" sz="2800" b="1" dirty="0"/>
              <a:t>2 800</a:t>
            </a:r>
            <a:r>
              <a:rPr lang="ru-RU" sz="2800" dirty="0"/>
              <a:t> </a:t>
            </a:r>
            <a:r>
              <a:rPr lang="ru-RU" dirty="0"/>
              <a:t>аграриев</a:t>
            </a:r>
            <a:endParaRPr lang="ru-RU" i="1" dirty="0">
              <a:solidFill>
                <a:srgbClr val="182C7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3147146" y="2142724"/>
            <a:ext cx="50052" cy="53919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611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411510"/>
            <a:ext cx="4922847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7640" y="556977"/>
            <a:ext cx="4896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одаренной молодежи Беларуси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73083" y="1947428"/>
            <a:ext cx="4536504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ru-RU" b="1" i="1" dirty="0"/>
              <a:t>2024 год</a:t>
            </a:r>
            <a:r>
              <a:rPr lang="ru-RU" dirty="0"/>
              <a:t/>
            </a:r>
            <a:br>
              <a:rPr lang="ru-RU" dirty="0"/>
            </a:br>
            <a:r>
              <a:rPr lang="ru-RU" sz="2500" b="1" dirty="0">
                <a:solidFill>
                  <a:srgbClr val="182C7F"/>
                </a:solidFill>
              </a:rPr>
              <a:t>689</a:t>
            </a:r>
            <a:r>
              <a:rPr lang="ru-RU" dirty="0"/>
              <a:t> одаренных учащихся, студентов, и курсантов и </a:t>
            </a:r>
            <a:r>
              <a:rPr lang="ru-RU" sz="2500" b="1" dirty="0">
                <a:solidFill>
                  <a:srgbClr val="182C7F"/>
                </a:solidFill>
              </a:rPr>
              <a:t>49 </a:t>
            </a:r>
            <a:r>
              <a:rPr lang="ru-RU" dirty="0">
                <a:solidFill>
                  <a:prstClr val="black"/>
                </a:solidFill>
              </a:rPr>
              <a:t>педагогов-наставников </a:t>
            </a:r>
            <a:r>
              <a:rPr lang="ru-RU" dirty="0"/>
              <a:t>поощрены Президентским фондом</a:t>
            </a:r>
            <a:br>
              <a:rPr lang="ru-RU" dirty="0"/>
            </a:br>
            <a:endParaRPr lang="ru-RU" dirty="0"/>
          </a:p>
          <a:p>
            <a:pPr>
              <a:lnSpc>
                <a:spcPts val="2300"/>
              </a:lnSpc>
            </a:pPr>
            <a:endParaRPr lang="ru-RU" b="1" i="1" dirty="0"/>
          </a:p>
          <a:p>
            <a:pPr>
              <a:lnSpc>
                <a:spcPts val="2300"/>
              </a:lnSpc>
            </a:pPr>
            <a:r>
              <a:rPr lang="ru-RU" b="1" i="1" dirty="0"/>
              <a:t>2025 год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 банке данных одаренной молодежи:</a:t>
            </a:r>
            <a:br>
              <a:rPr lang="ru-RU" dirty="0"/>
            </a:br>
            <a:r>
              <a:rPr lang="ru-RU" sz="3000" b="1" dirty="0">
                <a:solidFill>
                  <a:srgbClr val="182C7F"/>
                </a:solidFill>
              </a:rPr>
              <a:t>3 145</a:t>
            </a:r>
            <a:r>
              <a:rPr lang="ru-RU" dirty="0"/>
              <a:t> 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882319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3" y="627534"/>
            <a:ext cx="47525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i="1" dirty="0">
                <a:solidFill>
                  <a:schemeClr val="bg1"/>
                </a:solidFill>
              </a:rPr>
              <a:t>В ближайшее время мы серьезно еще раз подойдем к некоторым проблемным вопросам образования. Система будет, прямо скажу, серьезно подрегулирована и </a:t>
            </a:r>
            <a:r>
              <a:rPr lang="ru-RU" sz="2800" b="1" i="1" dirty="0" err="1">
                <a:solidFill>
                  <a:schemeClr val="bg1"/>
                </a:solidFill>
              </a:rPr>
              <a:t>поднастроена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4314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222699" y="1858683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921318"/>
            <a:ext cx="47525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Церемония награждения выпускников и преподавателей учреждений высшего образования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20 июня 2025 г.</a:t>
            </a:r>
          </a:p>
        </p:txBody>
      </p:sp>
    </p:spTree>
    <p:extLst>
      <p:ext uri="{BB962C8B-B14F-4D97-AF65-F5344CB8AC3E}">
        <p14:creationId xmlns:p14="http://schemas.microsoft.com/office/powerpoint/2010/main" val="3376195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430348"/>
            <a:ext cx="5904656" cy="80073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0281" y="576834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НАУЧНЫЙ ПОТЕНЦИАЛ БЕЛАРУСИ*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668344" y="4560868"/>
            <a:ext cx="115608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ru-RU" i="1" dirty="0">
                <a:solidFill>
                  <a:schemeClr val="bg1"/>
                </a:solidFill>
              </a:rPr>
              <a:t>*2024 год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34761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Подготовка научных кадров:</a:t>
            </a:r>
            <a:r>
              <a:rPr lang="ru-RU" dirty="0"/>
              <a:t/>
            </a:r>
            <a:br>
              <a:rPr lang="ru-RU" dirty="0"/>
            </a:b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4 400</a:t>
            </a:r>
            <a:r>
              <a:rPr lang="ru-RU" dirty="0"/>
              <a:t> аспирантов (выпуск: </a:t>
            </a:r>
            <a:r>
              <a:rPr lang="ru-RU" b="1" dirty="0"/>
              <a:t>757</a:t>
            </a:r>
            <a:r>
              <a:rPr lang="ru-RU" dirty="0"/>
              <a:t>)</a:t>
            </a:r>
            <a:br>
              <a:rPr lang="ru-RU" dirty="0"/>
            </a:b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594</a:t>
            </a: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dirty="0"/>
              <a:t>докторанта (выпуск: </a:t>
            </a:r>
            <a:r>
              <a:rPr lang="ru-RU" b="1" dirty="0"/>
              <a:t>153</a:t>
            </a:r>
            <a:r>
              <a:rPr lang="ru-RU" dirty="0"/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44315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Защиты диссертаций: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sz="2300" b="1" dirty="0">
                <a:solidFill>
                  <a:srgbClr val="182C7F"/>
                </a:solidFill>
              </a:rPr>
              <a:t>48</a:t>
            </a:r>
            <a:r>
              <a:rPr lang="ru-RU" dirty="0"/>
              <a:t> новых докторов наук</a:t>
            </a:r>
            <a:br>
              <a:rPr lang="ru-RU" dirty="0"/>
            </a:br>
            <a:r>
              <a:rPr lang="ru-RU" dirty="0"/>
              <a:t> </a:t>
            </a:r>
            <a:r>
              <a:rPr lang="ru-RU" sz="2300" b="1" dirty="0">
                <a:solidFill>
                  <a:srgbClr val="182C7F"/>
                </a:solidFill>
              </a:rPr>
              <a:t>308</a:t>
            </a:r>
            <a:r>
              <a:rPr lang="ru-RU" dirty="0"/>
              <a:t> новых кандидатов наук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560594"/>
            <a:ext cx="54726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Научные исследования: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sz="2300" b="1" dirty="0">
                <a:solidFill>
                  <a:srgbClr val="182C7F"/>
                </a:solidFill>
              </a:rPr>
              <a:t>27 400</a:t>
            </a:r>
            <a:r>
              <a:rPr lang="ru-RU" dirty="0"/>
              <a:t> исследователей в </a:t>
            </a:r>
            <a:r>
              <a:rPr lang="ru-RU" b="1" dirty="0"/>
              <a:t>463</a:t>
            </a:r>
            <a:r>
              <a:rPr lang="ru-RU" dirty="0"/>
              <a:t> организациях</a:t>
            </a:r>
            <a:br>
              <a:rPr lang="ru-RU" dirty="0"/>
            </a:br>
            <a:r>
              <a:rPr lang="ru-RU" dirty="0"/>
              <a:t> </a:t>
            </a:r>
            <a:r>
              <a:rPr lang="ru-RU" sz="2300" dirty="0">
                <a:solidFill>
                  <a:srgbClr val="182C7F"/>
                </a:solidFill>
              </a:rPr>
              <a:t>• </a:t>
            </a:r>
            <a:r>
              <a:rPr lang="ru-RU" sz="2300" b="1" dirty="0">
                <a:solidFill>
                  <a:srgbClr val="182C7F"/>
                </a:solidFill>
              </a:rPr>
              <a:t>513</a:t>
            </a:r>
            <a:r>
              <a:rPr lang="ru-RU" dirty="0"/>
              <a:t> докторов наук  </a:t>
            </a:r>
            <a:r>
              <a:rPr lang="ru-RU" sz="2300" dirty="0">
                <a:solidFill>
                  <a:srgbClr val="182C7F"/>
                </a:solidFill>
              </a:rPr>
              <a:t>• </a:t>
            </a:r>
            <a:r>
              <a:rPr lang="ru-RU" sz="2300" b="1" dirty="0">
                <a:solidFill>
                  <a:srgbClr val="182C7F"/>
                </a:solidFill>
              </a:rPr>
              <a:t>2 717</a:t>
            </a:r>
            <a:r>
              <a:rPr lang="ru-RU" dirty="0"/>
              <a:t> кандидатов наук</a:t>
            </a:r>
          </a:p>
        </p:txBody>
      </p:sp>
    </p:spTree>
    <p:extLst>
      <p:ext uri="{BB962C8B-B14F-4D97-AF65-F5344CB8AC3E}">
        <p14:creationId xmlns:p14="http://schemas.microsoft.com/office/powerpoint/2010/main" val="101468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888276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00389" y="-252393"/>
            <a:ext cx="1121528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>
            <a:off x="3995936" y="3076802"/>
            <a:ext cx="1233681" cy="131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5991" y="715775"/>
            <a:ext cx="349581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Инвестиции в науку являются ключевым условием экономической стабильности и состоятельности любого государства. Мы в этом не исключение. Время такое, что без реальных достижений в научной сфере движение вперед невозможно</a:t>
            </a:r>
            <a:endParaRPr kumimoji="0" lang="ru-RU" sz="19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5544" y="3802394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</a:t>
            </a:r>
            <a:r>
              <a:rPr kumimoji="0" lang="ru-RU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совещание по анализу</a:t>
            </a:r>
            <a:r>
              <a:rPr kumimoji="0" lang="ru-RU" sz="1200" b="0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деятельности Национальной академии наук Беларуси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августа 2025 г.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utoShape 2" descr="выборы в РБ 2025 г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4" descr="выборы в РБ 2025 го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6" descr="выборы в РБ 2025 го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397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813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8542</TotalTime>
  <Words>204</Words>
  <Application>Microsoft Office PowerPoint</Application>
  <PresentationFormat>Экран (16:9)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414</cp:revision>
  <dcterms:created xsi:type="dcterms:W3CDTF">2024-07-24T10:48:12Z</dcterms:created>
  <dcterms:modified xsi:type="dcterms:W3CDTF">2025-08-18T09:46:24Z</dcterms:modified>
</cp:coreProperties>
</file>