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2" r:id="rId4"/>
    <p:sldId id="260" r:id="rId5"/>
    <p:sldId id="278" r:id="rId6"/>
    <p:sldId id="280" r:id="rId7"/>
    <p:sldId id="281" r:id="rId8"/>
    <p:sldId id="298" r:id="rId9"/>
    <p:sldId id="282" r:id="rId10"/>
    <p:sldId id="283" r:id="rId11"/>
    <p:sldId id="284" r:id="rId12"/>
    <p:sldId id="285" r:id="rId13"/>
    <p:sldId id="289" r:id="rId14"/>
    <p:sldId id="287" r:id="rId15"/>
    <p:sldId id="273" r:id="rId16"/>
    <p:sldId id="290" r:id="rId17"/>
    <p:sldId id="303" r:id="rId18"/>
    <p:sldId id="308" r:id="rId19"/>
    <p:sldId id="304" r:id="rId20"/>
    <p:sldId id="305" r:id="rId21"/>
    <p:sldId id="306" r:id="rId22"/>
    <p:sldId id="307" r:id="rId23"/>
    <p:sldId id="277" r:id="rId24"/>
    <p:sldId id="291" r:id="rId25"/>
    <p:sldId id="292" r:id="rId26"/>
    <p:sldId id="293" r:id="rId27"/>
    <p:sldId id="29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4B7E"/>
    <a:srgbClr val="0A5B98"/>
    <a:srgbClr val="063B62"/>
    <a:srgbClr val="0C71BC"/>
    <a:srgbClr val="11931D"/>
    <a:srgbClr val="006600"/>
    <a:srgbClr val="800080"/>
    <a:srgbClr val="F3F9FB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68CF-A2F4-4DBE-A05A-1CFB03822A48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AE459A-D608-42E1-AAAE-8130AD7943D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68CF-A2F4-4DBE-A05A-1CFB03822A48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459A-D608-42E1-AAAE-8130AD7943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68CF-A2F4-4DBE-A05A-1CFB03822A48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459A-D608-42E1-AAAE-8130AD7943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68CF-A2F4-4DBE-A05A-1CFB03822A48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459A-D608-42E1-AAAE-8130AD7943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68CF-A2F4-4DBE-A05A-1CFB03822A48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459A-D608-42E1-AAAE-8130AD7943D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68CF-A2F4-4DBE-A05A-1CFB03822A48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459A-D608-42E1-AAAE-8130AD7943D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68CF-A2F4-4DBE-A05A-1CFB03822A48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459A-D608-42E1-AAAE-8130AD7943D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68CF-A2F4-4DBE-A05A-1CFB03822A48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459A-D608-42E1-AAAE-8130AD7943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68CF-A2F4-4DBE-A05A-1CFB03822A48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459A-D608-42E1-AAAE-8130AD7943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68CF-A2F4-4DBE-A05A-1CFB03822A48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459A-D608-42E1-AAAE-8130AD7943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68CF-A2F4-4DBE-A05A-1CFB03822A48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459A-D608-42E1-AAAE-8130AD7943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21468CF-A2F4-4DBE-A05A-1CFB03822A48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6AE459A-D608-42E1-AAAE-8130AD7943D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4862" y="2132856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>
                <a:ln w="6350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2400" b="1" cap="all" dirty="0" smtClean="0">
                <a:ln w="6350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индивидуальной профилактической работы с несовершеннолетними, не достигшими возраста привлечения к уголовной и административной ответственности</a:t>
            </a:r>
            <a:endParaRPr lang="ru-RU" sz="2400" b="1" cap="all" dirty="0">
              <a:ln w="6350" cmpd="sng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3888" y="5164742"/>
            <a:ext cx="54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Борисенко Анжела Валерьевна, педагог-психолог </a:t>
            </a:r>
          </a:p>
          <a:p>
            <a:pPr algn="r"/>
            <a:r>
              <a:rPr lang="ru-RU" sz="14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Максимовцова</a:t>
            </a:r>
            <a:r>
              <a:rPr lang="ru-RU" sz="1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Марина Викторовна, педагог социальный </a:t>
            </a:r>
          </a:p>
          <a:p>
            <a:pPr algn="r"/>
            <a:r>
              <a:rPr lang="ru-RU" sz="1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отдела профилактики и комплексной реабилитации ГУО «Могилевский областной социально-педагогический центр»</a:t>
            </a:r>
            <a:endParaRPr lang="ru-RU" sz="14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222" y="6309320"/>
            <a:ext cx="1493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Могилев, 2024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203563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Главное управление по образованию Могилевского облисполкома</a:t>
            </a:r>
            <a:endParaRPr lang="ru-RU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573141"/>
            <a:ext cx="8064896" cy="468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Государственное учреждение образования </a:t>
            </a:r>
          </a:p>
          <a:p>
            <a:pPr algn="ctr">
              <a:lnSpc>
                <a:spcPts val="1400"/>
              </a:lnSpc>
            </a:pPr>
            <a:r>
              <a:rPr lang="ru-RU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«Могилевский областной социально-педагогический центр»</a:t>
            </a:r>
          </a:p>
        </p:txBody>
      </p:sp>
      <p:pic>
        <p:nvPicPr>
          <p:cNvPr id="8" name="Picture 2" descr="C:\Users\User\Desktop\логотип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301641"/>
            <a:ext cx="1138003" cy="117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50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6200000">
            <a:off x="-1973038" y="3047157"/>
            <a:ext cx="459632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Возрастные особенности детей 13-15-и лет</a:t>
            </a:r>
            <a:endParaRPr lang="ru-RU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26648"/>
            <a:ext cx="3672408" cy="21698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5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Новообразования: </a:t>
            </a:r>
            <a:r>
              <a:rPr lang="ru-RU" sz="1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формирование умения ставить перед собой цели и достигать их; овладения способами регуляции поведения и эмоций; формирование умения строить равноправные отношения со сверстниками; формирования умения понимать причины собственного и чужого поведения; формирование позитивного отношения к себе.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371670"/>
            <a:ext cx="3672408" cy="30931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5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Личностные и эмоциональные особенности: </a:t>
            </a:r>
            <a:r>
              <a:rPr lang="ru-RU" sz="1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«Кто Я?» – основной вопрос возраста; </a:t>
            </a:r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быстрое </a:t>
            </a:r>
            <a:r>
              <a:rPr lang="ru-RU" sz="1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развитие самопознания; важна эмоциональная значимость цели; </a:t>
            </a:r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может </a:t>
            </a:r>
            <a:r>
              <a:rPr lang="ru-RU" sz="1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«купаться» в собственных чувствах (как положительных, так и отрицательных); слабость и неудачливость в какой-то одной области подросток стремиться компенсировать в другой; особенно важно, как к нему относятся другие; особое значение придает личной привлекательности (внешность, манера держать себя</a:t>
            </a:r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 и др.</a:t>
            </a:r>
            <a:endParaRPr lang="ru-RU" sz="15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39573"/>
            <a:ext cx="4320480" cy="21698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5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Общение со взрослыми: </a:t>
            </a:r>
            <a:r>
              <a:rPr lang="ru-RU" sz="1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связи с родителями перестают быть непосредственными; если к подросткам относятся как к маленьким детям, они бурно выражают свой протест; недостаток внимания, заботы и руководства, формализм общения воспринимаются болезненно; чрезмерная опека и контроль также приносят негативные переживания; характерна имитация поведения значимого человека.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2492896"/>
            <a:ext cx="4320480" cy="12464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5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Возможные реакции на новую жизненную ситуацию: </a:t>
            </a:r>
            <a:r>
              <a:rPr lang="ru-RU" sz="1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конфликтность, упрямство; замкнутость, агрессивность, легкая ранимость, частая смена настроения; неподчинение, действие «наперекор»; чрезмерная самостоятельность.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3918247"/>
            <a:ext cx="4320480" cy="14773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5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Возможные причины: </a:t>
            </a:r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самоутверждение; развитие интереса к противоположному полу, появление новых чувств, гормональные изменения, отрицательное отношение к своей внешности; стремление к независимости, реализация одного из мотивов плохого поведения.</a:t>
            </a:r>
            <a:endParaRPr lang="ru-RU" sz="15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3021" y="5525787"/>
            <a:ext cx="863088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РЕКОМЕНДАЦИИ: </a:t>
            </a:r>
            <a:r>
              <a:rPr lang="ru-RU" sz="15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обсуждение с подростками проблем общения; сотрудничество; развитие волевого поведения с использованием эмоционально привлекательных целей; обогащение интересов и увлечений подростка; включение в деятельность усложненных заданий, предъявляющих повышенные требования; давать как можно больше подконтрольной самостоятельности.</a:t>
            </a:r>
          </a:p>
        </p:txBody>
      </p:sp>
      <p:pic>
        <p:nvPicPr>
          <p:cNvPr id="11" name="Picture 7" descr="book02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178" y="286181"/>
            <a:ext cx="803317" cy="61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282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142605"/>
            <a:ext cx="8075938" cy="646331"/>
          </a:xfrm>
          <a:prstGeom prst="rect">
            <a:avLst/>
          </a:prstGeom>
          <a:solidFill>
            <a:srgbClr val="F3F9FB"/>
          </a:solidFill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Особенности формирования правовой культуры </a:t>
            </a:r>
          </a:p>
          <a:p>
            <a:pPr algn="ctr"/>
            <a:r>
              <a:rPr lang="ru-RU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детей и подростков</a:t>
            </a:r>
          </a:p>
        </p:txBody>
      </p:sp>
      <p:pic>
        <p:nvPicPr>
          <p:cNvPr id="5" name="Picture 7" descr="book02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461275"/>
            <a:ext cx="803317" cy="61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710238" y="1342940"/>
            <a:ext cx="2913861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Интеллектуальная </a:t>
            </a:r>
            <a:r>
              <a:rPr lang="ru-RU" sz="16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сфера </a:t>
            </a:r>
            <a:endParaRPr lang="ru-RU" sz="1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7" y="1683904"/>
            <a:ext cx="844968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странение пробелов в правовых знаниях, общественно-нравственных нормах поведения, формирование целостности и действенности полученных знаний у обучающихся, получивших опыт противоправного поведения.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10238" y="2503508"/>
            <a:ext cx="2664296" cy="3385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Эмоциональная сфера</a:t>
            </a:r>
            <a:endParaRPr lang="ru-RU" sz="1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7" y="2827408"/>
            <a:ext cx="86904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Необходимо способствовать проявлению у обучающихся, имеющих опыт противоправного поведения, дифференциации нравственных переживаний, связанных с нормами и отклонениями от принятых в обществе норм: жалость, сочувствие, отзывчивость, стыд,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эмпатия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и др. Кроме того, необходимо формировать определенное отношение к нравственным и правовым нормам, бережное отношение к человеку, признание личной ответственности за свои поступки и поведение, потребность в согласовании собственных действий с нравственно-правовыми ценностями и др. Развитие этой сферы способствует формированию воли обучающегося, умения управлять собой, адекватно реагировать на педагогические воздействия.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68197" y="4766400"/>
            <a:ext cx="2781546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Поведенческая </a:t>
            </a:r>
            <a:r>
              <a:rPr lang="ru-RU" sz="16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сфера</a:t>
            </a:r>
            <a:r>
              <a:rPr lang="ru-RU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1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3691" y="5085184"/>
            <a:ext cx="86184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Развитие способности совершать нравственные и правомерные поступки, проявлять ответственное отношение к правам и обязанностям, уметь оценивать адекватность совершаемых поступков с точки зрения требований нравственно-правовых норм, осуществлять выбор поступка и поведения согласно этим нормам. Поведенческий компонент предполагает, что обучающийся получает способность не только программировать свое поведение в соответствии с нравственно-правовыми нормами и ценностями, но и моделировать последствия их нарушения.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99670" y="998028"/>
            <a:ext cx="70455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Нравственно-правовое воспитание подростков </a:t>
            </a:r>
          </a:p>
        </p:txBody>
      </p:sp>
    </p:spTree>
    <p:extLst>
      <p:ext uri="{BB962C8B-B14F-4D97-AF65-F5344CB8AC3E}">
        <p14:creationId xmlns:p14="http://schemas.microsoft.com/office/powerpoint/2010/main" val="99133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11760" y="116632"/>
            <a:ext cx="4015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Воспитательные задачи возраста</a:t>
            </a:r>
            <a:endParaRPr lang="ru-RU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6200000">
            <a:off x="-1053379" y="1780197"/>
            <a:ext cx="2927020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Младший школьный возраст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620688"/>
            <a:ext cx="8208912" cy="24006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Courier New" pitchFamily="49" charset="0"/>
              <a:buChar char="o"/>
            </a:pPr>
            <a:r>
              <a:rPr lang="ru-RU" sz="1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удовлетворение базовых потребностей ребенка в любви, заботе, игре и </a:t>
            </a:r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творчестве;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опыта заботы о себе, о других, о классном коллективе; формирование понятий плохих и хороших поступков; </a:t>
            </a:r>
            <a:endParaRPr lang="ru-RU" sz="150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Courier New" pitchFamily="49" charset="0"/>
              <a:buChar char="o"/>
            </a:pPr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ситуации успеха в учебной деятельности, стимулирующей интерес к учению; </a:t>
            </a:r>
            <a:endParaRPr lang="ru-RU" sz="150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Courier New" pitchFamily="49" charset="0"/>
              <a:buChar char="o"/>
            </a:pPr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оказание </a:t>
            </a:r>
            <a:r>
              <a:rPr lang="ru-RU" sz="1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помощи в преодолении возникающих трудностей, формирование самостоятельности и ответственности; </a:t>
            </a:r>
            <a:endParaRPr lang="ru-RU" sz="150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Courier New" pitchFamily="49" charset="0"/>
              <a:buChar char="o"/>
            </a:pPr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приучение </a:t>
            </a:r>
            <a:r>
              <a:rPr lang="ru-RU" sz="1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 соблюдению правил поведения в школе, семье, на улице; воспитание общительности, желания оказывать помощь друг </a:t>
            </a:r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другу;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воспитание </a:t>
            </a:r>
            <a:r>
              <a:rPr lang="ru-RU" sz="1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любви и заботливого отношения к живому миру, формирование ценностного отношения к здоровому образу жизни.</a:t>
            </a:r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-86704" y="4703328"/>
            <a:ext cx="2311146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Подростковый возраст</a:t>
            </a:r>
            <a:endParaRPr lang="ru-RU" sz="1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3095195"/>
            <a:ext cx="7272808" cy="355481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ru-RU" sz="1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знакомство с нравственно-правовыми нормами, действующими в обществе, нормативными правовыми актами, раскрывающими права и обязанности несовершеннолетних; </a:t>
            </a:r>
            <a:endParaRPr lang="ru-RU" sz="150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ориентация </a:t>
            </a:r>
            <a:r>
              <a:rPr lang="ru-RU" sz="1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подростков на нравственно-правовые ценности в оценке своих поступков и поведения других людей; формирование адекватной самооценки; </a:t>
            </a:r>
            <a:endParaRPr lang="ru-RU" sz="150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оказание </a:t>
            </a:r>
            <a:r>
              <a:rPr lang="ru-RU" sz="1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помощи подросткам в расширении круга их интересов и ответственности за конечные результаты любой деятельности; создание условий для включения подростка в те виды продуктивной деятельности, в которой он может выразить и реализовать свои способности; </a:t>
            </a:r>
            <a:endParaRPr lang="ru-RU" sz="150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установление </a:t>
            </a:r>
            <a:r>
              <a:rPr lang="ru-RU" sz="1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доверительных отношений с педагогом, снятие конфликтов с педагогами, </a:t>
            </a:r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одноклассниками;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воспитание </a:t>
            </a:r>
            <a:r>
              <a:rPr lang="ru-RU" sz="1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терпимости, неразрывно связанной с чувством собственного достоинства; </a:t>
            </a:r>
            <a:endParaRPr lang="ru-RU" sz="150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профилактика </a:t>
            </a:r>
            <a:r>
              <a:rPr lang="ru-RU" sz="1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противоправного поведения, </a:t>
            </a:r>
            <a:r>
              <a:rPr lang="ru-RU" sz="1500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табакокурения</a:t>
            </a:r>
            <a:r>
              <a:rPr lang="ru-RU" sz="1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употребления алкогольных и слабоалкогольных напитков, употребления наркотических веществ.</a:t>
            </a:r>
          </a:p>
        </p:txBody>
      </p:sp>
      <p:pic>
        <p:nvPicPr>
          <p:cNvPr id="9" name="Picture 7" descr="book02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9" y="56152"/>
            <a:ext cx="803317" cy="61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032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13844" y="108977"/>
            <a:ext cx="72465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Определение уровня 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нравственно-правовой воспитанности или </a:t>
            </a:r>
            <a:r>
              <a:rPr lang="ru-RU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сформированности</a:t>
            </a: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правовых знаний обучающихся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3055" y="1268760"/>
            <a:ext cx="17466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блиц-опросы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99393" y="1269000"/>
            <a:ext cx="16289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тестирования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71639" y="1974287"/>
            <a:ext cx="24555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результаты правых викторин и др.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771575"/>
            <a:ext cx="4810702" cy="587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" descr="book02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331" y="332656"/>
            <a:ext cx="803317" cy="61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755576" y="4266859"/>
            <a:ext cx="3330833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возможность интерпретации в соответствии с предполагаемым запросом</a:t>
            </a:r>
          </a:p>
        </p:txBody>
      </p:sp>
      <p:sp>
        <p:nvSpPr>
          <p:cNvPr id="18" name="Стрелка вправо 17"/>
          <p:cNvSpPr/>
          <p:nvPr/>
        </p:nvSpPr>
        <p:spPr>
          <a:xfrm rot="5400000">
            <a:off x="1547663" y="2747155"/>
            <a:ext cx="864097" cy="1073319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500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0" name="Picture 6" descr="https://www.fd.ru/images/articles/2017-07-18/bigstock__d_red_exclamation_mark_on_whi_18984152-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34" y="4581128"/>
            <a:ext cx="346049" cy="46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18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35360" y="3573016"/>
            <a:ext cx="22172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Методы диагностики </a:t>
            </a:r>
            <a:endParaRPr lang="ru-RU" sz="1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56271"/>
            <a:ext cx="4034384" cy="46017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27585" y="116632"/>
            <a:ext cx="79174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Причины, способствующие </a:t>
            </a:r>
            <a:r>
              <a:rPr lang="ru-RU" sz="1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совершению противоправного деяния обучающимся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651339"/>
            <a:ext cx="2592288" cy="7848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уровень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нравственных качеств личности и правовых знаний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583594"/>
            <a:ext cx="2592288" cy="5539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направленность опыта деятельности и поведения</a:t>
            </a:r>
            <a:endParaRPr lang="ru-RU" sz="15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589124"/>
            <a:ext cx="5976664" cy="738664"/>
          </a:xfrm>
          <a:prstGeom prst="rect">
            <a:avLst/>
          </a:prstGeom>
          <a:noFill/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целостность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знаний о морали, усвоение системы нравственно-правовых ценностей,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нравственных качеств личности (совестливость, порядочность, достоинство и др.)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87824" y="1398928"/>
            <a:ext cx="5976664" cy="73866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способность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противостоять негативным влияниям, умение принять самостоятельное и ответственное решение в ситуациях выбора с позиции норм морали и права, дисциплинированность, законопослушание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09588" y="2226930"/>
            <a:ext cx="4347356" cy="5539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условия,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в которых происходит нравственно-правовое становление обучающегося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496" y="3892090"/>
            <a:ext cx="482453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4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документальный</a:t>
            </a:r>
            <a:r>
              <a:rPr lang="ru-RU" sz="1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метод (анализ материалов, характеризующих </a:t>
            </a:r>
            <a:r>
              <a:rPr lang="ru-RU" sz="1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несовершеннолетнего, изучение </a:t>
            </a:r>
            <a:r>
              <a:rPr lang="ru-RU" sz="14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особенностей семейного воспитания и т.п.), </a:t>
            </a:r>
            <a:endParaRPr lang="ru-RU" sz="140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педагогическое </a:t>
            </a:r>
            <a:r>
              <a:rPr lang="ru-RU" sz="1400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наблюдение</a:t>
            </a:r>
            <a:r>
              <a:rPr lang="ru-RU" sz="140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(сбор и описание фактов, особенностей поведения обучающихся); </a:t>
            </a:r>
            <a:endParaRPr lang="ru-RU" sz="1400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метод</a:t>
            </a:r>
            <a:r>
              <a:rPr lang="ru-RU" sz="1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экспертного опроса</a:t>
            </a:r>
            <a:r>
              <a:rPr lang="ru-RU" sz="1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(комплекс вопросов, ответы на которые отражают интересы, установки, эмоциональную адаптацию, социальные контакты</a:t>
            </a:r>
            <a:r>
              <a:rPr lang="ru-RU" sz="1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индивидуальное </a:t>
            </a:r>
            <a:r>
              <a:rPr lang="ru-RU" sz="14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собеседование с несовершеннолетним</a:t>
            </a:r>
            <a:r>
              <a:rPr lang="ru-RU" sz="1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(метод, направленный на изучение личности и поведения обучающегося в определенной ситуации); </a:t>
            </a:r>
            <a:endParaRPr lang="ru-RU" sz="1400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комплекс </a:t>
            </a:r>
            <a:r>
              <a:rPr lang="ru-RU" sz="14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методик, связанных с изучением </a:t>
            </a:r>
            <a:r>
              <a:rPr lang="ru-RU" sz="14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социального окружения</a:t>
            </a:r>
            <a:r>
              <a:rPr lang="ru-RU" sz="1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обучающегося и др.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7023" y="2845447"/>
            <a:ext cx="4609282" cy="738664"/>
          </a:xfrm>
          <a:prstGeom prst="rec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изучение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семьи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ближайшего окружения; взаимоотношений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 одноклассниками, педагогами;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выявление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положительных качеств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обучающегося и др.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7" descr="book02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348" y="116632"/>
            <a:ext cx="721473" cy="548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трелка вправо 13"/>
          <p:cNvSpPr/>
          <p:nvPr/>
        </p:nvSpPr>
        <p:spPr>
          <a:xfrm rot="5400000">
            <a:off x="4112338" y="2476142"/>
            <a:ext cx="352551" cy="53666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500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2635272" y="1575043"/>
            <a:ext cx="352551" cy="53666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500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2635273" y="690126"/>
            <a:ext cx="352551" cy="53666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500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7" name="Picture 7" descr="book02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3557686"/>
            <a:ext cx="636758" cy="48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032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05238" y="966115"/>
            <a:ext cx="79758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Обнаружить взаимосвязь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между проблемой в определенный момент времени,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особенностями возраста,  его воспитательными задачами и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принципами педагогического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воздействия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8" name="Picture 8" descr="https://thumbs.dreamstime.com/b/%D1%80%D0%B0%D0%B1%D0%BE%D1%82%D0%B0-%D0%BE%D1%82%D1%86%D0%B0-%D0%B8-%D1%81%D1%8B%D0%BD%D0%B0-1142124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651" y="3705987"/>
            <a:ext cx="2340751" cy="23407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User\Desktop\конференция июль 2020\img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2" t="17553" r="16060"/>
          <a:stretch/>
        </p:blipFill>
        <p:spPr bwMode="auto">
          <a:xfrm>
            <a:off x="2114806" y="4901232"/>
            <a:ext cx="2104770" cy="19168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https://stitchboxcreations.com/wp-content/uploads/2020/06/SBC042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493" y="3018633"/>
            <a:ext cx="2228043" cy="22280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70785" y="2527177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Разобраться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причинах отклоняющего поведения и построить процесс «исправления», замещая негативные моменты позитивными</a:t>
            </a:r>
          </a:p>
        </p:txBody>
      </p:sp>
      <p:sp>
        <p:nvSpPr>
          <p:cNvPr id="5" name="Стрелка вправо 4"/>
          <p:cNvSpPr/>
          <p:nvPr/>
        </p:nvSpPr>
        <p:spPr>
          <a:xfrm rot="19334963">
            <a:off x="3587297" y="5198817"/>
            <a:ext cx="625407" cy="23627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21426399">
            <a:off x="4458155" y="6062372"/>
            <a:ext cx="625407" cy="23627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ыгнутая вниз стрелка 5"/>
          <p:cNvSpPr/>
          <p:nvPr/>
        </p:nvSpPr>
        <p:spPr>
          <a:xfrm rot="10037881">
            <a:off x="5030662" y="4787783"/>
            <a:ext cx="1360168" cy="386070"/>
          </a:xfrm>
          <a:prstGeom prst="curvedUpArrow">
            <a:avLst>
              <a:gd name="adj1" fmla="val 25000"/>
              <a:gd name="adj2" fmla="val 50000"/>
              <a:gd name="adj3" fmla="val 5452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низ стрелка 14"/>
          <p:cNvSpPr/>
          <p:nvPr/>
        </p:nvSpPr>
        <p:spPr>
          <a:xfrm rot="7482083">
            <a:off x="2354470" y="4118770"/>
            <a:ext cx="1360168" cy="386070"/>
          </a:xfrm>
          <a:prstGeom prst="curvedUpArrow">
            <a:avLst>
              <a:gd name="adj1" fmla="val 25000"/>
              <a:gd name="adj2" fmla="val 50000"/>
              <a:gd name="adj3" fmla="val 5452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5400000">
            <a:off x="2604067" y="1373302"/>
            <a:ext cx="625407" cy="1424436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944434" y="342660"/>
            <a:ext cx="5328592" cy="369332"/>
          </a:xfrm>
          <a:prstGeom prst="rect">
            <a:avLst/>
          </a:prstGeom>
          <a:solidFill>
            <a:srgbClr val="F3F9FB"/>
          </a:solidFill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От теории к действиям</a:t>
            </a:r>
          </a:p>
        </p:txBody>
      </p:sp>
    </p:spTree>
    <p:extLst>
      <p:ext uri="{BB962C8B-B14F-4D97-AF65-F5344CB8AC3E}">
        <p14:creationId xmlns:p14="http://schemas.microsoft.com/office/powerpoint/2010/main" val="272386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18867" y="172348"/>
            <a:ext cx="8718958" cy="646331"/>
          </a:xfrm>
          <a:prstGeom prst="rect">
            <a:avLst/>
          </a:prstGeom>
          <a:solidFill>
            <a:srgbClr val="F3F9FB"/>
          </a:solidFill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Некоторые формы внеурочной деятельности в организации профилактической работы с обучающимися</a:t>
            </a:r>
          </a:p>
        </p:txBody>
      </p:sp>
      <p:pic>
        <p:nvPicPr>
          <p:cNvPr id="14" name="Picture 7" descr="book02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495513"/>
            <a:ext cx="803317" cy="61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128127" y="1824758"/>
            <a:ext cx="4380631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Конференция</a:t>
            </a:r>
            <a:r>
              <a:rPr lang="ru-RU" sz="1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является одной из форм психолого-педагогического просвещения и предусматривает расширение, углубление и закрепление знаний о воспитании детей.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61677" y="3982230"/>
            <a:ext cx="3978275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Дискуссия</a:t>
            </a:r>
            <a:r>
              <a:rPr lang="ru-RU" sz="14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стиле телевизионного ток-шоу</a:t>
            </a:r>
            <a:r>
              <a:rPr lang="ru-RU" sz="14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совмещает в себе преимущества лекции и дискуссии в группе, дает возможность четко выразить разные точки зрения по заданной </a:t>
            </a:r>
            <a:r>
              <a:rPr lang="ru-RU" sz="1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теме.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531556" y="1824759"/>
            <a:ext cx="4369858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5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оциально-психологический тренинг</a:t>
            </a:r>
            <a:r>
              <a:rPr lang="ru-RU" sz="15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определяется как многофункциональный метод психологического воздействия, направленного на развитие знаний, социальных установок, умений и опыта в межличностном общении.</a:t>
            </a: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6"/>
          <a:stretch/>
        </p:blipFill>
        <p:spPr bwMode="auto">
          <a:xfrm>
            <a:off x="318867" y="4971495"/>
            <a:ext cx="3659063" cy="18402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223" y="2924944"/>
            <a:ext cx="3811258" cy="11521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367" y="5661248"/>
            <a:ext cx="3755457" cy="10334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4272728" y="4134769"/>
            <a:ext cx="47650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Мероприятия типа</a:t>
            </a:r>
            <a:r>
              <a:rPr lang="ru-RU" sz="140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конкурсная программа, общешкольная игра, праздник правовых знаний</a:t>
            </a:r>
            <a:r>
              <a:rPr lang="ru-RU" sz="14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т.п. </a:t>
            </a:r>
            <a:r>
              <a:rPr lang="ru-RU" sz="14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характеризуются</a:t>
            </a:r>
            <a:r>
              <a:rPr lang="ru-RU" sz="140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взаимодействием всех участников образовательного </a:t>
            </a:r>
            <a:r>
              <a:rPr lang="ru-RU" sz="1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процесса, </a:t>
            </a:r>
            <a:r>
              <a:rPr lang="ru-RU" sz="14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огут </a:t>
            </a:r>
            <a:r>
              <a:rPr lang="ru-RU" sz="14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выступать как самостоятельным общешкольным мероприятием, так и в качестве итога определенного цикла занятий с целевой группой участников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68293" y="1124744"/>
            <a:ext cx="84241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икторины</a:t>
            </a:r>
            <a:r>
              <a:rPr lang="ru-RU" sz="16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конкурсы (конкурс знатоков детективной литературы, конкурс на знание афоризмов, пословиц и поговорок о праве), круглые столы, интерактивные беседы и др.</a:t>
            </a:r>
            <a:endParaRPr lang="ru-RU" sz="1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86" y="2771832"/>
            <a:ext cx="3795713" cy="1109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331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219" y="172348"/>
            <a:ext cx="4528813" cy="1000274"/>
          </a:xfrm>
          <a:prstGeom prst="rect">
            <a:avLst/>
          </a:prstGeom>
          <a:solidFill>
            <a:srgbClr val="F3F9FB"/>
          </a:solidFill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Время </a:t>
            </a:r>
            <a:r>
              <a:rPr lang="ru-RU" cap="all" dirty="0" err="1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интерактива</a:t>
            </a:r>
            <a:endParaRPr lang="ru-RU" sz="1100" cap="all" dirty="0" smtClean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900" cap="all" dirty="0" smtClean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1600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Мастер-класс по проведению родительской конференции</a:t>
            </a:r>
          </a:p>
        </p:txBody>
      </p:sp>
      <p:pic>
        <p:nvPicPr>
          <p:cNvPr id="3" name="Picture 7" descr="book02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09" y="172348"/>
            <a:ext cx="803317" cy="61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5229"/>
            <a:ext cx="4568389" cy="13355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1" y="1988840"/>
            <a:ext cx="78745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Краткое содержание.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Вступление.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Разминка 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(ромашка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u="sng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Работа в группах (тезисы, ситуации для обсуждения:</a:t>
            </a:r>
          </a:p>
          <a:p>
            <a:pPr marL="342900" indent="-342900">
              <a:buFont typeface="+mj-lt"/>
              <a:buAutoNum type="arabicParenR"/>
            </a:pPr>
            <a:r>
              <a:rPr lang="ru-RU" b="1" dirty="0" smtClean="0">
                <a:ln w="1905"/>
                <a:solidFill>
                  <a:srgbClr val="0A5B9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 возможностях </a:t>
            </a:r>
            <a:r>
              <a:rPr lang="ru-RU" b="1" dirty="0">
                <a:ln w="1905"/>
                <a:solidFill>
                  <a:srgbClr val="0A5B9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путях </a:t>
            </a:r>
            <a:r>
              <a:rPr lang="ru-RU" b="1" dirty="0" smtClean="0">
                <a:ln w="1905"/>
                <a:solidFill>
                  <a:srgbClr val="0A5B9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развития </a:t>
            </a:r>
            <a:r>
              <a:rPr lang="ru-RU" b="1" dirty="0">
                <a:ln w="1905"/>
                <a:solidFill>
                  <a:srgbClr val="0A5B9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моральных качеств ребенка в условиях семейного </a:t>
            </a:r>
            <a:r>
              <a:rPr lang="ru-RU" b="1" dirty="0" smtClean="0">
                <a:ln w="1905"/>
                <a:solidFill>
                  <a:srgbClr val="0A5B9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воспитания; тезисы, ситуации для обсуждения;</a:t>
            </a:r>
          </a:p>
          <a:p>
            <a:pPr marL="342900" indent="-342900">
              <a:buFont typeface="+mj-lt"/>
              <a:buAutoNum type="arabicParenR"/>
            </a:pPr>
            <a:r>
              <a:rPr lang="ru-RU" b="1" dirty="0" smtClean="0">
                <a:ln w="1905"/>
                <a:solidFill>
                  <a:srgbClr val="0A5B9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 формировании у детей навыков </a:t>
            </a:r>
            <a:r>
              <a:rPr lang="ru-RU" b="1" dirty="0">
                <a:ln w="1905"/>
                <a:solidFill>
                  <a:srgbClr val="0A5B9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нравственного </a:t>
            </a:r>
            <a:r>
              <a:rPr lang="ru-RU" b="1" dirty="0" smtClean="0">
                <a:ln w="1905"/>
                <a:solidFill>
                  <a:srgbClr val="0A5B9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поведения;</a:t>
            </a:r>
          </a:p>
          <a:p>
            <a:pPr marL="342900" indent="-342900">
              <a:buFont typeface="+mj-lt"/>
              <a:buAutoNum type="arabicParenR"/>
            </a:pPr>
            <a:r>
              <a:rPr lang="ru-RU" b="1" dirty="0" smtClean="0">
                <a:ln w="1905"/>
                <a:solidFill>
                  <a:srgbClr val="0A5B9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 создании и поддержании эмоционально-положительного отношения ребенка к родителям как условия совершенствования нравственного воспитания:</a:t>
            </a:r>
          </a:p>
          <a:p>
            <a:pPr marL="342900" indent="-342900">
              <a:buFont typeface="+mj-lt"/>
              <a:buAutoNum type="arabicParenR"/>
            </a:pPr>
            <a:r>
              <a:rPr lang="ru-RU" b="1" dirty="0" smtClean="0">
                <a:ln w="1905"/>
                <a:solidFill>
                  <a:srgbClr val="0A5B9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 развитии внимания к окружающим, умения поставить себя на место на другого – тезисы, ситуация для обсуждения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Рефлексия.</a:t>
            </a:r>
            <a:endParaRPr lang="ru-RU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0335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i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Явление нравственного составляет главную задачу воспитания, гораздо более важную, чем развитие ума вообще, наполнение головы познаниями. </a:t>
            </a:r>
            <a:r>
              <a:rPr lang="ru-RU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К. Д. Ушинский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91880" y="184482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i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Нравственное воспитание детей – это мудрое ограничение. Ребенок должен понять, что есть три вещи: можно, нельзя и надо.</a:t>
            </a:r>
            <a:endParaRPr lang="ru-RU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В. А. Сухомлинский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4290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Вся гордость мира от матерей. Без солнца не цветут цветы, без любви нет счастья, без женщины нет любви, без матери нет ни поэта, ни героя! </a:t>
            </a:r>
            <a:r>
              <a:rPr lang="ru-RU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А. М. Горький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490632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i="1" dirty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Нет ничего святее и бескорыстнее любви матери; всякая привязанность, всякая любовь, всякая страсть или слаба, или своекорыстна в сравнении с нею.</a:t>
            </a:r>
            <a:r>
              <a:rPr lang="ru-RU" b="1" dirty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r>
              <a:rPr lang="ru-RU" b="1" dirty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Г. Белинский</a:t>
            </a:r>
          </a:p>
        </p:txBody>
      </p:sp>
    </p:spTree>
    <p:extLst>
      <p:ext uri="{BB962C8B-B14F-4D97-AF65-F5344CB8AC3E}">
        <p14:creationId xmlns:p14="http://schemas.microsoft.com/office/powerpoint/2010/main" val="1761810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05946"/>
            <a:ext cx="194421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A5B98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СИТУЦИЯ 1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A5B98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196752"/>
            <a:ext cx="6048672" cy="2246769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ln w="1905"/>
                <a:solidFill>
                  <a:srgbClr val="0A5B9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Мама говорит дочери, что врать плохо, «за глаза» говорить тоже нехорошо и т.п. Но вдруг звонит соседка, девочка берет трубку, а мама просит сказать, что ее нет дома. После чего негативно отзывается о личных качествах этой тети Люды с соседней квартиры, с которой еще вчера любезничала за чашкой кофе.</a:t>
            </a:r>
            <a:endParaRPr lang="ru-RU" sz="2000" b="1" dirty="0">
              <a:ln w="1905"/>
              <a:solidFill>
                <a:srgbClr val="0A5B98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4365104"/>
            <a:ext cx="7128792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— Какие отрицательные установки проявляются у ребенка в данной ситуации?</a:t>
            </a:r>
          </a:p>
        </p:txBody>
      </p:sp>
    </p:spTree>
    <p:extLst>
      <p:ext uri="{BB962C8B-B14F-4D97-AF65-F5344CB8AC3E}">
        <p14:creationId xmlns:p14="http://schemas.microsoft.com/office/powerpoint/2010/main" val="4244174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012400" y="4053234"/>
            <a:ext cx="4392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Если ребенок предоставлен сам себе, то и проблемы свои он будет решать тоже сам, выбирая для этого «легкие</a:t>
            </a:r>
            <a:r>
              <a:rPr lang="ru-RU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 пути</a:t>
            </a:r>
            <a:endParaRPr lang="ru-RU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47664" y="273422"/>
            <a:ext cx="4878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Личность ребенка не всегда формируется по восходящей </a:t>
            </a:r>
            <a:r>
              <a:rPr lang="ru-RU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линии. </a:t>
            </a:r>
            <a:r>
              <a:rPr lang="ru-RU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силу различных причин в ее становлении наблюдаются отклонения</a:t>
            </a:r>
            <a:endParaRPr lang="ru-RU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s://avatars.mds.yandex.net/get-zen_doc/244664/pub_5cbb786727691900b33350e4_5cd42205a1c44300b3cedc0f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737" y="197969"/>
            <a:ext cx="2193039" cy="14058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User\Desktop\конференция июль 2020\slide-7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246" y="5071611"/>
            <a:ext cx="2160240" cy="17164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User\Desktop\конференция июль 2020\pogranichnye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96752"/>
            <a:ext cx="4667374" cy="25645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/>
          <p:cNvSpPr/>
          <p:nvPr/>
        </p:nvSpPr>
        <p:spPr>
          <a:xfrm flipH="1">
            <a:off x="5868144" y="5375035"/>
            <a:ext cx="3073489" cy="1182639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5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Поведение</a:t>
            </a:r>
            <a:r>
              <a:rPr lang="ru-RU" sz="15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определяется случайным обстоятельствами </a:t>
            </a:r>
          </a:p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539552" y="5335482"/>
            <a:ext cx="2664295" cy="1188746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5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 имеет устоявшихся взглядов</a:t>
            </a:r>
            <a:endParaRPr lang="ru-RU" sz="150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32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05946"/>
            <a:ext cx="194421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A5B98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СИТУЦИЯ 2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A5B98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1248" y="1196752"/>
            <a:ext cx="7992888" cy="3477875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Пятиклассник Володя запыхавшись, прибежал домой и обратился к отцу: «Папа, сегодня в нашем дворе проводится воскресник. Там уже работают Витя с папой. Мы пойдем?» «Нет, – сухо ответил отец, – видишь, я занят». «Тогда пусть мама идет», – добивался сын. «Маме тоже некогда, пусть пенсионеры работают, у них много свободного времени», – ответил отец, уткнувшись в телефон. Володя вышел из дому подавленный. Бодрость и задор мальчика сменились горечью. Увидев его, одноклассник Витя, работающий с отцом, спросил: «Ну что, придет твой папа?»  «Нет, – ответил робким голосом Володя, – ему некогда».</a:t>
            </a:r>
            <a:endParaRPr lang="ru-RU" sz="2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5085184"/>
            <a:ext cx="7410528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— К каким последствиям может привести подобное поведение родителей? </a:t>
            </a:r>
          </a:p>
        </p:txBody>
      </p:sp>
    </p:spTree>
    <p:extLst>
      <p:ext uri="{BB962C8B-B14F-4D97-AF65-F5344CB8AC3E}">
        <p14:creationId xmlns:p14="http://schemas.microsoft.com/office/powerpoint/2010/main" val="2051137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05946"/>
            <a:ext cx="194421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A5B98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СИТУЦИЯ 3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A5B98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96505" y="1268760"/>
            <a:ext cx="6984776" cy="2862322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Увидев выбегающую на улицу дочь с апельсином в руке, мать приказала: «Смотри никому не давай, сама съешь!» Таня вышла на улицу и в присутствии подружек начала очищать апельсин. Девочки молча наблюдали за ней. Одна из них, не выдержав, попросила: «Дай мне дольку». «Не дам, – отозвалась Таня. – У нас их мало, и мама только мне позволяет их есть». «Жадина», – сказала девочка.  «Жадина-говядина», – закричала другая. Но Таня спокойно доела апельсин.</a:t>
            </a:r>
            <a:endParaRPr lang="ru-RU" sz="2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4509120"/>
            <a:ext cx="7848872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—</a:t>
            </a:r>
            <a:r>
              <a:rPr lang="ru-RU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Права ли была мать в данной ситуации?</a:t>
            </a:r>
          </a:p>
          <a:p>
            <a:r>
              <a:rPr lang="ru-RU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— Какие отрицательные качества могут развиться у девочки в результате такого воспитания</a:t>
            </a:r>
            <a:r>
              <a:rPr lang="ru-RU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ru-RU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0373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951672"/>
            <a:ext cx="756084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ru-RU" sz="2800" b="1" i="1" dirty="0" smtClean="0">
                <a:ln w="1905"/>
                <a:solidFill>
                  <a:srgbClr val="084B7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Теперь </a:t>
            </a:r>
            <a:r>
              <a:rPr lang="ru-RU" sz="2800" b="1" i="1" dirty="0">
                <a:ln w="1905"/>
                <a:solidFill>
                  <a:srgbClr val="084B7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 знаю…</a:t>
            </a:r>
            <a:r>
              <a:rPr lang="ru-RU" sz="2800" b="1" dirty="0">
                <a:ln w="1905"/>
                <a:solidFill>
                  <a:srgbClr val="084B7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2800" b="1" dirty="0" smtClean="0">
              <a:ln w="1905"/>
              <a:solidFill>
                <a:srgbClr val="084B7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>
              <a:buAutoNum type="arabicParenR"/>
            </a:pPr>
            <a:r>
              <a:rPr lang="ru-RU" sz="28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</a:t>
            </a:r>
            <a:r>
              <a:rPr lang="ru-RU" sz="28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вопросах воспитания своего ребенка я буду…</a:t>
            </a:r>
            <a:r>
              <a:rPr lang="ru-RU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marL="342900" indent="-342900">
              <a:buAutoNum type="arabicParenR"/>
            </a:pPr>
            <a:r>
              <a:rPr lang="ru-RU" sz="2800" b="1" i="1" dirty="0" smtClean="0">
                <a:ln w="1905"/>
                <a:solidFill>
                  <a:srgbClr val="084B7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Мне </a:t>
            </a:r>
            <a:r>
              <a:rPr lang="ru-RU" sz="2800" b="1" i="1" dirty="0">
                <a:ln w="1905"/>
                <a:solidFill>
                  <a:srgbClr val="084B7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больше всего запомнилось…</a:t>
            </a:r>
            <a:r>
              <a:rPr lang="ru-RU" sz="2800" b="1" dirty="0">
                <a:ln w="1905"/>
                <a:solidFill>
                  <a:srgbClr val="084B7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marL="342900" indent="-342900">
              <a:buAutoNum type="arabicParenR"/>
            </a:pPr>
            <a:r>
              <a:rPr lang="ru-RU" sz="28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 </a:t>
            </a:r>
            <a:r>
              <a:rPr lang="ru-RU" sz="28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нашел ответ на…</a:t>
            </a:r>
            <a:r>
              <a:rPr lang="ru-RU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marL="342900" indent="-342900">
              <a:buAutoNum type="arabicParenR"/>
            </a:pPr>
            <a:r>
              <a:rPr lang="ru-RU" sz="2800" b="1" i="1" dirty="0" smtClean="0">
                <a:ln w="1905"/>
                <a:solidFill>
                  <a:srgbClr val="084B7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 </a:t>
            </a:r>
            <a:r>
              <a:rPr lang="ru-RU" sz="2800" b="1" i="1" dirty="0">
                <a:ln w="1905"/>
                <a:solidFill>
                  <a:srgbClr val="084B7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хотел бы услышать о…</a:t>
            </a:r>
            <a:r>
              <a:rPr lang="ru-RU" sz="2800" b="1" dirty="0">
                <a:ln w="1905"/>
                <a:solidFill>
                  <a:srgbClr val="084B7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marL="342900" indent="-342900">
              <a:buAutoNum type="arabicParenR"/>
            </a:pPr>
            <a:r>
              <a:rPr lang="ru-RU" sz="28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 </a:t>
            </a:r>
            <a:r>
              <a:rPr lang="ru-RU" sz="28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хотел бы понять…</a:t>
            </a:r>
            <a:endParaRPr lang="ru-RU" sz="28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396" y="935071"/>
            <a:ext cx="285344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РЕФЛЕКСИЯ</a:t>
            </a:r>
            <a:endParaRPr lang="ru-RU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07579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9463" y="3340437"/>
            <a:ext cx="8680131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ru-RU" sz="1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упражнения, направленные на </a:t>
            </a:r>
            <a:r>
              <a:rPr lang="ru-RU" sz="1500" u="sng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формирование навыков сотрудничества </a:t>
            </a:r>
            <a:r>
              <a:rPr lang="ru-RU" sz="1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(развитие </a:t>
            </a:r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терпения</a:t>
            </a:r>
            <a:r>
              <a:rPr lang="ru-RU" sz="1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уверенности, сочувствия, </a:t>
            </a:r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внимания и др.);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упражнения</a:t>
            </a:r>
            <a:r>
              <a:rPr lang="ru-RU" sz="1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направленные </a:t>
            </a:r>
            <a:r>
              <a:rPr lang="ru-RU" sz="1500" u="sng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развитие позитивных детско-родительских отношений </a:t>
            </a:r>
            <a:r>
              <a:rPr lang="ru-RU" sz="1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(используются как способ проведения свободного времени, </a:t>
            </a:r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формируют </a:t>
            </a:r>
            <a:r>
              <a:rPr lang="ru-RU" sz="1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дружелюбие, милосердие, </a:t>
            </a:r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ответственность</a:t>
            </a:r>
            <a:r>
              <a:rPr lang="ru-RU" sz="1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справедливость и др.);</a:t>
            </a:r>
            <a:endParaRPr lang="ru-RU" sz="15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упражнение</a:t>
            </a:r>
            <a:r>
              <a:rPr lang="ru-RU" sz="1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направленные на развитие </a:t>
            </a:r>
            <a:r>
              <a:rPr lang="ru-RU" sz="1500" u="sng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здоровьеформирующих</a:t>
            </a:r>
            <a:r>
              <a:rPr lang="ru-RU" sz="1500" u="sng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качеств личности </a:t>
            </a:r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(миролюбия</a:t>
            </a:r>
            <a:r>
              <a:rPr lang="ru-RU" sz="1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благодарности, </a:t>
            </a:r>
            <a:r>
              <a:rPr lang="ru-RU" sz="1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правдивости, стремления к совершенству)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28031" y="3107378"/>
            <a:ext cx="2258632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Игровые упражнения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2297" y="1412776"/>
            <a:ext cx="856895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u="sng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выражение </a:t>
            </a:r>
            <a:r>
              <a:rPr lang="ru-RU" sz="1500" u="sng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переживания, эмоциональных состояний, проблем с помощью движения, </a:t>
            </a:r>
            <a:r>
              <a:rPr lang="ru-RU" sz="1500" u="sng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мимики</a:t>
            </a:r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развлекательные (разрядка, снятие напряжения);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разминочные (</a:t>
            </a:r>
            <a:r>
              <a:rPr lang="ru-RU" sz="1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для создания </a:t>
            </a:r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атмосферы на </a:t>
            </a:r>
            <a:r>
              <a:rPr lang="ru-RU" sz="1500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эксперементирование</a:t>
            </a:r>
            <a:r>
              <a:rPr lang="ru-RU" sz="1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собственным поведением, снятия шаблонов повседневного общения и </a:t>
            </a:r>
            <a:endParaRPr lang="ru-RU" sz="150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ru-RU" sz="1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.п.);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развитие невербальных языков общения (</a:t>
            </a:r>
            <a:r>
              <a:rPr lang="ru-RU" sz="1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способствуют развитию культуры общения и увеличивают способы усиления коммуникативной выразительности участников</a:t>
            </a:r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15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83768" y="1024708"/>
            <a:ext cx="3528392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Психогимнастические</a:t>
            </a:r>
            <a:r>
              <a:rPr lang="ru-RU" sz="1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упражнения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2881" y="5445224"/>
            <a:ext cx="854772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ru-RU" sz="1500" u="sng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расслабление</a:t>
            </a:r>
            <a:r>
              <a:rPr lang="ru-RU" sz="1500" u="sng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снятие </a:t>
            </a:r>
            <a:r>
              <a:rPr lang="ru-RU" sz="1500" u="sng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напряжения </a:t>
            </a:r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«Горная вершина</a:t>
            </a:r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»);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sz="1500" u="sng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усиление и поддержание </a:t>
            </a:r>
            <a:r>
              <a:rPr lang="ru-RU" sz="1500" u="sng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идеального «</a:t>
            </a:r>
            <a:r>
              <a:rPr lang="ru-RU" sz="1500" u="sng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Я», готовность </a:t>
            </a:r>
            <a:r>
              <a:rPr lang="ru-RU" sz="1500" u="sng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 принятию </a:t>
            </a:r>
            <a:r>
              <a:rPr lang="ru-RU" sz="1500" u="sng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ситуации </a:t>
            </a:r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«Сказка о волшебнике</a:t>
            </a:r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»);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sz="1500" u="sng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500" u="sng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уверенности в себе, формирование адекватной </a:t>
            </a:r>
            <a:r>
              <a:rPr lang="ru-RU" sz="1500" u="sng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самооценки </a:t>
            </a:r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«Маяк</a:t>
            </a:r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»);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 др.. </a:t>
            </a:r>
            <a:endParaRPr lang="ru-RU" sz="15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58926" y="5106670"/>
            <a:ext cx="3053234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Медитативные упражнения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3529" y="153197"/>
            <a:ext cx="8652000" cy="646331"/>
          </a:xfrm>
          <a:prstGeom prst="rect">
            <a:avLst/>
          </a:prstGeom>
          <a:solidFill>
            <a:srgbClr val="F3F9FB"/>
          </a:solidFill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Использование дополнительных приемов и техник </a:t>
            </a:r>
          </a:p>
          <a:p>
            <a:pPr algn="ctr"/>
            <a:r>
              <a:rPr lang="ru-RU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в работе с обучающимися</a:t>
            </a:r>
          </a:p>
        </p:txBody>
      </p:sp>
      <p:pic>
        <p:nvPicPr>
          <p:cNvPr id="16" name="Picture 7" descr="book02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437" y="507140"/>
            <a:ext cx="803317" cy="61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606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book02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344" y="81207"/>
            <a:ext cx="803317" cy="61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982882" y="217258"/>
            <a:ext cx="2335832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Элементы арт-терапии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02958" y="4351800"/>
            <a:ext cx="4199420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роигрывание </a:t>
            </a:r>
            <a:r>
              <a:rPr lang="ru-RU" sz="1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драматических миниатюр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748127" y="5394702"/>
            <a:ext cx="3000437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Анализ проблемных ситуаций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332304" y="1394776"/>
            <a:ext cx="1582484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Мифы и </a:t>
            </a:r>
            <a:r>
              <a:rPr lang="ru-RU" sz="1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байки</a:t>
            </a:r>
            <a:endParaRPr lang="ru-RU" sz="16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9345" y="1700808"/>
            <a:ext cx="853571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ru-RU" sz="1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ля обсуждения </a:t>
            </a:r>
            <a:r>
              <a:rPr lang="ru-RU" sz="1500" u="sng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смысловых линий поведения </a:t>
            </a:r>
            <a:r>
              <a:rPr lang="ru-RU" sz="1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(байка «Притча о таланте, зарытом в землю</a:t>
            </a:r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marL="285750" indent="-285750" algn="just">
              <a:buFont typeface="Courier New" pitchFamily="49" charset="0"/>
              <a:buChar char="o"/>
            </a:pPr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реального </a:t>
            </a:r>
            <a:r>
              <a:rPr lang="ru-RU" sz="1500" u="sng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видения собственных проблем в отношениях с окружающими </a:t>
            </a:r>
            <a:r>
              <a:rPr lang="ru-RU" sz="1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(байка «Сколько ни ищи, ничего, кроме себя, не найдешь</a:t>
            </a:r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500" u="sng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формирования активной жизненной позиции </a:t>
            </a:r>
            <a:r>
              <a:rPr lang="ru-RU" sz="1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(байка «Быть человеком, значит быть борцом</a:t>
            </a:r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 др.</a:t>
            </a:r>
            <a:endParaRPr lang="ru-RU" sz="15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5636" y="3049461"/>
            <a:ext cx="860313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обогащение </a:t>
            </a:r>
            <a:r>
              <a:rPr lang="ru-RU" sz="1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разнообразных форм общения – общение с </a:t>
            </a:r>
            <a:r>
              <a:rPr lang="ru-RU" sz="1500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субъективизированным</a:t>
            </a:r>
            <a:r>
              <a:rPr lang="ru-RU" sz="1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миром объектов: с природой, с животными, с литературно-сказочными персонажами, с людьми былого, с художественными образами</a:t>
            </a:r>
            <a:r>
              <a:rPr lang="ru-RU" sz="16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можно просматривать, «</a:t>
            </a:r>
            <a:r>
              <a:rPr lang="ru-RU" sz="1500" u="sng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примерять</a:t>
            </a:r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запечатленные в кадре </a:t>
            </a:r>
            <a:r>
              <a:rPr lang="ru-RU" sz="1500" u="sng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эмоции </a:t>
            </a:r>
            <a:r>
              <a:rPr lang="ru-RU" sz="1500" u="sng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 чувства, жесты, поступки людей, взаимоотношений со сверстниками, переживаний родителей, курение, алкоголь и т.п</a:t>
            </a:r>
            <a:r>
              <a:rPr lang="ru-RU" sz="1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184026" y="2736980"/>
            <a:ext cx="1678665" cy="3385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Слайд-фильмы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25651" y="555813"/>
            <a:ext cx="866683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u="sng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вызывают положительные </a:t>
            </a:r>
            <a:r>
              <a:rPr lang="ru-RU" sz="1500" u="sng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эмоции, </a:t>
            </a:r>
            <a:r>
              <a:rPr lang="ru-RU" sz="1500" u="sng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помогают </a:t>
            </a:r>
            <a:r>
              <a:rPr lang="ru-RU" sz="1500" u="sng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преодолеть апатию и безынициативность, сформировать более активную жизненную </a:t>
            </a:r>
            <a:r>
              <a:rPr lang="ru-RU" sz="1500" u="sng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позицию </a:t>
            </a:r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изготовления коллажей, рисования своего настроения, создание образа из бумаги или пластилина, рассказ по картинке </a:t>
            </a:r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(МАК) </a:t>
            </a:r>
            <a:r>
              <a:rPr lang="ru-RU" sz="1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др.)</a:t>
            </a:r>
            <a:endParaRPr lang="ru-RU" sz="15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94267" y="4816445"/>
            <a:ext cx="85916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создаются необходимые условия для спонтанного выражения эмоций, </a:t>
            </a:r>
            <a:r>
              <a:rPr lang="ru-RU" sz="1500" u="sng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умения </a:t>
            </a:r>
            <a:r>
              <a:rPr lang="ru-RU" sz="1500" u="sng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поставить себя на место другого человека и тем самым испытать чувства другого</a:t>
            </a:r>
            <a:r>
              <a:rPr lang="ru-RU" sz="1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95536" y="5733256"/>
            <a:ext cx="851962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sz="1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ситуации позволяет размышлять над </a:t>
            </a:r>
            <a:r>
              <a:rPr lang="ru-RU" sz="1500" u="sng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выбором стратегии поведения в той или иной жизненной </a:t>
            </a:r>
            <a:r>
              <a:rPr lang="ru-RU" sz="1500" u="sng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ситуации</a:t>
            </a:r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; использовать </a:t>
            </a:r>
            <a:r>
              <a:rPr lang="ru-RU" sz="1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как с обучающимися, так и с родителями, в </a:t>
            </a:r>
            <a:r>
              <a:rPr lang="ru-RU" sz="1500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sz="1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при совместных детско-родительских мероприятиях. </a:t>
            </a:r>
          </a:p>
        </p:txBody>
      </p:sp>
    </p:spTree>
    <p:extLst>
      <p:ext uri="{BB962C8B-B14F-4D97-AF65-F5344CB8AC3E}">
        <p14:creationId xmlns:p14="http://schemas.microsoft.com/office/powerpoint/2010/main" val="376003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300" y="149658"/>
            <a:ext cx="8652000" cy="923330"/>
          </a:xfrm>
          <a:prstGeom prst="rect">
            <a:avLst/>
          </a:prstGeom>
          <a:solidFill>
            <a:srgbClr val="F3F9FB"/>
          </a:solidFill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Возможности реализации направлений индивидуальной профилактической работы через формы</a:t>
            </a:r>
          </a:p>
          <a:p>
            <a:pPr algn="ctr"/>
            <a:r>
              <a:rPr lang="ru-RU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внеурочной деятельности</a:t>
            </a:r>
          </a:p>
        </p:txBody>
      </p:sp>
      <p:pic>
        <p:nvPicPr>
          <p:cNvPr id="3" name="Picture 7" descr="book02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495513"/>
            <a:ext cx="803317" cy="61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419871" y="1187460"/>
            <a:ext cx="1633781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Диагностика</a:t>
            </a:r>
            <a:endParaRPr lang="ru-RU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6812" y="1556792"/>
            <a:ext cx="886111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Courier New" pitchFamily="49" charset="0"/>
              <a:buChar char="o"/>
            </a:pPr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стихийные </a:t>
            </a:r>
            <a:r>
              <a:rPr lang="ru-RU" sz="1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нестандартные ситуации позволяют увидеть в человеке такие качества или манеры поведения, которые не показала ни одна бланковая </a:t>
            </a:r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методика;</a:t>
            </a:r>
          </a:p>
          <a:p>
            <a:pPr marL="285750" indent="-285750" algn="just">
              <a:buFont typeface="Courier New" pitchFamily="49" charset="0"/>
              <a:buChar char="o"/>
            </a:pPr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можно </a:t>
            </a:r>
            <a:r>
              <a:rPr lang="ru-RU" sz="1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убедиться в ранее поставленных гипотезах, где использовались иные диагностические </a:t>
            </a:r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методы;</a:t>
            </a:r>
          </a:p>
          <a:p>
            <a:pPr marL="285750" indent="-285750" algn="just">
              <a:buFont typeface="Courier New" pitchFamily="49" charset="0"/>
              <a:buChar char="o"/>
            </a:pPr>
            <a:r>
              <a:rPr lang="ru-RU" sz="1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ри  использовании </a:t>
            </a:r>
            <a:r>
              <a:rPr lang="ru-RU" sz="1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арт-терапевтических техник </a:t>
            </a:r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изучается </a:t>
            </a:r>
            <a:r>
              <a:rPr lang="ru-RU" sz="1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продукт деятельности </a:t>
            </a:r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детей и особенности его создания</a:t>
            </a:r>
            <a:endParaRPr lang="ru-RU" sz="15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63288" y="2768164"/>
            <a:ext cx="3442574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Профилактика и коррекция</a:t>
            </a:r>
            <a:endParaRPr lang="ru-RU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937" y="3140968"/>
            <a:ext cx="88611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Courier New" pitchFamily="49" charset="0"/>
              <a:buChar char="o"/>
            </a:pPr>
            <a:r>
              <a:rPr lang="ru-RU" sz="1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очетание </a:t>
            </a:r>
            <a:r>
              <a:rPr lang="ru-RU" sz="1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элементов игровой деятельности с развивающими формами организации мероприятий позволяет усилить воспитательную функцию при вовлечении ребенка в групповое </a:t>
            </a:r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взаимодействие;</a:t>
            </a:r>
          </a:p>
          <a:p>
            <a:pPr marL="285750" indent="-285750" algn="just">
              <a:buFont typeface="Courier New" pitchFamily="49" charset="0"/>
              <a:buChar char="o"/>
            </a:pPr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развивающая </a:t>
            </a:r>
            <a:r>
              <a:rPr lang="ru-RU" sz="1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функция </a:t>
            </a:r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реализуется </a:t>
            </a:r>
            <a:r>
              <a:rPr lang="ru-RU" sz="1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 предварительных подготовках к мероприятиям, что может учитываться при разработке профилактического </a:t>
            </a:r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маршрута</a:t>
            </a:r>
            <a:endParaRPr lang="ru-RU" sz="15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69449" y="4298432"/>
            <a:ext cx="3985604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Консультирование и просвещение </a:t>
            </a:r>
            <a:endParaRPr lang="ru-RU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5688" y="4694222"/>
            <a:ext cx="884336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Courier New" pitchFamily="49" charset="0"/>
              <a:buChar char="o"/>
            </a:pPr>
            <a:r>
              <a:rPr lang="ru-RU" sz="1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путем организации досуговых мероприятий, когда все участники получают определенную информацию, исходя из тематики и содержания самого мероприятия</a:t>
            </a:r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65162" y="5589240"/>
            <a:ext cx="7643889" cy="1015663"/>
          </a:xfrm>
          <a:prstGeom prst="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5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5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дительность </a:t>
            </a:r>
            <a:r>
              <a:rPr lang="ru-RU" sz="15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 гибкость специалистов в работе с несовершеннолетними, совершившими противоправные деяния до достижения ими возраста уголовной/административной ответственности, способна предупредить совершение ими противоправных деяний в будущем</a:t>
            </a:r>
          </a:p>
        </p:txBody>
      </p:sp>
      <p:pic>
        <p:nvPicPr>
          <p:cNvPr id="12" name="Picture 6" descr="https://www.fd.ru/images/articles/2017-07-18/bigstock__d_red_exclamation_mark_on_whi_18984152-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26" y="5636941"/>
            <a:ext cx="691059" cy="92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23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825" y="924460"/>
            <a:ext cx="6552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6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организации </a:t>
            </a:r>
            <a:r>
              <a:rPr lang="ru-RU" sz="16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профилактической работы </a:t>
            </a:r>
            <a:r>
              <a:rPr lang="ru-RU" sz="16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 обучающимися важны </a:t>
            </a:r>
            <a:r>
              <a:rPr lang="ru-RU" sz="1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структурированность направлений и системный подход </a:t>
            </a:r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всех участников </a:t>
            </a:r>
            <a:r>
              <a:rPr lang="ru-RU" sz="1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образовательного процесса.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79712" y="334324"/>
            <a:ext cx="4608512" cy="369332"/>
          </a:xfrm>
          <a:prstGeom prst="rect">
            <a:avLst/>
          </a:prstGeom>
          <a:solidFill>
            <a:srgbClr val="F3F9FB"/>
          </a:solidFill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Таким образом</a:t>
            </a:r>
          </a:p>
        </p:txBody>
      </p:sp>
      <p:pic>
        <p:nvPicPr>
          <p:cNvPr id="4" name="Picture 7" descr="book02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3728" y="320654"/>
            <a:ext cx="803317" cy="61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940221" y="1981813"/>
            <a:ext cx="536805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ru-RU" sz="1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привлечение </a:t>
            </a:r>
            <a:r>
              <a:rPr lang="ru-RU" sz="1600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категорийных</a:t>
            </a:r>
            <a:r>
              <a:rPr lang="ru-RU" sz="16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обучающихся в организацию досуговой деятельности в учреждении </a:t>
            </a:r>
            <a:r>
              <a:rPr lang="ru-RU" sz="1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образования;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sz="16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осуществление </a:t>
            </a:r>
            <a:r>
              <a:rPr lang="ru-RU" sz="1600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соорганизации</a:t>
            </a:r>
            <a:r>
              <a:rPr lang="ru-RU" sz="160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специалистов, других педагогических работников, родителей (законных представителей) и обучающихся, а также заинтересованных субъектов </a:t>
            </a:r>
            <a:r>
              <a:rPr lang="ru-RU" sz="16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профилактики;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sz="1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компетентное </a:t>
            </a:r>
            <a:r>
              <a:rPr lang="ru-RU" sz="16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использование форм и методов работы, их действенное </a:t>
            </a:r>
            <a:r>
              <a:rPr lang="ru-RU" sz="1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сочетание;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sz="16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руководство </a:t>
            </a:r>
            <a:r>
              <a:rPr lang="ru-RU" sz="160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изложенными принципами взаимодействия и соответствие основным требованиям к педагогу в организации качественного общения с обучающимися.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25" y="3658471"/>
            <a:ext cx="1443568" cy="1524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User\Desktop\main_ыыы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1902810" cy="218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User\Desktop\мы можем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377" y="4992737"/>
            <a:ext cx="1969390" cy="176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08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1979712" y="5013176"/>
            <a:ext cx="4906032" cy="952083"/>
          </a:xfrm>
          <a:prstGeom prst="rect">
            <a:avLst/>
          </a:prstGeom>
        </p:spPr>
        <p:txBody>
          <a:bodyPr numCol="1">
            <a:prstTxWarp prst="textChevronInverted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3200" b="1" smtClean="0">
                <a:ln w="1905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3200" b="1" dirty="0">
              <a:ln w="1905"/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 descr="C:\Users\User\Desktop\наши контакты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253" y="1988840"/>
            <a:ext cx="302895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558551"/>
            <a:ext cx="6920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Отдел профилактики и комплексной реабилитации 80222 74-32-19</a:t>
            </a:r>
          </a:p>
        </p:txBody>
      </p:sp>
    </p:spTree>
    <p:extLst>
      <p:ext uri="{BB962C8B-B14F-4D97-AF65-F5344CB8AC3E}">
        <p14:creationId xmlns:p14="http://schemas.microsoft.com/office/powerpoint/2010/main" val="160000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286" y="924070"/>
            <a:ext cx="71204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Принцип сотрудничества и отказа от конкуренции.</a:t>
            </a:r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зменить </a:t>
            </a:r>
            <a:r>
              <a:rPr lang="ru-RU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модель поведения ребенка, чтобы чувство вражды и зависти сменилось состоянием согласия и взаимного уважения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8295" y="277610"/>
            <a:ext cx="7787905" cy="369332"/>
          </a:xfrm>
          <a:prstGeom prst="rect">
            <a:avLst/>
          </a:prstGeom>
          <a:solidFill>
            <a:srgbClr val="F3F9FB"/>
          </a:solidFill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Принципы позитивного взаимодействия </a:t>
            </a:r>
          </a:p>
        </p:txBody>
      </p:sp>
      <p:pic>
        <p:nvPicPr>
          <p:cNvPr id="6" name="Picture 7" descr="book02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9981" y="156947"/>
            <a:ext cx="803317" cy="61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403648" y="1871593"/>
            <a:ext cx="6048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Принцип равноценного и равноправного участия. </a:t>
            </a:r>
            <a:r>
              <a:rPr lang="ru-RU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Ребенок нуждается в признании и </a:t>
            </a:r>
            <a:r>
              <a:rPr lang="ru-RU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любви. Внимательное </a:t>
            </a:r>
            <a:r>
              <a:rPr lang="ru-RU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отношение к </a:t>
            </a:r>
            <a:r>
              <a:rPr lang="ru-RU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его мнению как к мнению каждого </a:t>
            </a:r>
            <a:r>
              <a:rPr lang="ru-RU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участника мероприятия.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19672" y="3175828"/>
            <a:ext cx="73746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Принцип гармоничного развития личности.</a:t>
            </a:r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Ребенок </a:t>
            </a:r>
            <a:r>
              <a:rPr lang="ru-RU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воспринимается не таким, какой он есть на данный момент, а </a:t>
            </a:r>
            <a:r>
              <a:rPr lang="ru-RU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таким</a:t>
            </a:r>
            <a:r>
              <a:rPr lang="ru-RU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каким он может стать, </a:t>
            </a:r>
            <a:r>
              <a:rPr lang="ru-RU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раскрыв </a:t>
            </a:r>
            <a:r>
              <a:rPr lang="ru-RU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свой </a:t>
            </a:r>
            <a:r>
              <a:rPr lang="ru-RU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потенциал в результате нашего участия в его жизнедеятельности.</a:t>
            </a:r>
            <a:endParaRPr lang="ru-RU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95735" y="4377346"/>
            <a:ext cx="60867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Принцип приоритета процесса над результатом.</a:t>
            </a:r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имеем возможность общаться с другими людьми, совершенствоваться и передавать свои знания нашим детям.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99792" y="5371116"/>
            <a:ext cx="6187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Принцип позитивного отношения к жизни.</a:t>
            </a:r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Чем </a:t>
            </a:r>
            <a:r>
              <a:rPr lang="ru-RU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больше в жизни будет позитивного опыта и позитивных обстоятельств, тем гармоничнее </a:t>
            </a:r>
            <a:r>
              <a:rPr lang="ru-RU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ребенок  </a:t>
            </a:r>
            <a:r>
              <a:rPr lang="ru-RU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будет развиваться.</a:t>
            </a:r>
          </a:p>
        </p:txBody>
      </p:sp>
      <p:pic>
        <p:nvPicPr>
          <p:cNvPr id="11" name="Picture 4" descr="https://img2.freepng.ru/20180406/gke/kisspng-problem-based-learning-problem-solving-teamwork-sc-autism-5ac74f74bde3c0.73693048152301144477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71593"/>
            <a:ext cx="1576786" cy="154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20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59832" y="5947111"/>
            <a:ext cx="45365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Умение </a:t>
            </a:r>
            <a:r>
              <a:rPr lang="ru-RU" sz="2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выстраивать отношения, прогнозировать межличностные ситуации.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142605"/>
            <a:ext cx="8796017" cy="923330"/>
          </a:xfrm>
          <a:prstGeom prst="rect">
            <a:avLst/>
          </a:prstGeom>
          <a:solidFill>
            <a:srgbClr val="F3F9FB"/>
          </a:solidFill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Профессиональные компетенции педагога</a:t>
            </a:r>
          </a:p>
          <a:p>
            <a:pPr algn="ctr"/>
            <a:r>
              <a:rPr lang="ru-RU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в организации и сопровождении </a:t>
            </a:r>
          </a:p>
          <a:p>
            <a:pPr algn="ctr"/>
            <a:r>
              <a:rPr lang="ru-RU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досуга обучающихся</a:t>
            </a:r>
          </a:p>
        </p:txBody>
      </p:sp>
      <p:pic>
        <p:nvPicPr>
          <p:cNvPr id="5" name="Picture 7" descr="book02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0980" y="585951"/>
            <a:ext cx="803317" cy="61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22328" y="1491750"/>
            <a:ext cx="5717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ru-RU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Навыки эффективного </a:t>
            </a: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общения (умение устанавливать контакт, слушать и говорить, выражать свои чувства) .</a:t>
            </a:r>
            <a:endParaRPr lang="ru-RU" sz="2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1259632" y="2280955"/>
            <a:ext cx="489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Умение ориентироваться в ситуации, знать ее особенности и учитывать их в построении практических гипотез.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22328" y="3404870"/>
            <a:ext cx="4625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Monotype Corsiva" pitchFamily="66" charset="0"/>
              </a:rPr>
              <a:t>Навыки организации групп детей и взрослых на совместную деятельность и общение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  <a:r>
              <a:rPr lang="ru-RU" sz="2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95736" y="4144379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Технологические, интерпретационные, аналитические умения.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55776" y="4931448"/>
            <a:ext cx="52483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Monotype Corsiva" pitchFamily="66" charset="0"/>
              </a:rPr>
              <a:t>Навыки нейтрального,  уважительного, заинтересованного поведения в разрешении конфликтных ситуаций.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4" name="Picture 5" descr="https://ds04.infourok.ru/uploads/ex/1224/001065d3-82590c0f/img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16" t="29160" r="57238" b="11276"/>
          <a:stretch/>
        </p:blipFill>
        <p:spPr bwMode="auto">
          <a:xfrm>
            <a:off x="6898155" y="2316622"/>
            <a:ext cx="2149381" cy="22828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53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45803"/>
            <a:ext cx="8507985" cy="646331"/>
          </a:xfrm>
          <a:prstGeom prst="rect">
            <a:avLst/>
          </a:prstGeom>
          <a:solidFill>
            <a:srgbClr val="F3F9FB"/>
          </a:solidFill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Мотивация преступлений и правонарушений несовершеннолетними</a:t>
            </a:r>
          </a:p>
        </p:txBody>
      </p:sp>
      <p:pic>
        <p:nvPicPr>
          <p:cNvPr id="4" name="Picture 7" descr="book02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445581"/>
            <a:ext cx="803317" cy="61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9399" y="1397712"/>
            <a:ext cx="848906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а) значительной </a:t>
            </a:r>
            <a:r>
              <a:rPr lang="ru-RU" sz="1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распространенностью в основе противоправного поведения импульсивных и ситуативных мотивов;</a:t>
            </a:r>
          </a:p>
          <a:p>
            <a:r>
              <a:rPr lang="ru-RU" sz="15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б) повышенным влиянием факторов, связанных с самоутверждением;</a:t>
            </a:r>
          </a:p>
          <a:p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 особой значимостью групповой интеграции в мотивации поведения;</a:t>
            </a:r>
          </a:p>
          <a:p>
            <a:r>
              <a:rPr lang="ru-RU" sz="150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г) значимостью таких социально-психологических явлений, как внушение и подражание;</a:t>
            </a:r>
          </a:p>
          <a:p>
            <a:r>
              <a:rPr lang="ru-RU" sz="1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д) большим разнообразием побуждений, лежащих в основе мотивации конкретных видов преступного поведения.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10188" y="908720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Своеобразие особенностей мотивации правонарушающего поведения несовершеннолетних характеризуется: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9677" y="3105872"/>
            <a:ext cx="82010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Классификация мотивов преступного </a:t>
            </a:r>
            <a:r>
              <a:rPr lang="ru-RU" sz="1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поведения несовершеннолетних </a:t>
            </a:r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</a:t>
            </a:r>
            <a:r>
              <a:rPr lang="ru-RU" sz="1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зависимости от их социально-психологического содержания.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13899" y="3717032"/>
            <a:ext cx="3312368" cy="12926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50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стремлением </a:t>
            </a:r>
            <a:r>
              <a:rPr lang="ru-RU" sz="150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добыть средства на приобретение спиртных напитков, наркотиков, месть, озлобление, хулиганские побуждения и корыстные мотивы.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91454" y="3690647"/>
            <a:ext cx="4572000" cy="12926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50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совершение </a:t>
            </a:r>
            <a:r>
              <a:rPr lang="ru-RU" sz="150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общественно опасного деяния для того, чтобы показать силу, ловкость, желание проявить смелость, потребность утвердить себя в глазах окружающих, получить признание товарищей, подражание другим лицам и т.д.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5157192"/>
            <a:ext cx="7170619" cy="12926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50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совершение </a:t>
            </a:r>
            <a:r>
              <a:rPr lang="ru-RU" sz="150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преступлений из озорства, любопытства, из желания развлечься, добыть средства на приобретение модных, статусных вещей и т.п. </a:t>
            </a:r>
            <a:br>
              <a:rPr lang="ru-RU" sz="150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 указанным мотивам преступления часто совершаются несовершеннолетними в группе и в ситуативно-импульсивной форме</a:t>
            </a:r>
            <a:r>
              <a:rPr lang="ru-RU" sz="150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50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500" dirty="0" smtClean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500" b="1" u="sng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400" b="1" u="sng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ипичны </a:t>
            </a:r>
            <a:r>
              <a:rPr lang="ru-RU" sz="1400" b="1" u="sng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именно для младшего школьного и подросткового возраста</a:t>
            </a:r>
            <a:endParaRPr lang="ru-RU" sz="1500" b="1" u="sng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76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2878" y="52356"/>
            <a:ext cx="8764659" cy="646331"/>
          </a:xfrm>
          <a:prstGeom prst="rect">
            <a:avLst/>
          </a:prstGeom>
          <a:solidFill>
            <a:srgbClr val="F3F9FB"/>
          </a:solidFill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Особенности поведения и развития несовершеннолетних </a:t>
            </a:r>
          </a:p>
          <a:p>
            <a:pPr algn="ctr"/>
            <a:r>
              <a:rPr lang="ru-RU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на разных возрастных этапах</a:t>
            </a:r>
          </a:p>
        </p:txBody>
      </p:sp>
      <p:pic>
        <p:nvPicPr>
          <p:cNvPr id="4" name="Picture 7" descr="book02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5" y="404663"/>
            <a:ext cx="803317" cy="61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 rot="16200000">
            <a:off x="-1746403" y="3156347"/>
            <a:ext cx="436869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Старший дошкольный возраст (5-6 лет)</a:t>
            </a:r>
            <a:endParaRPr lang="ru-RU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3167" y="788936"/>
            <a:ext cx="3177153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5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Новообразования</a:t>
            </a:r>
            <a:r>
              <a:rPr lang="ru-RU" sz="15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овладение социальным пространством человеческих отношений; овладение собственным телом (координация , формирование образа тела, ценностное отношение к нему)</a:t>
            </a:r>
            <a:endParaRPr lang="ru-RU" sz="15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5977" y="702260"/>
            <a:ext cx="4492053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5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Общение со взрослыми</a:t>
            </a:r>
            <a:r>
              <a:rPr lang="ru-RU" sz="15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присутствии взрослого старается вести себя правильно; характерна потребность в любви и одобрении; ребенку трудно выслушать объяснение до конца.</a:t>
            </a:r>
            <a:endParaRPr lang="ru-RU" sz="15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6798" y="2320196"/>
            <a:ext cx="3472381" cy="28623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5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Личностные и эмоциональные особенности</a:t>
            </a:r>
            <a:r>
              <a:rPr lang="ru-RU" sz="15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ведущая деятельность – сюжетно-ролевая игра; характерны игры с правилами; высокая эмоциональность, впечатлительность, подвижность; повышенная утомляемость; малодоступны словесные рассуждения. Поведение ситуативно. В основ верно осознает свои достоинства и недостатки, учитывает отношение к нему со стороны окружающих и др.</a:t>
            </a:r>
            <a:endParaRPr lang="ru-RU" sz="15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47699" y="1807434"/>
            <a:ext cx="4492053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5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Общение со сверстниками</a:t>
            </a:r>
            <a:r>
              <a:rPr lang="ru-RU" sz="15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старается соответствовать ожиданиям </a:t>
            </a:r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окружающих; значимо быть принятым сверстниками, дети часто группируются в игры по признаку пола.</a:t>
            </a:r>
            <a:endParaRPr lang="ru-RU" sz="15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66886" y="2924944"/>
            <a:ext cx="4571728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5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Возможные реакции на новую жизненную ситуацию</a:t>
            </a:r>
            <a:r>
              <a:rPr lang="ru-RU" sz="15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слезы, множество вопросов; быстрая утомляемость; потеря интереса; ожидание помощи педагога.</a:t>
            </a:r>
            <a:endParaRPr lang="ru-RU" sz="15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47699" y="4025222"/>
            <a:ext cx="4544658" cy="1015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5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Возможные причины</a:t>
            </a:r>
            <a:r>
              <a:rPr lang="ru-RU" sz="15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Боязнь новой обстановки (обстоятельств); любознательность; повышенная активность, незрелость ЦНС; утомляемость от  однообразия.</a:t>
            </a:r>
            <a:endParaRPr lang="ru-RU" sz="15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66797" y="5373216"/>
            <a:ext cx="825734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РЕКОМЕНДАЦИИ: </a:t>
            </a:r>
            <a:r>
              <a:rPr lang="ru-RU" sz="15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длительность игр, занятий не более 40 мин.; игры должны быть яркими и эмоционально насыщенными; предпочтительна частая смена деятельности; использовать подвижные игры; чтобы ребенок чувствовал себя нужным, можно давать ему важные задания; приучать ребенка к наведению порядка; информацию преподносить в виде сказок, детских рассказов. </a:t>
            </a:r>
            <a:endParaRPr lang="ru-RU" sz="15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95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16200000">
            <a:off x="-1818567" y="3156358"/>
            <a:ext cx="436549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Возрастные особенности детей 7-9-и лет</a:t>
            </a:r>
            <a:endParaRPr lang="ru-RU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8783" y="342672"/>
            <a:ext cx="2889121" cy="17081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5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Новообразования</a:t>
            </a:r>
            <a:r>
              <a:rPr lang="ru-RU" sz="15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навыки взаимодействия, формирование умения заводить друзей; развитие самоконтроля и </a:t>
            </a:r>
            <a:r>
              <a:rPr lang="ru-RU" sz="15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раскрытие индивидуальных особенностей и способностей.</a:t>
            </a:r>
            <a:endParaRPr lang="ru-RU" sz="15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6420" y="2217638"/>
            <a:ext cx="2926118" cy="28623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5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Личностные и эмоциональные особенности</a:t>
            </a:r>
            <a:r>
              <a:rPr lang="ru-RU" sz="15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повышенная эмоциональность: чувствителен и раним, обидчив и вспыльчив; происходит усвоение моральных норм, ценностей, правил поведения; проявление инициативы, </a:t>
            </a:r>
            <a:r>
              <a:rPr lang="ru-RU" sz="15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соревновательность</a:t>
            </a:r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проба своих сил; стремление к действиям;  внутренняя позиция «Я хороший» и др.</a:t>
            </a:r>
            <a:endParaRPr lang="ru-RU" sz="15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3929" y="1556792"/>
            <a:ext cx="4924103" cy="14773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5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Общение со сверстниками</a:t>
            </a:r>
            <a:r>
              <a:rPr lang="ru-RU" sz="15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арактерно стремление «быть как все»; переплетаются отношения возрастной приязни к сверстнику и отношения соперничества; </a:t>
            </a:r>
            <a:r>
              <a:rPr lang="ru-RU" sz="15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дистанцирование</a:t>
            </a:r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мальчиков и девочек при непосредственном общении; желание быть принятым другими детьми.</a:t>
            </a:r>
            <a:endParaRPr lang="ru-RU" sz="15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167334"/>
            <a:ext cx="4924102" cy="12464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5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Общение со взрослыми</a:t>
            </a:r>
            <a:r>
              <a:rPr lang="ru-RU" sz="15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большая эмоциональная зависимость от педагога; потребность в положительных эмоциях значимого взрослого во многом определяет поведение ребенка; важна оценка результата своей деятельности и достижений.</a:t>
            </a:r>
            <a:endParaRPr lang="ru-RU" sz="15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3928" y="3140968"/>
            <a:ext cx="4924103" cy="7848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5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Возможные реакции на новую жизненную ситуацию</a:t>
            </a:r>
            <a:r>
              <a:rPr lang="ru-RU" sz="15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слезы; множество вопросов; быстрая утомляемость; потеря интереса; ожидание помощи взрослого.</a:t>
            </a:r>
            <a:endParaRPr lang="ru-RU" sz="15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23928" y="4077072"/>
            <a:ext cx="4889240" cy="12464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5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Возможные причины</a:t>
            </a:r>
            <a:r>
              <a:rPr lang="ru-RU" sz="15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боязнь иной обстановки (обстоятельств); любознательность; повышенная активность, незрелость ЦНС; утомляемость от однообразия; отсутствие некоторых навыков самообслуживания.</a:t>
            </a:r>
            <a:endParaRPr lang="ru-RU" sz="15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0183" y="5229200"/>
            <a:ext cx="837758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РЕКОМЕНДАЦИИ:</a:t>
            </a:r>
          </a:p>
          <a:p>
            <a:r>
              <a:rPr lang="ru-RU" sz="15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организация мероприятий в духе соревнования</a:t>
            </a:r>
            <a:r>
              <a:rPr lang="ru-RU" sz="15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; длительность </a:t>
            </a:r>
            <a:r>
              <a:rPr lang="ru-RU" sz="15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занятий не </a:t>
            </a:r>
            <a:r>
              <a:rPr lang="ru-RU" sz="15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более 40 мин.; игры должны быть яркими и эмоционально насыщенными; предпочтительна частая смена деятельности; </a:t>
            </a:r>
            <a:r>
              <a:rPr lang="ru-RU" sz="15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sz="15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ребенок чувствовал себя нужным, можно давать ему важные задания; приучать ребенка к </a:t>
            </a:r>
            <a:r>
              <a:rPr lang="ru-RU" sz="15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порядку; помочь выбрать объединение по интересам. </a:t>
            </a:r>
            <a:endParaRPr lang="ru-RU" sz="15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7" descr="book02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904" y="35748"/>
            <a:ext cx="803317" cy="61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195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16200000">
            <a:off x="-1780095" y="3156358"/>
            <a:ext cx="428854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Возрастные особенности детей 10-и лет</a:t>
            </a:r>
            <a:endParaRPr lang="ru-RU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8783" y="342672"/>
            <a:ext cx="3177153" cy="17081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5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Новообразования:</a:t>
            </a:r>
            <a:r>
              <a:rPr lang="ru-RU" sz="1500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формирование интересов; развитие навыков сотрудничества со сверстниками, умения соревноваться; формирование умения правильно относиться к успехам и неудачам; формирование уверенности в себе.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7206" y="2346085"/>
            <a:ext cx="3251145" cy="26314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5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Личностные и эмоциональные особенности:</a:t>
            </a:r>
            <a:r>
              <a:rPr lang="ru-RU" sz="1500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присутствует одновременно два стремления: «быть как все» и «быть лучше других»; перестраивается мотивационная сфера: проявляется стремление  к самоутверждению; ребенок охотно берется за многие дела, но при первой же трудности бросает их; повышается двигательная активность.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55977" y="1717989"/>
            <a:ext cx="4492053" cy="7848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5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Общение со сверстниками: </a:t>
            </a:r>
            <a:r>
              <a:rPr lang="ru-RU" sz="1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характерно противостояние мальчиков и девочек, связанное с появляющимся интересом друг к </a:t>
            </a:r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другу.</a:t>
            </a:r>
            <a:endParaRPr lang="ru-RU" sz="15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5976" y="167334"/>
            <a:ext cx="4492054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5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Общение со взрослыми: </a:t>
            </a:r>
            <a:r>
              <a:rPr lang="ru-RU" sz="1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восприимчив к такому стилю руководства, когда взрослый проявляет инициативу, задает некоторые общие рамки деятельности детей, но позволяет им самим принимать решения, не устанавливает пошагового контроля.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55978" y="2833193"/>
            <a:ext cx="4571728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500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Возможные реакции на новую жизненную ситуацию: </a:t>
            </a:r>
            <a:r>
              <a:rPr lang="ru-RU" sz="1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обидчивость, повышенная чувствительность к несправедливости; замкнутость; непослушание, споры.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55978" y="4005064"/>
            <a:ext cx="4544658" cy="7848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5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Возможные причины: </a:t>
            </a:r>
            <a:r>
              <a:rPr lang="ru-RU" sz="1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половое созревание; увеличенное внимание к своим недостаткам; реализация одного из мотивов плохого поведения.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6563" y="5157192"/>
            <a:ext cx="83775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РЕКОМЕНДАЦИИ:</a:t>
            </a:r>
            <a:r>
              <a:rPr lang="ru-RU" sz="15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соизмерять </a:t>
            </a:r>
            <a:r>
              <a:rPr lang="ru-RU" sz="15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требования к ребенку с его возможностями; не следует оберегать ребенка от возможных неудач; давать возможность проявить инициативу, но быть готовым все сделать самому; привлекать к сотрудничеству; в групповых формах работы применять подвижные, соревновательные элементы занятий; использовать игры с элементами романтики; формировать смешанные по половому признаку группы; придавать значимость духу командного сотрудничества и взаимной поддержки.</a:t>
            </a:r>
          </a:p>
        </p:txBody>
      </p:sp>
      <p:pic>
        <p:nvPicPr>
          <p:cNvPr id="13" name="Picture 7" descr="book02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904" y="35748"/>
            <a:ext cx="803317" cy="61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460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6200000">
            <a:off x="-1890123" y="3229876"/>
            <a:ext cx="458356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Возрастные особенности детей 11-12-и лет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6862" y="103655"/>
            <a:ext cx="2917026" cy="21698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5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Новообразования: </a:t>
            </a:r>
            <a:r>
              <a:rPr lang="ru-RU" sz="1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выделение круга устойчивых интересов; формирование интереса к другому человеку как к личности; развитие </a:t>
            </a:r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интереса </a:t>
            </a:r>
            <a:r>
              <a:rPr lang="ru-RU" sz="1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 себе, формирование навыков самоанализа; </a:t>
            </a:r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навыков личностного общения в группе сверстников.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6862" y="2382336"/>
            <a:ext cx="2917026" cy="33239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5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Личностные и эмоциональные </a:t>
            </a:r>
            <a:r>
              <a:rPr lang="ru-RU" sz="15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особенности: </a:t>
            </a:r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формируется </a:t>
            </a:r>
            <a:r>
              <a:rPr lang="ru-RU" sz="1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чувство взрослости, появляется стремление к независимости, самостоятельности; </a:t>
            </a:r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отмечается </a:t>
            </a:r>
            <a:r>
              <a:rPr lang="ru-RU" sz="1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повышение интереса к своей внешности, усиление отрицательного отношения к ней; характерны повышенная активность, резкое возрастание познавательной активности и любознательности, стремление к деятельности, разбросанность </a:t>
            </a:r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интересов и др.</a:t>
            </a:r>
            <a:endParaRPr lang="ru-RU" sz="15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93549"/>
            <a:ext cx="5379574" cy="17081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5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Общение со сверстниками: </a:t>
            </a:r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общение</a:t>
            </a:r>
            <a:r>
              <a:rPr lang="ru-RU" sz="15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очень </a:t>
            </a:r>
            <a:r>
              <a:rPr lang="ru-RU" sz="1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важно; большое значение имеет обретение друга; интерес к противоположному полу проявляется в неадекватных форма («задирание», «игнорирование»); формируются свои кодексы чести; повышение внимания к своему положению среди сверстников; </a:t>
            </a:r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ребенок </a:t>
            </a:r>
            <a:r>
              <a:rPr lang="ru-RU" sz="1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интересуется тем, чем интересуются его друзья, чтобы войти в компанию.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35895" y="1910671"/>
            <a:ext cx="5379575" cy="17081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5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Общение со взрослыми: </a:t>
            </a:r>
            <a:r>
              <a:rPr lang="ru-RU" sz="1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общение во многом обусловливается изменчивостью настроения; нуждается в признании своей взрослости; проявляет внешнее противодействие; болезненно реагирует </a:t>
            </a:r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реальное </a:t>
            </a:r>
            <a:r>
              <a:rPr lang="ru-RU" sz="1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или кажущееся ущемление своих прав; испытывает потребность поделиться своими переживаниями, но не может говорить о себе; характерна имитация поведения значимого человека.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58580" y="3717032"/>
            <a:ext cx="5356891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5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Возможные реакции на новую жизненную ситуацию: </a:t>
            </a:r>
            <a:r>
              <a:rPr lang="ru-RU" sz="1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обидчивость, повышенная чувствительность к несправедливости; замкнутость одиночество; непослушание, постоянные споры.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35897" y="4797152"/>
            <a:ext cx="5379574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5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Возможные причины: </a:t>
            </a:r>
            <a:r>
              <a:rPr lang="ru-RU" sz="1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половое созревание, формирование «чувства взрослости»; повышение внимания к своим недостаткам; стремление к самостоятельности, реализация одного из мотивов плохого поведения.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4139" y="5712975"/>
            <a:ext cx="90050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РЕКОМЕНДАЦИИ: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5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необходимо поощрять самостоятельность; объяснять успехи ребенка его способностями, а неудачи – недостатками усилий; больше групповых заданий; быть готовым к разносторонности в интересах ребенка; стараться договариваться; использовать доверительные беседы, задания на сотрудничество.</a:t>
            </a:r>
            <a:endParaRPr lang="ru-RU" sz="15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7" descr="book02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574" y="404664"/>
            <a:ext cx="803317" cy="61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154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1977</TotalTime>
  <Words>3776</Words>
  <Application>Microsoft Office PowerPoint</Application>
  <PresentationFormat>Экран (4:3)</PresentationFormat>
  <Paragraphs>227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156</cp:revision>
  <dcterms:created xsi:type="dcterms:W3CDTF">2020-06-22T10:33:44Z</dcterms:created>
  <dcterms:modified xsi:type="dcterms:W3CDTF">2025-07-30T10:47:15Z</dcterms:modified>
</cp:coreProperties>
</file>