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68" r:id="rId1"/>
  </p:sldMasterIdLst>
  <p:notesMasterIdLst>
    <p:notesMasterId r:id="rId10"/>
  </p:notesMasterIdLst>
  <p:sldIdLst>
    <p:sldId id="256" r:id="rId2"/>
    <p:sldId id="258" r:id="rId3"/>
    <p:sldId id="261" r:id="rId4"/>
    <p:sldId id="263" r:id="rId5"/>
    <p:sldId id="264" r:id="rId6"/>
    <p:sldId id="266" r:id="rId7"/>
    <p:sldId id="270" r:id="rId8"/>
    <p:sldId id="28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7" d="100"/>
          <a:sy n="117" d="100"/>
        </p:scale>
        <p:origin x="510" y="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FB164-95B7-4FAB-B8DE-47A55CB1557D}" type="datetimeFigureOut">
              <a:rPr lang="ru-RU" smtClean="0"/>
              <a:pPr/>
              <a:t>11.08.2025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4777AA-FFE2-4C4E-BD05-63764374B8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229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62" y="714356"/>
            <a:ext cx="564360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i="1" dirty="0" smtClean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ДЕВИАНТНОЕ ПОВЕДЕНИЕ ПОДРОСТКОВ</a:t>
            </a:r>
          </a:p>
          <a:p>
            <a:endParaRPr lang="ru-RU" sz="5400" b="1" i="1" dirty="0">
              <a:ln w="18000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3357562"/>
            <a:ext cx="3700461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03418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Определение</a:t>
            </a:r>
            <a:endParaRPr lang="ru-RU" sz="3600" b="1" dirty="0">
              <a:solidFill>
                <a:schemeClr val="accent6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EE4D-9933-435F-AFCB-D317C897E039}" type="datetime1">
              <a:rPr lang="ru-RU" smtClean="0"/>
              <a:pPr/>
              <a:t>11.08.2025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1582341"/>
            <a:ext cx="771530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Девиантное поведение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лат. </a:t>
            </a:r>
            <a:r>
              <a:rPr lang="en-US" sz="32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deviatio</a:t>
            </a:r>
            <a:r>
              <a:rPr lang="en-US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отклонение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устойчивое поведение личности, отклоняющееся от общепринятых, наиболее распространённых и устоявшихся общественных норм.  </a:t>
            </a:r>
          </a:p>
          <a:p>
            <a:pPr algn="just"/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0465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причины</a:t>
            </a:r>
            <a:endParaRPr lang="ru-RU" sz="3600" b="1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1DE58-99FD-461E-A7EF-506E0A3699F9}" type="datetime1">
              <a:rPr lang="ru-RU" smtClean="0"/>
              <a:pPr/>
              <a:t>11.08.2025</a:t>
            </a:fld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715008" y="1142984"/>
            <a:ext cx="914400" cy="9144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6200000" flipH="1">
            <a:off x="3929852" y="1929596"/>
            <a:ext cx="1213652" cy="7064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2571736" y="1285860"/>
            <a:ext cx="928694" cy="78581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071538" y="2276446"/>
            <a:ext cx="25003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биологические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71868" y="2643182"/>
            <a:ext cx="20717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социальные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715009" y="2214554"/>
            <a:ext cx="28045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психологические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rot="5400000">
            <a:off x="4179091" y="3464719"/>
            <a:ext cx="786612" cy="79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6858016" y="2714620"/>
            <a:ext cx="642942" cy="64294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357158" y="3571876"/>
            <a:ext cx="2428892" cy="22145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наследственные, врожденные, и приобретенные заболевания различного рода, провоцирующие девиации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928926" y="4000504"/>
            <a:ext cx="2928958" cy="264320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192213" algn="l"/>
              </a:tabLst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неблагоприятное семейное воспитание;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192213" algn="l"/>
              </a:tabLst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неблагополучный характер межличностных отношений со сверстниками и взрослыми;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192213" algn="l"/>
              </a:tabLst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общие неблагоприятные условия социокультурного развития общества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929322" y="3429000"/>
            <a:ext cx="2857520" cy="25717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особенности эмоционально-волевой и мотивационной сферы, особенности самосознания, темперамента, характера, создающие предпосылки для формирования отклонений в поведении</a:t>
            </a:r>
            <a:endParaRPr lang="ru-RU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 rot="5400000">
            <a:off x="1464447" y="2964653"/>
            <a:ext cx="928694" cy="28575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8229600" cy="1000124"/>
          </a:xfrm>
        </p:spPr>
        <p:txBody>
          <a:bodyPr>
            <a:noAutofit/>
          </a:bodyPr>
          <a:lstStyle/>
          <a:p>
            <a:pPr lvl="0"/>
            <a:r>
              <a:rPr lang="ru-RU" sz="36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</a:t>
            </a:r>
            <a:r>
              <a:rPr lang="ru-RU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иологические причины:</a:t>
            </a:r>
            <a:r>
              <a:rPr lang="ru-RU" sz="36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chemeClr val="accent6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3C75-EDED-4CC9-BF5F-038910670325}" type="datetime1">
              <a:rPr lang="ru-RU" smtClean="0"/>
              <a:pPr/>
              <a:t>11.08.2025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1028342"/>
            <a:ext cx="8215370" cy="4400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195388" algn="l"/>
              </a:tabLst>
            </a:pP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195388" algn="l"/>
              </a:tabLst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тяжелые соматические заболевания раннего возраста;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195388" algn="l"/>
              </a:tabLst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хронические соматические заболевания;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195388" algn="l"/>
              </a:tabLst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наследственная предрасположенность к тем или иным отклонениям (например, синдром дефицита внимания, отягощенный алкоголизмом);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195388" algn="l"/>
              </a:tabLst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неврозы и невроподобные расстройства;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195388" algn="l"/>
              </a:tabLst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задержки психического развития;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195388" algn="l"/>
              </a:tabLst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заболевания с предполагаемым фатальным исходом;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195388" algn="l"/>
              </a:tabLst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раннее половое созревание или его дисгармония;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195388" algn="l"/>
              </a:tabLst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дефекты анализаторов и органов чувств;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195388" algn="l"/>
              </a:tabLst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психические заболевания (шизофрения, эпилепсия).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40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</a:t>
            </a:r>
            <a:r>
              <a:rPr lang="ru-RU" sz="4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сихологические причины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B2F82-CCB7-40C7-9EFC-78528DB1998D}" type="datetime1">
              <a:rPr lang="ru-RU" smtClean="0"/>
              <a:pPr/>
              <a:t>11.08.2025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1071546"/>
            <a:ext cx="8001056" cy="5214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285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неадекватная самооценка;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285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низкое самоуважение;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285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отклонения в психическом развитии; 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285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эмоциональная неустойчивость;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285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агрессивность;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285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деформации потребностно-мотивационной сферы;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285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повышенная тревожность, страхи;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285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зависимость от окружающих.;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285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отсутствие чувства безопасности;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285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осознание невозможности соответствовать ожиданиям семьи;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285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неспособность справиться с учебной нагрузкой;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285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низкий уровень  интеллекта;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285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склонность к уходу от трудных ситуаций;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285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слабость функций самоконтроля и саморегуляции;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285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аффективная возбудимость, импульсивность;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285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отрицательное отношение к учебе.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42862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br>
              <a:rPr lang="ru-RU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br>
              <a:rPr lang="ru-RU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Социальные причины  </a:t>
            </a:r>
            <a:r>
              <a:rPr lang="ru-RU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(особенности семейного воспитания)</a:t>
            </a:r>
            <a:r>
              <a:rPr lang="ru-RU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endParaRPr lang="ru-RU" sz="3600" b="1" i="1" dirty="0">
              <a:solidFill>
                <a:schemeClr val="accent6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23892-75ED-4430-8CE6-A6FF8145B1F9}" type="datetime1">
              <a:rPr lang="ru-RU" smtClean="0"/>
              <a:pPr/>
              <a:t>11.08.2025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285860"/>
            <a:ext cx="864399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412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ссоры, конфликты, скандалы в семье;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412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неправильный тип воспитания в семье (неприятие ребенка, гипертрофированное, тревожно-ментальное, эгоцентрическое отношение к нему);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412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асоциальное поведение родителей;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412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психические заболевания, алкоголизация, инвалидность родителей;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412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появление нового члена семьи (отчима, мачехи, братьев, сестер);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412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негативное восприятие родителями возможностей ребенка, его успехов, его поведения и личности в целом;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412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жесткие требования соответствовать представлениям родителей;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412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непоследовательность и несогласованность требований к ребенку;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412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жизнь вдали от семьи и потеря одного из родителей (или всех);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412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многодетность семьи (более четырех человек);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412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нахождение одного из родителей в заключении;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41288" algn="l"/>
              </a:tabLst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ограничения и плохие взаимоотношения родителей с другими людьми вне семьи. </a:t>
            </a: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285720" y="1500174"/>
            <a:ext cx="3071834" cy="164307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Делинквентное</a:t>
            </a:r>
          </a:p>
          <a:p>
            <a:pPr algn="ctr"/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214678" y="428604"/>
            <a:ext cx="3143272" cy="164307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Аддиктивное</a:t>
            </a:r>
          </a:p>
          <a:p>
            <a:pPr algn="ctr"/>
            <a:endParaRPr lang="ru-RU" sz="2200" dirty="0">
              <a:solidFill>
                <a:srgbClr val="FFFF0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860032" y="2000240"/>
            <a:ext cx="4069686" cy="157163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Психопатологическое</a:t>
            </a:r>
          </a:p>
          <a:p>
            <a:pPr algn="ctr"/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571472" y="4214818"/>
            <a:ext cx="4144544" cy="171451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Патохарактерологическое</a:t>
            </a:r>
          </a:p>
          <a:p>
            <a:pPr algn="ctr"/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5072066" y="4214818"/>
            <a:ext cx="3786214" cy="164307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базе </a:t>
            </a:r>
            <a:r>
              <a:rPr lang="ru-RU" sz="2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гиперспособностей</a:t>
            </a:r>
            <a:endParaRPr lang="ru-RU" sz="22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143108" y="3071810"/>
            <a:ext cx="406597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Типы девиантного поведения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2D46F-37FD-4951-B792-179455C33AD0}" type="datetime1">
              <a:rPr lang="ru-RU" smtClean="0"/>
              <a:pPr/>
              <a:t>11.08.2025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Прямоугольник 1"/>
          <p:cNvSpPr>
            <a:spLocks noChangeArrowheads="1"/>
          </p:cNvSpPr>
          <p:nvPr/>
        </p:nvSpPr>
        <p:spPr bwMode="auto">
          <a:xfrm>
            <a:off x="285720" y="285728"/>
            <a:ext cx="7777163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сновные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формы проявления девиантного поведения несовершеннолетних: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/>
              <a:t> </a:t>
            </a:r>
            <a:endParaRPr lang="ru-RU" sz="2400" dirty="0" smtClean="0"/>
          </a:p>
          <a:p>
            <a:pPr algn="just"/>
            <a:endParaRPr lang="ru-RU" sz="2400" b="1" dirty="0" smtClean="0"/>
          </a:p>
          <a:p>
            <a:pPr algn="just"/>
            <a:endParaRPr lang="ru-RU" sz="2400" b="1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214422"/>
            <a:ext cx="2786082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Бродяжничество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143240" y="1285860"/>
            <a:ext cx="2857520" cy="7143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Попрошайничество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286512" y="1357298"/>
            <a:ext cx="250033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Буллинг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(агрессор)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1857364"/>
            <a:ext cx="2000264" cy="57150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Уклонение от учебы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86380" y="2000240"/>
            <a:ext cx="2500330" cy="557210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Употребление  наркотиков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28860" y="2071678"/>
            <a:ext cx="2571768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Употребление  спиртных напитков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86512" y="5357826"/>
            <a:ext cx="2357454" cy="7715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Токсикомания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5500702"/>
            <a:ext cx="2500298" cy="7143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Половые  девиации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572000" y="6015038"/>
            <a:ext cx="2500330" cy="84296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Хулиганство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85720" y="4500570"/>
            <a:ext cx="2843226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курение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43174" y="5786454"/>
            <a:ext cx="2000264" cy="7143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Агрессивность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3571868" y="4572008"/>
            <a:ext cx="2143140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Жестокость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7229468" y="4429132"/>
            <a:ext cx="1914532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Вандализм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500298" y="3643314"/>
            <a:ext cx="2057408" cy="914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Воровство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857752" y="3714752"/>
            <a:ext cx="2666576" cy="11144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Участие в криминальных /деструктивных группах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3643306" y="2714620"/>
            <a:ext cx="2571768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Суицидальное  поведение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179512" y="3571876"/>
            <a:ext cx="2592288" cy="9144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Криминальные преступления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57158" y="2714620"/>
            <a:ext cx="2500330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Уходы из дома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572264" y="2571744"/>
            <a:ext cx="2357454" cy="9144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Пребывание на учете органах внутренних дел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528</TotalTime>
  <Words>411</Words>
  <Application>Microsoft Office PowerPoint</Application>
  <PresentationFormat>Экран (4:3)</PresentationFormat>
  <Paragraphs>86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Презентация PowerPoint</vt:lpstr>
      <vt:lpstr>Определение</vt:lpstr>
      <vt:lpstr>Основные причины</vt:lpstr>
      <vt:lpstr>Биологические причины: </vt:lpstr>
      <vt:lpstr>Психологические причины  </vt:lpstr>
      <vt:lpstr>    Социальные причины   (особенности семейного воспитания)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User</cp:lastModifiedBy>
  <cp:revision>52</cp:revision>
  <dcterms:created xsi:type="dcterms:W3CDTF">2012-08-02T12:17:38Z</dcterms:created>
  <dcterms:modified xsi:type="dcterms:W3CDTF">2025-08-11T09:25:58Z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237482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