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67" r:id="rId5"/>
    <p:sldId id="258" r:id="rId6"/>
    <p:sldId id="259" r:id="rId7"/>
    <p:sldId id="269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DF948E0-6696-401C-BA3F-A3DC3B780DAF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30DEB2D-493B-4D5B-B8F0-D3E4CE3EDA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48E0-6696-401C-BA3F-A3DC3B780DAF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B2D-493B-4D5B-B8F0-D3E4CE3EDA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48E0-6696-401C-BA3F-A3DC3B780DAF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B2D-493B-4D5B-B8F0-D3E4CE3EDA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F948E0-6696-401C-BA3F-A3DC3B780DAF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0DEB2D-493B-4D5B-B8F0-D3E4CE3EDA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F948E0-6696-401C-BA3F-A3DC3B780DAF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30DEB2D-493B-4D5B-B8F0-D3E4CE3EDA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48E0-6696-401C-BA3F-A3DC3B780DAF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B2D-493B-4D5B-B8F0-D3E4CE3EDAD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48E0-6696-401C-BA3F-A3DC3B780DAF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B2D-493B-4D5B-B8F0-D3E4CE3EDA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F948E0-6696-401C-BA3F-A3DC3B780DAF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0DEB2D-493B-4D5B-B8F0-D3E4CE3EDA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48E0-6696-401C-BA3F-A3DC3B780DAF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B2D-493B-4D5B-B8F0-D3E4CE3EDA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F948E0-6696-401C-BA3F-A3DC3B780DAF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0DEB2D-493B-4D5B-B8F0-D3E4CE3EDAD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F948E0-6696-401C-BA3F-A3DC3B780DAF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0DEB2D-493B-4D5B-B8F0-D3E4CE3EDAD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F948E0-6696-401C-BA3F-A3DC3B780DAF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30DEB2D-493B-4D5B-B8F0-D3E4CE3EDA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1720" y="284458"/>
            <a:ext cx="566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ИНФОРМАЦИОННЫЙ КУРС </a:t>
            </a:r>
            <a:endParaRPr lang="ru-RU" sz="14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РАБОТЫ С ПОДРОСТКАМИ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«ЭФФЕКТ ТОЛПЫ» 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673"/>
            <a:ext cx="1296144" cy="134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5896" y="930789"/>
            <a:ext cx="53330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Необходимость </a:t>
            </a:r>
            <a:r>
              <a:rPr lang="ru-RU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понимания подростками феномена «массовое сознание» или «эффект толпы» во избежание потери личной идентичности, совершения негативных поступков, способных духовно и физически повлиять на дальнейшее становление </a:t>
            </a: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их личности.</a:t>
            </a:r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3280" y="1197074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Обоснование: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78921" y="2776063"/>
            <a:ext cx="57650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Оказание </a:t>
            </a:r>
            <a:r>
              <a:rPr lang="ru-RU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помощи педагогам в профилактической, информационно-просветительской работе с несовершеннолетними по формированию стойкой жизненной позиции и осознанного отношения к участию в массовых мероприятиях.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6662" y="2833577"/>
            <a:ext cx="1018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54311" y="4581128"/>
            <a:ext cx="5370651" cy="584775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Психологические особенности </a:t>
            </a:r>
            <a:endParaRPr lang="ru-RU" sz="1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поведения 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толпе </a:t>
            </a: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(20 рабочих слайдов)</a:t>
            </a:r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75378" y="6216406"/>
            <a:ext cx="1130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Блок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III 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73989" y="4704238"/>
            <a:ext cx="1071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БЛОК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73989" y="5453468"/>
            <a:ext cx="1162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БЛОК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 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9567" y="5348334"/>
            <a:ext cx="5370651" cy="584775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Правые аспекты участия несовершеннолетних</a:t>
            </a:r>
          </a:p>
          <a:p>
            <a:pPr algn="ctr"/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массовых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мероприятиях </a:t>
            </a: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(18 рабочих слайдов)</a:t>
            </a:r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2591" y="6093296"/>
            <a:ext cx="5357737" cy="584775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Социально-психологический тренинг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подростками </a:t>
            </a:r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19078" y="84403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АНОНС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766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1527" y="431175"/>
            <a:ext cx="1215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БЛОК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429355"/>
            <a:ext cx="4320480" cy="33698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62146"/>
            <a:ext cx="2951396" cy="129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7924" y="1085301"/>
            <a:ext cx="198022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Что такое толпа?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407912" y="1085301"/>
            <a:ext cx="190850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Немного истории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192854" y="1579565"/>
            <a:ext cx="426757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Феномен толпы. Как это происходит?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37366" y="2135552"/>
            <a:ext cx="198022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Признаки толпы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21716" y="2606650"/>
            <a:ext cx="195191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Виды толпы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1895" y="2579556"/>
            <a:ext cx="237626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Настроение толпы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07563" y="3615988"/>
            <a:ext cx="214094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Развитие толпы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3068960"/>
            <a:ext cx="316835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Социальный эксперимент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34588" y="3619326"/>
            <a:ext cx="234084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Свойства толпы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832381" y="4110018"/>
            <a:ext cx="223224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Противодействие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32249" y="148160"/>
            <a:ext cx="3903837" cy="584775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Психологические особенности </a:t>
            </a:r>
            <a:endParaRPr lang="ru-RU" sz="1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поведения 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толпе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8347" y="4629950"/>
            <a:ext cx="135164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Родителям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086553" y="5337277"/>
            <a:ext cx="19952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подростки попадают под влияние толпы?</a:t>
            </a:r>
            <a:endParaRPr lang="ru-RU" sz="12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4737671"/>
            <a:ext cx="12455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Протестный характер</a:t>
            </a:r>
            <a:endParaRPr lang="ru-RU" sz="12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4879" y="4757748"/>
            <a:ext cx="13502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Рекомендации родителям </a:t>
            </a:r>
            <a:endParaRPr lang="ru-RU" sz="12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9781" y="6165304"/>
            <a:ext cx="3788773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Полное текстовое сопровождение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521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1378041"/>
            <a:ext cx="5047164" cy="40671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2199" y="283980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БЛОК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74" y="5669434"/>
            <a:ext cx="3164549" cy="57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5274" y="946655"/>
            <a:ext cx="252028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Массовое</a:t>
            </a:r>
            <a:r>
              <a:rPr lang="ru-RU" sz="1600" dirty="0" smtClean="0"/>
              <a:t> сознание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28930" y="2060848"/>
            <a:ext cx="4032448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О местах многочисленных скоплений людей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23126" y="2492896"/>
            <a:ext cx="266429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Массовые мероприятия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40452" y="2925641"/>
            <a:ext cx="1656184" cy="461665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Виды массовых мероприятий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2487" y="2918502"/>
            <a:ext cx="1296144" cy="46166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Условия организации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033" y="3438037"/>
            <a:ext cx="337940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Несанкционированное мероприятие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67744" y="3861047"/>
            <a:ext cx="1466743" cy="46166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Уголовная ответственность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547" y="3861048"/>
            <a:ext cx="1656184" cy="46166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Административная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ответственность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56310" y="78526"/>
            <a:ext cx="5616623" cy="584775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Правые аспекты участия несовершеннолетних</a:t>
            </a:r>
          </a:p>
          <a:p>
            <a:pPr algn="ctr"/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массовых мероприятиях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505" y="4439872"/>
            <a:ext cx="2772308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Пропаганда и технологии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0547" y="4747649"/>
            <a:ext cx="1875171" cy="646331"/>
          </a:xfrm>
          <a:prstGeom prst="rect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Оппозиционные </a:t>
            </a:r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неполитические деструктивные группы </a:t>
            </a:r>
            <a:endParaRPr lang="ru-RU" sz="12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5154" y="4747649"/>
            <a:ext cx="1933754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Методики опытных пропагандистов и агитаторов</a:t>
            </a:r>
            <a:endParaRPr lang="ru-RU" sz="12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505" y="5445224"/>
            <a:ext cx="2871299" cy="27699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Воздействие </a:t>
            </a:r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сознание молодежи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4480" y="5769419"/>
            <a:ext cx="27003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Правила поведения для всех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3548" y="6106314"/>
            <a:ext cx="1296144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Участие детей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12487" y="6106314"/>
            <a:ext cx="1717730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Задача родителей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4466" y="6453336"/>
            <a:ext cx="326254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Полное текстовое сопровождение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620" y="1333555"/>
            <a:ext cx="41013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Видео-обращение старшего инспектора управления </a:t>
            </a:r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охраны правопорядка и профилактики управления внутренних дел Могилевского облисполкома </a:t>
            </a:r>
          </a:p>
        </p:txBody>
      </p:sp>
    </p:spTree>
    <p:extLst>
      <p:ext uri="{BB962C8B-B14F-4D97-AF65-F5344CB8AC3E}">
        <p14:creationId xmlns:p14="http://schemas.microsoft.com/office/powerpoint/2010/main" val="31295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10" y="260648"/>
            <a:ext cx="8084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зависимости от поставленных целей и категории участников образовательного процесса слайды можно использовать по 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отдельности и моделировать в смысловые блоки. Например:</a:t>
            </a:r>
            <a:endParaRPr lang="ru-RU" sz="14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81" name="Picture 9" descr="C:\Users\User\Desktop\Без анимации. Эффект толпы или как не потерять себя\Слайд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904" y="1307653"/>
            <a:ext cx="1853480" cy="13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\Desktop\Без анимации. Эффект толпы или как не потерять себя\Слайд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097" y="2780928"/>
            <a:ext cx="1913742" cy="143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User\Desktop\Без анимации. Эффект толпы или как не потерять себя\Слайд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1" y="1307653"/>
            <a:ext cx="1853480" cy="13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4128" y="6249315"/>
            <a:ext cx="5132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работе с несовершеннолетними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извлекаются из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показа слайды, направленные конкретно на категории родителей и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педагогов</a:t>
            </a:r>
            <a:endParaRPr lang="ru-RU" sz="12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83" name="Picture 11" descr="C:\Users\User\Desktop\Без анимации. Эффект толпы или как не потерять себя\Слайд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41" y="2780928"/>
            <a:ext cx="1913743" cy="143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User\Desktop\Без анимации. Эффект толпы или как не потерять себя\Слайд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8" y="4082573"/>
            <a:ext cx="2624263" cy="19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Массовое сознание или что нужно знать\Слайд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795"/>
            <a:ext cx="2708008" cy="20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1.userapi.com/impg/mmQvwgS3JW43NehNwbD3bjDQDQIMxwdUn_v17w/rj9t8iaeZE4.jpg?size=604x339&amp;quality=96&amp;sign=1563fcbf1bea6a68915b4fb7de35ec3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57491"/>
            <a:ext cx="1526117" cy="85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Массовое сознание или что нужно знать\Слайд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2228175" cy="167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Массовое сознание или что нужно знать\Слайд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17503"/>
            <a:ext cx="2230480" cy="16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139952" y="1174013"/>
            <a:ext cx="4492868" cy="3191092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1510" y="3049764"/>
            <a:ext cx="3966590" cy="3140599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2756" y="368048"/>
            <a:ext cx="8100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40178" y="866192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елесообразно </a:t>
            </a:r>
            <a:r>
              <a:rPr lang="ru-RU" sz="14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включать в диалог участников, обсуждать с ним ключевые моменты и отношение к тому или иному вопросу.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605" y="152605"/>
            <a:ext cx="8546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Любой слайд можно сохранить в формате рисунка и использовать в качестве раздаточного материала (листовки, памятки, дидактический материал).</a:t>
            </a:r>
          </a:p>
        </p:txBody>
      </p:sp>
      <p:pic>
        <p:nvPicPr>
          <p:cNvPr id="3074" name="Picture 2" descr="C:\Users\User\Desktop\Без анимации. Эффект толпы или как не потерять себя\Слайд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7801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Без анимации. Эффект толпы или как не потерять себя\Слайд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75" y="1533072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4592174" y="2540602"/>
            <a:ext cx="277582" cy="62466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Users\User\Desktop\Массовое сознание или что нужно знать\Слайд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9" y="433971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Массовое сознание или что нужно знать\Слайд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94513"/>
            <a:ext cx="3147462" cy="236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3606425" y="5063268"/>
            <a:ext cx="270030" cy="64776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sun9-71.userapi.com/impg/mmQvwgS3JW43NehNwbD3bjDQDQIMxwdUn_v17w/rj9t8iaeZE4.jpg?size=604x339&amp;quality=96&amp;sign=1563fcbf1bea6a68915b4fb7de35ec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61" y="675825"/>
            <a:ext cx="1526117" cy="85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7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792" y="4983614"/>
            <a:ext cx="7765287" cy="52322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Эффекты анимации и звуковое сопровождение для демонстрации материалов можно удалять или добавлять, используя технические возможности программы </a:t>
            </a:r>
            <a:r>
              <a:rPr lang="en-US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PowerPoint</a:t>
            </a:r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14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631" y="1052736"/>
            <a:ext cx="7761442" cy="52322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Видео-файл и презентация с голосовым сопровождением предназначены только для педагогов (заседания МО, творческих групп, семинары и т.п.)</a:t>
            </a:r>
            <a:endParaRPr lang="ru-RU" sz="14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638" y="1844824"/>
            <a:ext cx="7758360" cy="52322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работе с обучающимися – уроки-практикумы, уроки-исследования, информационные часы, минутки безопасности, тематические мероприятия и т.п. </a:t>
            </a:r>
            <a:endParaRPr lang="ru-RU" sz="14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337" y="2636912"/>
            <a:ext cx="7772743" cy="73866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работе с родителями (законными представителями) – родительские собрания, родительские университеты, лектории, семинары, клубная деятельность и иные встречи.</a:t>
            </a:r>
            <a:endParaRPr lang="ru-RU" sz="14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310" y="3528088"/>
            <a:ext cx="7761770" cy="52322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буклетов,  памяток, листовок и размещение в группах общения в сети Интернет, на информационных стендах, на сайтах УО.</a:t>
            </a:r>
            <a:endParaRPr lang="ru-RU" sz="14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310" y="4294035"/>
            <a:ext cx="7761770" cy="52322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Отдельные слайды или связные тематические блоки с голосовым сопровождением можно использовать в качестве мини-роликов. </a:t>
            </a:r>
            <a:endParaRPr lang="ru-RU" sz="14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622" y="5657463"/>
            <a:ext cx="6996914" cy="52322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Анимация в презентациях используется по щелчку, предполагая возможность осуществления дискуссии</a:t>
            </a:r>
            <a:r>
              <a:rPr lang="ru-RU" sz="140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14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7506149" y="5853252"/>
            <a:ext cx="277582" cy="62466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27657" y="465263"/>
            <a:ext cx="69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ИСПОЛЬЗОВАНИЕ МАТЕРИАЛОВ КУРСА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2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9" y="7937"/>
            <a:ext cx="9202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User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2" y="5496232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img-fotki.yandex.ru/get/3911/epislon2.140/0_41823_f5712b2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63" y="978455"/>
            <a:ext cx="6647540" cy="4595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702824" y="602692"/>
            <a:ext cx="872836" cy="490451"/>
          </a:xfrm>
          <a:prstGeom prst="wedgeRoundRectCallout">
            <a:avLst>
              <a:gd name="adj1" fmla="val -41785"/>
              <a:gd name="adj2" fmla="val 12860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 белые</a:t>
            </a:r>
            <a:endParaRPr lang="ru-RU" sz="14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 rot="892120">
            <a:off x="6163113" y="845464"/>
            <a:ext cx="872836" cy="490451"/>
          </a:xfrm>
          <a:prstGeom prst="wedgeRoundRectCallout">
            <a:avLst>
              <a:gd name="adj1" fmla="val -41785"/>
              <a:gd name="adj2" fmla="val 12860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 белые</a:t>
            </a:r>
            <a:endParaRPr lang="ru-RU" sz="1400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 rot="1744686">
            <a:off x="7647479" y="1139222"/>
            <a:ext cx="872836" cy="490451"/>
          </a:xfrm>
          <a:prstGeom prst="wedgeRoundRectCallout">
            <a:avLst>
              <a:gd name="adj1" fmla="val -41785"/>
              <a:gd name="adj2" fmla="val 12860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 белые</a:t>
            </a:r>
            <a:endParaRPr lang="ru-RU" sz="1400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 flipH="1">
            <a:off x="3676841" y="3090535"/>
            <a:ext cx="904253" cy="490451"/>
          </a:xfrm>
          <a:prstGeom prst="wedgeRoundRectCallout">
            <a:avLst>
              <a:gd name="adj1" fmla="val -67968"/>
              <a:gd name="adj2" fmla="val -6116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 белые</a:t>
            </a:r>
            <a:endParaRPr lang="ru-RU" sz="1400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8096683" y="2128111"/>
            <a:ext cx="872836" cy="490451"/>
          </a:xfrm>
          <a:prstGeom prst="wedgeRoundRectCallout">
            <a:avLst>
              <a:gd name="adj1" fmla="val -63299"/>
              <a:gd name="adj2" fmla="val 12194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 белые</a:t>
            </a:r>
            <a:endParaRPr lang="ru-RU" sz="1400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360895" y="2128112"/>
            <a:ext cx="872836" cy="490451"/>
          </a:xfrm>
          <a:prstGeom prst="wedgeRoundRectCallout">
            <a:avLst>
              <a:gd name="adj1" fmla="val -41785"/>
              <a:gd name="adj2" fmla="val 12860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 белые</a:t>
            </a:r>
            <a:endParaRPr lang="ru-RU" sz="1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545349" y="3104038"/>
            <a:ext cx="1538914" cy="25868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AutoShape 16" descr="https://mayak-74.ru/img/news_img/1d8b6ea7acdce9c6606aa27482e1255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16604" y="5473728"/>
            <a:ext cx="482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— Какого цвета пирамидки?</a:t>
            </a:r>
            <a:endParaRPr lang="ru-RU" sz="2000" dirty="0"/>
          </a:p>
        </p:txBody>
      </p:sp>
      <p:pic>
        <p:nvPicPr>
          <p:cNvPr id="2070" name="Picture 22" descr="https://thumbs.dreamstime.com/z/%D1%87%D0%B5%D0%BB%D0%BE%D0%B2%D0%B5%D0%BA-d-%D0%BF%D1%80%D0%B5%D0%B4%D1%81%D1%82%D0%B0%D0%B2%D0%BB%D1%8F%D1%8F-%D0%B2%D0%BE%D0%BF%D1%80%D0%BE%D1%81%D0%B8%D1%82%D0%B5%D0%BB%D1%8C%D0%BD%D1%8B%D0%B9-%D0%B7%D0%BD%D0%B0%D0%BA-111244962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r="9844"/>
          <a:stretch/>
        </p:blipFill>
        <p:spPr bwMode="auto">
          <a:xfrm>
            <a:off x="7084263" y="5077444"/>
            <a:ext cx="1611022" cy="157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16604" y="5890983"/>
            <a:ext cx="468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— Почему Вы сказали «Обе белые»?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04936" y="6313888"/>
            <a:ext cx="375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— Потому, что все так ответили.</a:t>
            </a:r>
            <a:endParaRPr lang="ru-RU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5514" y="69466"/>
            <a:ext cx="1840436" cy="1112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СОЦИАЛЬНЫЙ ЭКСПЕРИМЕНТ</a:t>
            </a:r>
            <a:endParaRPr lang="ru-RU" sz="14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4" name="Picture 18" descr="https://st2.depositphotos.com/3554337/6457/i/950/depositphotos_64575287-stock-photo-question-marks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10" y="243239"/>
            <a:ext cx="1290585" cy="12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st2.depositphotos.com/3554337/6457/i/950/depositphotos_64575287-stock-photo-question-marks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06" y="543153"/>
            <a:ext cx="1290585" cy="12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ая прямоугольная выноска 28"/>
          <p:cNvSpPr/>
          <p:nvPr/>
        </p:nvSpPr>
        <p:spPr>
          <a:xfrm flipH="1">
            <a:off x="1282074" y="1515514"/>
            <a:ext cx="1419264" cy="590701"/>
          </a:xfrm>
          <a:prstGeom prst="wedgeRoundRectCallout">
            <a:avLst>
              <a:gd name="adj1" fmla="val -86760"/>
              <a:gd name="adj2" fmla="val 75212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Обе белые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8654" y="86643"/>
            <a:ext cx="5307762" cy="45651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3673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 опасен феномен толпы?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29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/>
      <p:bldP spid="30" grpId="0"/>
      <p:bldP spid="31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5746"/>
            <a:ext cx="1194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БЛОК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III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24"/>
          <a:stretch/>
        </p:blipFill>
        <p:spPr bwMode="auto">
          <a:xfrm>
            <a:off x="334687" y="918427"/>
            <a:ext cx="2686216" cy="227744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5" y="5085184"/>
            <a:ext cx="24860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04247" y="656817"/>
            <a:ext cx="1674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педагогов-психологов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17" y="385460"/>
            <a:ext cx="3455025" cy="467943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240360" cy="445653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69116" y="5575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1268760"/>
            <a:ext cx="4666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2AA6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УСПЕХОВ!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2AA6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ЗДОРОВЬЯ! БЛАГОПОЛУЧИЯ! ВЗАИМОПОНИМАНИЯ!</a:t>
            </a:r>
            <a:endParaRPr lang="ru-RU" sz="2400" b="1" dirty="0">
              <a:ln w="1905"/>
              <a:solidFill>
                <a:srgbClr val="2AA6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673"/>
            <a:ext cx="1296144" cy="134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.ms-ad\Desktop\Визит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3917188" cy="293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503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dcterms:created xsi:type="dcterms:W3CDTF">2021-04-22T09:00:06Z</dcterms:created>
  <dcterms:modified xsi:type="dcterms:W3CDTF">2025-06-17T10:23:50Z</dcterms:modified>
</cp:coreProperties>
</file>