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77" r:id="rId5"/>
    <p:sldId id="278" r:id="rId6"/>
    <p:sldId id="262" r:id="rId7"/>
    <p:sldId id="265" r:id="rId8"/>
    <p:sldId id="263" r:id="rId9"/>
    <p:sldId id="268" r:id="rId10"/>
    <p:sldId id="269" r:id="rId11"/>
    <p:sldId id="264" r:id="rId12"/>
    <p:sldId id="270" r:id="rId13"/>
    <p:sldId id="271" r:id="rId14"/>
    <p:sldId id="279" r:id="rId15"/>
    <p:sldId id="272" r:id="rId16"/>
    <p:sldId id="280" r:id="rId17"/>
    <p:sldId id="273" r:id="rId18"/>
    <p:sldId id="282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3B9"/>
    <a:srgbClr val="810912"/>
    <a:srgbClr val="33AF3F"/>
    <a:srgbClr val="FFFFCC"/>
    <a:srgbClr val="ECECEC"/>
    <a:srgbClr val="FF9B9B"/>
    <a:srgbClr val="FFC1C1"/>
    <a:srgbClr val="FF9999"/>
    <a:srgbClr val="512373"/>
    <a:srgbClr val="EA8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78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67" y="1747157"/>
            <a:ext cx="5150224" cy="134940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Массовое сознание или что нужно знать об участии в массовых мероприятиях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0040" y="132653"/>
            <a:ext cx="720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chemeClr val="bg2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Главное управление по образованию Могилевского облисполкома</a:t>
            </a:r>
            <a:endParaRPr lang="ru-RU" b="1" dirty="0">
              <a:ln w="1905"/>
              <a:solidFill>
                <a:schemeClr val="bg2">
                  <a:lumMod val="9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5145" y="501985"/>
            <a:ext cx="7207046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ln w="1905"/>
                <a:solidFill>
                  <a:schemeClr val="bg2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Государственное учреждение образования </a:t>
            </a:r>
          </a:p>
          <a:p>
            <a:pPr algn="ctr">
              <a:lnSpc>
                <a:spcPts val="1400"/>
              </a:lnSpc>
            </a:pPr>
            <a:r>
              <a:rPr lang="ru-RU" b="1" dirty="0" smtClean="0">
                <a:ln w="1905"/>
                <a:solidFill>
                  <a:schemeClr val="bg2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«Могилевский областной социально-педагогический центр»</a:t>
            </a:r>
            <a:endParaRPr lang="ru-RU" b="1" dirty="0">
              <a:ln w="1905"/>
              <a:solidFill>
                <a:schemeClr val="bg2">
                  <a:lumMod val="9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2" descr="C:\Users\User\Desktop\логоти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084" y="5496232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4" y="83311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75304" y="228599"/>
            <a:ext cx="180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ПРОПАГАНДА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9934" y="5559134"/>
            <a:ext cx="7049428" cy="55399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РИСК ВОВЛЕЧЕНИЯ В ТАКИЕ СООБЩЕСТВА ИЛИ ГРУППЫ ДАЖЕ САМЫХ ПОЗИТИВНЫХ, ЗДРАВОМЫСЛЯЩИХ И НЕПОЛИТИЗИРОВАННЫХ ПОДРОСТКОВ.</a:t>
            </a:r>
            <a:endParaRPr lang="ru-RU" sz="15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75304" y="228599"/>
            <a:ext cx="180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ПРОПАГАНДА И ТЕХНОЛОГИИ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58431" y="520987"/>
            <a:ext cx="443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Оппозиционные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неполитические деструктивные группы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6" descr="https://www.fd.ru/images/articles/2017-07-18/bigstock__d_red_exclamation_mark_on_whi_18984152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079" y="5468814"/>
            <a:ext cx="531581" cy="70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низ 9"/>
          <p:cNvSpPr/>
          <p:nvPr/>
        </p:nvSpPr>
        <p:spPr>
          <a:xfrm>
            <a:off x="1411079" y="1717011"/>
            <a:ext cx="5927273" cy="1853293"/>
          </a:xfrm>
          <a:prstGeom prst="downArrow">
            <a:avLst/>
          </a:prstGeom>
          <a:solidFill>
            <a:srgbClr val="ECECEC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q"/>
            </a:pPr>
            <a:endParaRPr lang="ru-RU" sz="12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171450" indent="-171450">
              <a:buFont typeface="Wingdings" pitchFamily="2" charset="2"/>
              <a:buChar char="q"/>
            </a:pPr>
            <a:endParaRPr lang="ru-RU" sz="12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171450" indent="-171450">
              <a:buFont typeface="Wingdings" pitchFamily="2" charset="2"/>
              <a:buChar char="q"/>
            </a:pPr>
            <a:r>
              <a:rPr lang="ru-RU" sz="1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деструктивные интернет-сообщества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ru-RU" sz="1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территориальные/уличные (группировки, банды</a:t>
            </a:r>
            <a:r>
              <a:rPr lang="ru-RU" sz="1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ru-RU" sz="12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171450" indent="-171450">
              <a:buFont typeface="Wingdings" pitchFamily="2" charset="2"/>
              <a:buChar char="q"/>
            </a:pPr>
            <a:r>
              <a:rPr lang="ru-RU" sz="1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экстремистские группировки (националистические, политические, религиозные)</a:t>
            </a:r>
          </a:p>
          <a:p>
            <a:pPr algn="ctr"/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76230" y="3789700"/>
            <a:ext cx="2622705" cy="33855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разжигание </a:t>
            </a:r>
            <a:r>
              <a:rPr lang="ru-RU" sz="1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вражды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44158" y="4533589"/>
            <a:ext cx="3007606" cy="33855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уличные беспорядки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67329" y="3789700"/>
            <a:ext cx="2828500" cy="33855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r>
              <a:rPr lang="ru-RU" sz="16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рабежи, насилие  </a:t>
            </a:r>
            <a:r>
              <a:rPr lang="ru-RU" sz="16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т.д. </a:t>
            </a:r>
          </a:p>
        </p:txBody>
      </p:sp>
      <p:pic>
        <p:nvPicPr>
          <p:cNvPr id="12" name="Picture 2" descr="C:\Users\User\Desktop\э.т картинки\SCKIxc5JjV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960" y="1063869"/>
            <a:ext cx="1916496" cy="98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7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4" y="83311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75304" y="228599"/>
            <a:ext cx="180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ПРОПАГАНДА И ТЕХНОЛОГИИ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721" y="552381"/>
            <a:ext cx="373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Методики опытных пропагандистов и агитаторов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614558" y="1616527"/>
            <a:ext cx="4220935" cy="1992086"/>
          </a:xfrm>
          <a:prstGeom prst="rightArrow">
            <a:avLst/>
          </a:prstGeom>
          <a:solidFill>
            <a:srgbClr val="ECECE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социологические исследования, анкетирования, </a:t>
            </a:r>
          </a:p>
          <a:p>
            <a:pPr algn="ctr"/>
            <a:r>
              <a:rPr lang="ru-RU" sz="1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приглашения на мероприятия, </a:t>
            </a:r>
          </a:p>
          <a:p>
            <a:pPr algn="ctr"/>
            <a:r>
              <a:rPr lang="ru-RU" sz="1200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т. ч. и партийно-политического характера: дискуссии, собрания, митинги, манифестации и др</a:t>
            </a:r>
            <a:r>
              <a:rPr lang="ru-RU" sz="12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436915" y="3891641"/>
            <a:ext cx="4220935" cy="1676401"/>
          </a:xfrm>
          <a:prstGeom prst="rightArrow">
            <a:avLst/>
          </a:prstGeom>
          <a:solidFill>
            <a:srgbClr val="ECECE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поток информации в сети Интернет через блоги и сообщества в социальных сетях и др.</a:t>
            </a:r>
          </a:p>
          <a:p>
            <a:pPr algn="ctr"/>
            <a:endParaRPr lang="ru-RU" sz="1400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35493" y="2891448"/>
            <a:ext cx="3219730" cy="156966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Вызвать повышенный интерес к общественно-политическим событиям, происходящим в стране, и «перетянуть» на свою сторону как можно больше людей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26799" y="4787381"/>
            <a:ext cx="3037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«ЭФФЕКТ БОЛЬШИНСТВА»</a:t>
            </a:r>
            <a:endParaRPr lang="ru-RU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107543" y="4344457"/>
            <a:ext cx="675629" cy="259141"/>
          </a:xfrm>
          <a:prstGeom prst="downArrow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User\Desktop\э.т картинки\SCKIxc5JjV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777" y="1126297"/>
            <a:ext cx="1916496" cy="98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40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4" y="83311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75304" y="228599"/>
            <a:ext cx="180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ПРОПАГАНДА И ТЕХНОЛОГИИ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52717" y="2261384"/>
            <a:ext cx="2224125" cy="1384995"/>
          </a:xfrm>
          <a:prstGeom prst="rect">
            <a:avLst/>
          </a:prstGeom>
          <a:solidFill>
            <a:srgbClr val="FFFFCC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Может </a:t>
            </a:r>
            <a:r>
              <a:rPr lang="ru-RU" sz="1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нести в себе и положительные стороны, «заставляя» молодых людей все больше принимать активные гражданские </a:t>
            </a:r>
            <a:r>
              <a:rPr lang="ru-RU" sz="1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позиции</a:t>
            </a:r>
            <a:r>
              <a:rPr lang="ru-RU" sz="1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90506" y="2297214"/>
            <a:ext cx="2416629" cy="1384995"/>
          </a:xfrm>
          <a:prstGeom prst="rect">
            <a:avLst/>
          </a:prstGeom>
          <a:solidFill>
            <a:srgbClr val="FFFFCC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n w="1905"/>
                <a:solidFill>
                  <a:srgbClr val="81091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1400" b="1" dirty="0" smtClean="0">
                <a:ln w="1905"/>
                <a:solidFill>
                  <a:srgbClr val="81091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месте </a:t>
            </a:r>
            <a:r>
              <a:rPr lang="ru-RU" sz="1400" b="1" dirty="0">
                <a:ln w="1905"/>
                <a:solidFill>
                  <a:srgbClr val="81091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тем </a:t>
            </a:r>
            <a:r>
              <a:rPr lang="ru-RU" sz="1400" b="1" dirty="0" smtClean="0">
                <a:ln w="1905"/>
                <a:solidFill>
                  <a:srgbClr val="81091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делает </a:t>
            </a:r>
            <a:r>
              <a:rPr lang="ru-RU" sz="1400" b="1" dirty="0">
                <a:ln w="1905"/>
                <a:solidFill>
                  <a:srgbClr val="81091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их податливыми внушению и манипуляциям различных антиправительственных выступлений и народных волнений.</a:t>
            </a:r>
          </a:p>
        </p:txBody>
      </p:sp>
      <p:pic>
        <p:nvPicPr>
          <p:cNvPr id="5124" name="Picture 4" descr="https://st.depositphotos.com/1561359/3865/v/950/depositphotos_38656549-stock-illustration-3d-person-with-magnifying-glas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606" y="1462314"/>
            <a:ext cx="1575707" cy="157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1057" y="753006"/>
            <a:ext cx="43147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Воздействие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сознание молодежи </a:t>
            </a:r>
          </a:p>
        </p:txBody>
      </p:sp>
      <p:pic>
        <p:nvPicPr>
          <p:cNvPr id="5126" name="Picture 6" descr="https://yt3.ggpht.com/a/AATXAJzkzf38frJ4akqrAbPg0jiUeCNktQkIvMjrWSzu=s900-c-k-c0xffffffff-no-rj-mo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4" b="7823"/>
          <a:stretch/>
        </p:blipFill>
        <p:spPr bwMode="auto">
          <a:xfrm>
            <a:off x="7508744" y="4858562"/>
            <a:ext cx="1365869" cy="103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an-theos.fr/wp-content/uploads/2013/10/RJVB-2-1024x93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664" y="4806616"/>
            <a:ext cx="1100638" cy="100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87302" y="477175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привлечения несовершеннолетних к участию в массовых мероприятиях используются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различные психологические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уловки, материальные и нематериальные </a:t>
            </a:r>
            <a:endParaRPr lang="ru-RU" sz="16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методы </a:t>
            </a:r>
            <a:r>
              <a:rPr lang="ru-RU" sz="1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стимулирования.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32687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4" y="83311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51892" y="5281496"/>
            <a:ext cx="69195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ПОМОЩЬЮ ИНТЕРНЕТА ЗАИНТЕРЕСОВАННЫЕ ОРГАНИЗАЦИИ МОГУТ В КРАТЧАЙШИЕ СРОКИ ОБМЕНИВАТЬСЯ ИНФОРМАЦИЕЙ, ОКАЗЫВАТЬ КОНСУЛЬТАЦИОННУЮ ПОДДЕРЖКУ И ПРЕДСТАВЛЯТЬ ИНФОРМАЦИЮ ПО АКТУАЛЬНОЙ МОЛОДЕЖНОЙ ПРОБЛЕМАТИКЕ – ТРУДОУСТРОЙСТВО, ЗАЩИТА ПРАВ И ДР.</a:t>
            </a:r>
            <a:endParaRPr lang="ru-RU" sz="14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6" descr="https://www.fd.ru/images/articles/2017-07-18/bigstock__d_red_exclamation_mark_on_whi_18984152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607" y="5618920"/>
            <a:ext cx="599624" cy="79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s://school-of-inspiration.ru/wp-content/uploads/2015/10/S340LlSWoeeAPpNFAACvYZw0HpI5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38" y="1105680"/>
            <a:ext cx="4615073" cy="326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75304" y="228599"/>
            <a:ext cx="180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ПРОПАГАНДА И ТЕХНОЛОГИИ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77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248514" y="4946552"/>
            <a:ext cx="2211782" cy="361804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272228" y="2531143"/>
            <a:ext cx="2296399" cy="318428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206240" y="3493767"/>
            <a:ext cx="2256510" cy="357597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213837" y="4170425"/>
            <a:ext cx="2282442" cy="400189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224021" y="5882542"/>
            <a:ext cx="2236275" cy="350153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</p:grpSp>
      <p:pic>
        <p:nvPicPr>
          <p:cNvPr id="28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2" y="60354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975304" y="228599"/>
            <a:ext cx="180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ПРАВИЛА ПОВЕДЕНИЯ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20826" y="2003107"/>
            <a:ext cx="6148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берите с собой колющие и режущие предметы, плакаты на шестах и палках, а также кино-, фото-, видеотехнику (без крайней необходимости).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82372" y="3009111"/>
            <a:ext cx="5537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надевайте обувь на высоких каблуках, длинную одежду, галстук, шарф, не берите зонты и сумки с длинными ручками.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83365" y="3985839"/>
            <a:ext cx="6148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Шнурки на обуви затяните потуже, а их свободные концы заправьте в ботинки</a:t>
            </a:r>
            <a:r>
              <a:rPr lang="ru-RU" sz="16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Длинные волосы заправьте в пучок или косу.</a:t>
            </a:r>
            <a:endParaRPr lang="ru-RU" sz="160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20826" y="4697469"/>
            <a:ext cx="5913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</a:t>
            </a:r>
            <a:r>
              <a:rPr lang="ru-RU" sz="16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выделяйте различными </a:t>
            </a:r>
            <a:r>
              <a:rPr lang="ru-RU" sz="16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знаками и символикой </a:t>
            </a:r>
            <a:r>
              <a:rPr lang="ru-RU" sz="16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предметы своей </a:t>
            </a:r>
            <a:r>
              <a:rPr lang="ru-RU" sz="16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одежды.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2085" y="1041244"/>
            <a:ext cx="3521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ПОВЕДЕНИЯ НА МАССОВЫХ МЕРОПРИЯТИЯХ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2663" y="5601394"/>
            <a:ext cx="5834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Повторите общие правила поведения при посещении массовых мероприятий.</a:t>
            </a:r>
            <a:endParaRPr lang="ru-RU" sz="160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165" y="308538"/>
            <a:ext cx="1527046" cy="148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99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4" y="83311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75304" y="228599"/>
            <a:ext cx="180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ПРАВИЛА ПОВЕДЕНИЯ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33146" y="4837338"/>
            <a:ext cx="74295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Могут </a:t>
            </a:r>
            <a:r>
              <a:rPr lang="ru-RU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быть травмирующие случаи, когда ребенок станет свидетелем сцен насилия.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8633" y="463742"/>
            <a:ext cx="458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Участие детей в протестных акциях НЕДОПУСТИМО!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3146" y="1667000"/>
            <a:ext cx="74295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Находясь в потоке людей, на акциях протеста, дети подвергаются риску, так как у них в силу возраста не полностью сформирована способность к сохранению физического и психологического равновесия при воздействии факторов экстремальной ситуации.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33146" y="3105835"/>
            <a:ext cx="74295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Возбужденное окружение толпы, шум могут вызывать чувство страха, паники, ужаса.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33146" y="3890665"/>
            <a:ext cx="74295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могут потеряться в толпе, получить травму, так как они маленького роста и их трудно заметить.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16723" y="5778392"/>
            <a:ext cx="7077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РОДИТЕЛЯМ НЕ СЛЕДУЕТ БРАТЬ РЕБЕНКА С СОБОЙ НА МАССОВЫЕ МЕРОПРИЯТИЯ ОБЩЕСТВЕННО-ПОЛИТИЧЕСКОГО ХАРАКТЕРА.</a:t>
            </a:r>
            <a:endParaRPr lang="ru-RU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6" descr="https://www.fd.ru/images/articles/2017-07-18/bigstock__d_red_exclamation_mark_on_whi_18984152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490" y="5843970"/>
            <a:ext cx="448595" cy="59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7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091580" y="5177389"/>
            <a:ext cx="2211782" cy="361804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138310" y="2635129"/>
            <a:ext cx="2296399" cy="318428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107315" y="3497900"/>
            <a:ext cx="2256510" cy="357597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122333" y="4307675"/>
            <a:ext cx="2282442" cy="400189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111485" y="5924559"/>
            <a:ext cx="2304017" cy="350153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</p:grpSp>
      <p:pic>
        <p:nvPicPr>
          <p:cNvPr id="28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2" y="60354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975304" y="228599"/>
            <a:ext cx="180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ПРАВИЛА ПОВЕДЕНИЯ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40994" y="648832"/>
            <a:ext cx="3024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Отправляясь на массовое мероприятие с детьми, 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НУЖНО ЗНАТЬ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476" y="228600"/>
            <a:ext cx="1479841" cy="143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06852" y="2102704"/>
            <a:ext cx="6242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ребенком дошкольного и младшего школьного возраста заучите наизусть Ф.И.О. родителей (или лиц их заменяющих), адрес, телефон для связи.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06852" y="3044616"/>
            <a:ext cx="6129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Положите в карман ребенка, даже подростка, карточку с указанием его Ф.И.О., телефонами родителей (лиц, их заменяющих) и адресом проживания.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74456" y="4100464"/>
            <a:ext cx="6145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Сообщите ребенку единый номер вызова служб экстренной помощи </a:t>
            </a:r>
            <a:r>
              <a:rPr lang="ru-RU" sz="16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112 (МЧС), 102 (ОВД), 103 («скорая помощь»).</a:t>
            </a:r>
            <a:endParaRPr lang="ru-RU" sz="160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8455" y="4875288"/>
            <a:ext cx="6177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перерывах (антрактах) не отправляйте ребенка одного в буфет или ларек.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58455" y="5619984"/>
            <a:ext cx="60329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давайте ребенку деньги с просьбой купить что-то самостоятельно, сопровождайте его в буфет или кафе.</a:t>
            </a:r>
          </a:p>
        </p:txBody>
      </p:sp>
    </p:spTree>
    <p:extLst>
      <p:ext uri="{BB962C8B-B14F-4D97-AF65-F5344CB8AC3E}">
        <p14:creationId xmlns:p14="http://schemas.microsoft.com/office/powerpoint/2010/main" val="32469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4" y="83311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75304" y="228599"/>
            <a:ext cx="180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ПРАВИЛА ПОВЕДЕНИЯ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6173" y="6069566"/>
            <a:ext cx="5083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ПОМНИТЕ! РОДИТЕЛИ НЕСУТ ОТВЕТСТВЕННОСТЬ ЗА ЖИЗНЬ И ЗДОРОВЬЕ СВОИХ ДЕТЕЙ!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0396" y="649904"/>
            <a:ext cx="4263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Задача родителей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научить детей безопасному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поведению!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AutoShape 2" descr="https://pbs.twimg.com/media/EhU4jxrWAAIhE7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User\Desktop\э.т картинки\EhU4jxrWAAIhE7Y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0" r="23922"/>
          <a:stretch/>
        </p:blipFill>
        <p:spPr bwMode="auto">
          <a:xfrm flipH="1">
            <a:off x="6224690" y="551763"/>
            <a:ext cx="785710" cy="108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www.fd.ru/images/articles/2017-07-18/bigstock__d_red_exclamation_mark_on_whi_18984152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53" y="5908421"/>
            <a:ext cx="553538" cy="73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2138310" y="2125175"/>
            <a:ext cx="2296399" cy="318428"/>
            <a:chOff x="1248" y="2030"/>
            <a:chExt cx="3216" cy="350"/>
          </a:xfrm>
        </p:grpSpPr>
        <p:sp>
          <p:nvSpPr>
            <p:cNvPr id="11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631529" y="1878360"/>
            <a:ext cx="5244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Поговорите с ребенком (детьми) о правилах поведения на массовых мероприятиях и </a:t>
            </a:r>
            <a:r>
              <a:rPr lang="ru-RU" sz="16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общественных </a:t>
            </a:r>
            <a:r>
              <a:rPr lang="ru-RU" sz="16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местах.</a:t>
            </a:r>
          </a:p>
        </p:txBody>
      </p: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2172585" y="2847269"/>
            <a:ext cx="2256510" cy="357597"/>
            <a:chOff x="1248" y="2640"/>
            <a:chExt cx="3216" cy="350"/>
          </a:xfrm>
        </p:grpSpPr>
        <p:sp>
          <p:nvSpPr>
            <p:cNvPr id="17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631529" y="2789557"/>
            <a:ext cx="35931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Обсудите ответственность за поступки.</a:t>
            </a:r>
          </a:p>
        </p:txBody>
      </p:sp>
      <p:grpSp>
        <p:nvGrpSpPr>
          <p:cNvPr id="22" name="Group 17"/>
          <p:cNvGrpSpPr>
            <a:grpSpLocks/>
          </p:cNvGrpSpPr>
          <p:nvPr/>
        </p:nvGrpSpPr>
        <p:grpSpPr bwMode="auto">
          <a:xfrm>
            <a:off x="2145668" y="3684819"/>
            <a:ext cx="2282442" cy="400189"/>
            <a:chOff x="1248" y="3230"/>
            <a:chExt cx="3216" cy="350"/>
          </a:xfrm>
        </p:grpSpPr>
        <p:sp>
          <p:nvSpPr>
            <p:cNvPr id="23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676068" y="345036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Проверить знания правил безопасного поведения можно в виде игры.</a:t>
            </a:r>
          </a:p>
        </p:txBody>
      </p:sp>
      <p:grpSp>
        <p:nvGrpSpPr>
          <p:cNvPr id="27" name="Group 2"/>
          <p:cNvGrpSpPr>
            <a:grpSpLocks/>
          </p:cNvGrpSpPr>
          <p:nvPr/>
        </p:nvGrpSpPr>
        <p:grpSpPr bwMode="auto">
          <a:xfrm>
            <a:off x="2172585" y="4493580"/>
            <a:ext cx="2211782" cy="361804"/>
            <a:chOff x="1248" y="1440"/>
            <a:chExt cx="3216" cy="350"/>
          </a:xfrm>
        </p:grpSpPr>
        <p:sp>
          <p:nvSpPr>
            <p:cNvPr id="28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686006" y="417406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Понаблюдайте в течение </a:t>
            </a:r>
            <a:r>
              <a:rPr lang="ru-RU" sz="16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мероприятия </a:t>
            </a:r>
            <a:r>
              <a:rPr lang="ru-RU" sz="16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применяет ли ребенок правила на практике.</a:t>
            </a:r>
          </a:p>
        </p:txBody>
      </p:sp>
      <p:grpSp>
        <p:nvGrpSpPr>
          <p:cNvPr id="32" name="Group 22"/>
          <p:cNvGrpSpPr>
            <a:grpSpLocks/>
          </p:cNvGrpSpPr>
          <p:nvPr/>
        </p:nvGrpSpPr>
        <p:grpSpPr bwMode="auto">
          <a:xfrm>
            <a:off x="2223505" y="5421989"/>
            <a:ext cx="2304017" cy="350153"/>
            <a:chOff x="1248" y="3230"/>
            <a:chExt cx="3216" cy="350"/>
          </a:xfrm>
        </p:grpSpPr>
        <p:sp>
          <p:nvSpPr>
            <p:cNvPr id="33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5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2686006" y="50592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Посещайте мероприятия вместе с ребенком, даже, если он – подросток.</a:t>
            </a:r>
          </a:p>
        </p:txBody>
      </p:sp>
    </p:spTree>
    <p:extLst>
      <p:ext uri="{BB962C8B-B14F-4D97-AF65-F5344CB8AC3E}">
        <p14:creationId xmlns:p14="http://schemas.microsoft.com/office/powerpoint/2010/main" val="21977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4" y="83311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ЛИСТОВКАIMG-0deba213294046385b33331540a62eab-V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423" y="474785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065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2374" y="1828799"/>
            <a:ext cx="5150224" cy="63910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СПАСИБО ЗА ВНИМАНИЕ!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0040" y="132653"/>
            <a:ext cx="720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chemeClr val="bg2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Главное управление по образованию Могилевского облисполкома</a:t>
            </a:r>
            <a:endParaRPr lang="ru-RU" b="1" dirty="0">
              <a:ln w="1905"/>
              <a:solidFill>
                <a:schemeClr val="bg2">
                  <a:lumMod val="9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5145" y="501985"/>
            <a:ext cx="7207046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ln w="1905"/>
                <a:solidFill>
                  <a:schemeClr val="bg2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Государственное учреждение образования </a:t>
            </a:r>
          </a:p>
          <a:p>
            <a:pPr algn="ctr">
              <a:lnSpc>
                <a:spcPts val="1400"/>
              </a:lnSpc>
            </a:pPr>
            <a:r>
              <a:rPr lang="ru-RU" b="1" dirty="0" smtClean="0">
                <a:ln w="1905"/>
                <a:solidFill>
                  <a:schemeClr val="bg2">
                    <a:lumMod val="9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«Могилевский областной социально-педагогический центр»</a:t>
            </a:r>
            <a:endParaRPr lang="ru-RU" b="1" dirty="0">
              <a:ln w="1905"/>
              <a:solidFill>
                <a:schemeClr val="bg2">
                  <a:lumMod val="9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2" descr="C:\Users\User\Desktop\логоти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4" y="5506859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77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1" y="91475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97027" y="459898"/>
            <a:ext cx="58674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Массовое сознание </a:t>
            </a:r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  <a:r>
              <a:rPr lang="ru-RU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сознание больших масс людей, народа</a:t>
            </a:r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сознание различных групп людей конкретного общества, имеющих временную и случайную природу образования. </a:t>
            </a:r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7421" y="5385227"/>
            <a:ext cx="56496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Толпа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  <a:r>
              <a:rPr lang="ru-RU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бесструктурное скопление людей, лишенных ясно осознаваемой общности целей, но взаимно связанных сходством эмоционального состояния и объекта внимания.</a:t>
            </a:r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AutoShape 4" descr="https://www.shutterstock.com/blog/wp-content/uploads/sites/5/2010/11/5774860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4" descr="https://arakyl.com/wp-content/uploads/2020/07/Psihologiya-tolpy-3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arakyl.com/wp-content/uploads/2020/07/Psihologiya-tolpy-3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https://thumbs.dreamstime.com/z/%D0%BB%D1%8E-%D0%B8-%D0%BA%D0%BE%D0%BD%D1%86%D0%B5%D0%BF%D1%86%D0%B8%D1%8F-%D0%BA%D0%BE%D0%BC%D0%B0%D0%BD-%D1%8B-%D0%B5-%D0%B0-460278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0"/>
          <a:stretch/>
        </p:blipFill>
        <p:spPr bwMode="auto">
          <a:xfrm>
            <a:off x="2871525" y="1808880"/>
            <a:ext cx="4478844" cy="3499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8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1650381" y="4910303"/>
            <a:ext cx="2211782" cy="361804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1587325" y="1980248"/>
            <a:ext cx="2296399" cy="318428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1621600" y="2819793"/>
            <a:ext cx="2256510" cy="357597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1655279" y="3798594"/>
            <a:ext cx="2282442" cy="400189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1621600" y="5874826"/>
            <a:ext cx="2240563" cy="350153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</p:grpSp>
      <p:pic>
        <p:nvPicPr>
          <p:cNvPr id="28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2" y="60354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2249512" y="318625"/>
            <a:ext cx="5593226" cy="111261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Многочисленные скопления людей наблюдаются:</a:t>
            </a:r>
            <a:endParaRPr lang="ru-RU" sz="2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2582" y="1652345"/>
            <a:ext cx="4003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МОМЕНТ СТИХИЙНЫХ БЕДСТВИЙ</a:t>
            </a:r>
          </a:p>
          <a:p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(землетрясения, наводнения, пожары)</a:t>
            </a:r>
            <a:endParaRPr lang="ru-RU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02583" y="2589847"/>
            <a:ext cx="6173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ОБЩЕСТВЕННОМ ТРАНСПОРТЕ И НА ТРАНСПОРТНЫХ УЗЛАХ  </a:t>
            </a: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(вокзалы, метро и т.д.)</a:t>
            </a:r>
            <a:endParaRPr lang="ru-RU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05748" y="3616535"/>
            <a:ext cx="5516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МАССОВЫХ ЗРЕЛИЩАХ</a:t>
            </a:r>
          </a:p>
          <a:p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(спортивные матчи, эстрадные концерты и т.д.)</a:t>
            </a:r>
            <a:endParaRPr lang="ru-RU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02582" y="4348777"/>
            <a:ext cx="5757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МЕСТАХ МАССОВЫХ ПРАЗДНОВАНИЙ И ОТДЫХА </a:t>
            </a:r>
          </a:p>
          <a:p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(стадионы, площади и улицы городов, помещения и площадки для дискотек и т.д.)</a:t>
            </a:r>
            <a:endParaRPr lang="ru-RU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18769" y="5559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ПОЛИТИЧЕСКИЕХ АКЦИЯХ </a:t>
            </a:r>
          </a:p>
          <a:p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(митинги, демонстрации, пикеты и т.д.)</a:t>
            </a:r>
            <a:endParaRPr lang="ru-RU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053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2" y="60354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48836" y="1433891"/>
            <a:ext cx="1167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СОБРАНИЕ</a:t>
            </a: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4684" y="2161962"/>
            <a:ext cx="10992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МИТИНГ</a:t>
            </a:r>
            <a:endParaRPr lang="ru-RU" sz="16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2295" y="2898816"/>
            <a:ext cx="12378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УЛИЧНОЕ ШЕСТВИЕ</a:t>
            </a:r>
            <a:endParaRPr lang="ru-RU" sz="16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75304" y="228599"/>
            <a:ext cx="180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МАССОВЫЕ МЕРОПРИЯТИЯ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69133" y="276716"/>
            <a:ext cx="2839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массовых мероприятиях в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Республике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Беларусь»</a:t>
            </a:r>
          </a:p>
        </p:txBody>
      </p:sp>
      <p:pic>
        <p:nvPicPr>
          <p:cNvPr id="34" name="Picture 7" descr="book02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9884" y="305412"/>
            <a:ext cx="879250" cy="66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2362548" y="863983"/>
            <a:ext cx="428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Виды массовых мероприятий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37" name="Group 7"/>
          <p:cNvGrpSpPr>
            <a:grpSpLocks/>
          </p:cNvGrpSpPr>
          <p:nvPr/>
        </p:nvGrpSpPr>
        <p:grpSpPr bwMode="auto">
          <a:xfrm>
            <a:off x="897182" y="1517119"/>
            <a:ext cx="2296399" cy="318428"/>
            <a:chOff x="1248" y="2030"/>
            <a:chExt cx="3216" cy="350"/>
          </a:xfrm>
        </p:grpSpPr>
        <p:sp>
          <p:nvSpPr>
            <p:cNvPr id="38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40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41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grpSp>
        <p:nvGrpSpPr>
          <p:cNvPr id="42" name="Group 12"/>
          <p:cNvGrpSpPr>
            <a:grpSpLocks/>
          </p:cNvGrpSpPr>
          <p:nvPr/>
        </p:nvGrpSpPr>
        <p:grpSpPr bwMode="auto">
          <a:xfrm>
            <a:off x="937071" y="2223125"/>
            <a:ext cx="2256510" cy="357597"/>
            <a:chOff x="1248" y="2640"/>
            <a:chExt cx="3216" cy="350"/>
          </a:xfrm>
        </p:grpSpPr>
        <p:sp>
          <p:nvSpPr>
            <p:cNvPr id="43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45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46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grpSp>
        <p:nvGrpSpPr>
          <p:cNvPr id="47" name="Group 17"/>
          <p:cNvGrpSpPr>
            <a:grpSpLocks/>
          </p:cNvGrpSpPr>
          <p:nvPr/>
        </p:nvGrpSpPr>
        <p:grpSpPr bwMode="auto">
          <a:xfrm>
            <a:off x="944601" y="3121655"/>
            <a:ext cx="2282442" cy="385317"/>
            <a:chOff x="1248" y="3230"/>
            <a:chExt cx="3216" cy="350"/>
          </a:xfrm>
        </p:grpSpPr>
        <p:sp>
          <p:nvSpPr>
            <p:cNvPr id="48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0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</p:grpSp>
      <p:grpSp>
        <p:nvGrpSpPr>
          <p:cNvPr id="51" name="Group 2"/>
          <p:cNvGrpSpPr>
            <a:grpSpLocks/>
          </p:cNvGrpSpPr>
          <p:nvPr/>
        </p:nvGrpSpPr>
        <p:grpSpPr bwMode="auto">
          <a:xfrm>
            <a:off x="1014538" y="3741587"/>
            <a:ext cx="2211782" cy="361804"/>
            <a:chOff x="1248" y="1440"/>
            <a:chExt cx="3216" cy="350"/>
          </a:xfrm>
        </p:grpSpPr>
        <p:sp>
          <p:nvSpPr>
            <p:cNvPr id="52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4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</p:grpSp>
      <p:grpSp>
        <p:nvGrpSpPr>
          <p:cNvPr id="59" name="Group 22"/>
          <p:cNvGrpSpPr>
            <a:grpSpLocks/>
          </p:cNvGrpSpPr>
          <p:nvPr/>
        </p:nvGrpSpPr>
        <p:grpSpPr bwMode="auto">
          <a:xfrm>
            <a:off x="1034280" y="5657390"/>
            <a:ext cx="2318560" cy="350153"/>
            <a:chOff x="1248" y="3230"/>
            <a:chExt cx="3216" cy="350"/>
          </a:xfrm>
        </p:grpSpPr>
        <p:sp>
          <p:nvSpPr>
            <p:cNvPr id="60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62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1484684" y="4465465"/>
            <a:ext cx="21536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ПИКЕТИРОВАНИЕ</a:t>
            </a:r>
            <a:endParaRPr lang="ru-RU" sz="16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473292" y="3705338"/>
            <a:ext cx="19820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ДЕМОНСТРАЦИЯ</a:t>
            </a:r>
            <a:endParaRPr lang="ru-RU" sz="16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437096" y="5405760"/>
            <a:ext cx="1850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ИНЫЕ МАССОВЫЕ МЕРОПРИЯТИЕ</a:t>
            </a:r>
            <a:endParaRPr lang="ru-RU" sz="16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66" name="Group 7"/>
          <p:cNvGrpSpPr>
            <a:grpSpLocks/>
          </p:cNvGrpSpPr>
          <p:nvPr/>
        </p:nvGrpSpPr>
        <p:grpSpPr bwMode="auto">
          <a:xfrm>
            <a:off x="1025460" y="4549031"/>
            <a:ext cx="2296399" cy="318428"/>
            <a:chOff x="1248" y="2030"/>
            <a:chExt cx="3216" cy="350"/>
          </a:xfrm>
        </p:grpSpPr>
        <p:sp>
          <p:nvSpPr>
            <p:cNvPr id="6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69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  <p:sp>
          <p:nvSpPr>
            <p:cNvPr id="70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127698" y="1389510"/>
            <a:ext cx="579928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совместное присутствие граждан в определенном месте в установленное время для коллективного обсуждения и решения вопросов, затрагивающих их интересы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7700" y="1961904"/>
            <a:ext cx="579928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массовое присутствие граждан в определенном месте под открытым небом, собравшихся для публичного обсуждения и выражения своего отношения к действиям (бездействию) лиц и организаций, событиям общественно-политической жизни, а также для решения вопросов, затрагивающих их интересы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29509" y="2898816"/>
            <a:ext cx="5797475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организованное массовое движение группы граждан по пешеходной или проезжей части улицы (дороги) бульвара, проспекта, площади в целях привлечения внимания к каким-либо проблемам или публичного выражения своих общественно-политических настроений либо протеста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29509" y="3789314"/>
            <a:ext cx="582726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 же, что уличное шествие, отличается использованием транспарантов, плакатов и иных средств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43227" y="4313461"/>
            <a:ext cx="5824832" cy="1107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1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публичное </a:t>
            </a:r>
            <a:r>
              <a:rPr lang="ru-RU" sz="11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выражение общественно-политических</a:t>
            </a:r>
            <a:r>
              <a:rPr lang="ru-RU" sz="11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групповых, личных и иных интересов либо протеста (без шествия), в </a:t>
            </a:r>
            <a:r>
              <a:rPr lang="ru-RU" sz="110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т.ч</a:t>
            </a:r>
            <a:r>
              <a:rPr lang="ru-RU" sz="11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путем голодовки, с использование или без использования плакатов, транспарантов и других средств. </a:t>
            </a:r>
            <a:r>
              <a:rPr lang="ru-RU" sz="11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пикетированию приравнивается </a:t>
            </a:r>
            <a:r>
              <a:rPr lang="ru-RU" sz="11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совместное массовое присутствие граждан в определенном месте в установленное время для совершения заранее определенного деяния, организованное (в </a:t>
            </a:r>
            <a:r>
              <a:rPr lang="ru-RU" sz="110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т.ч</a:t>
            </a:r>
            <a:r>
              <a:rPr lang="ru-RU" sz="11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и через сеть Интернет) для публичного выражения своих общественно-политических интересов или протеста.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27698" y="5490096"/>
            <a:ext cx="584036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спортивные, культурно-зрелищные, религиозные</a:t>
            </a:r>
            <a:r>
              <a:rPr lang="ru-RU" sz="12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проводимые в специально не предназначенных для этой цели местах</a:t>
            </a:r>
          </a:p>
        </p:txBody>
      </p:sp>
    </p:spTree>
    <p:extLst>
      <p:ext uri="{BB962C8B-B14F-4D97-AF65-F5344CB8AC3E}">
        <p14:creationId xmlns:p14="http://schemas.microsoft.com/office/powerpoint/2010/main" val="14121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4" y="99639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75304" y="228599"/>
            <a:ext cx="180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МАССОВЫЕ МЕРОПРИЯТИЯ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7869" y="4990051"/>
            <a:ext cx="1248098" cy="461665"/>
          </a:xfrm>
          <a:prstGeom prst="rect">
            <a:avLst/>
          </a:prstGeom>
          <a:ln>
            <a:solidFill>
              <a:srgbClr val="F9D3B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Использование атрибутики</a:t>
            </a:r>
            <a:endParaRPr lang="ru-RU" sz="12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41327" y="5285504"/>
            <a:ext cx="126365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Привлечение внимания к проблемам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92290" y="688116"/>
            <a:ext cx="47830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Статья 35 Конституции РБ.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Свобода собраний, митингов, уличных шествий, демонстраций и пикетирования, не нарушающих правопорядок и права других граждан Республики Беларусь, гарантируется государством. </a:t>
            </a:r>
          </a:p>
        </p:txBody>
      </p:sp>
      <p:pic>
        <p:nvPicPr>
          <p:cNvPr id="18" name="Picture 7" descr="book02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6340" y="353927"/>
            <a:ext cx="879250" cy="66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48807" y="2450740"/>
            <a:ext cx="1107158" cy="646331"/>
          </a:xfrm>
          <a:prstGeom prst="rect">
            <a:avLst/>
          </a:prstGeom>
          <a:ln>
            <a:solidFill>
              <a:srgbClr val="F9D3B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Определение места </a:t>
            </a:r>
            <a:r>
              <a:rPr lang="ru-RU" sz="1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проведения</a:t>
            </a:r>
            <a:endParaRPr lang="ru-RU" sz="12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4113" y="3747884"/>
            <a:ext cx="1171852" cy="461665"/>
          </a:xfrm>
          <a:prstGeom prst="rect">
            <a:avLst/>
          </a:prstGeom>
          <a:ln>
            <a:solidFill>
              <a:srgbClr val="F9D3B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Установление </a:t>
            </a:r>
            <a:r>
              <a:rPr lang="ru-RU" sz="1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времени</a:t>
            </a:r>
            <a:endParaRPr lang="ru-RU" sz="12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7840" y="2508656"/>
            <a:ext cx="117941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Обсуждение  и выражение своего </a:t>
            </a:r>
            <a:r>
              <a:rPr lang="ru-RU" sz="1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отношения</a:t>
            </a:r>
            <a:endParaRPr lang="ru-RU" sz="12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1328" y="3625294"/>
            <a:ext cx="122788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Выражение </a:t>
            </a:r>
            <a:r>
              <a:rPr lang="ru-RU" sz="1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протеста</a:t>
            </a:r>
            <a:endParaRPr lang="ru-RU" sz="12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1328" y="4234006"/>
            <a:ext cx="126796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Решение вопросов, затрагивающих </a:t>
            </a:r>
            <a:r>
              <a:rPr lang="ru-RU" sz="12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интересы</a:t>
            </a:r>
            <a:endParaRPr lang="ru-RU" sz="1200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1419" y="1987113"/>
            <a:ext cx="1160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СОБРАНИЕ</a:t>
            </a:r>
            <a:endParaRPr lang="ru-RU" sz="1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55660" y="1985631"/>
            <a:ext cx="909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МИТИНГ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27285" y="1985630"/>
            <a:ext cx="1069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ШЕСТВИЕ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98894" y="1985627"/>
            <a:ext cx="1667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ДЕМОНСТРАЦИЯ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94440" y="1974197"/>
            <a:ext cx="1667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ПИКЕТИРОАВАНИЕ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43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2286000" y="2623655"/>
            <a:ext cx="301844" cy="3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2263806" y="3717106"/>
            <a:ext cx="301844" cy="3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3182004" y="2623655"/>
            <a:ext cx="301844" cy="3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4017146" y="2623655"/>
            <a:ext cx="301844" cy="3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6824382" y="2595211"/>
            <a:ext cx="301844" cy="3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5205274" y="2595211"/>
            <a:ext cx="301844" cy="3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3108432" y="3786459"/>
            <a:ext cx="301844" cy="3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1157950" y="1912826"/>
            <a:ext cx="458390" cy="45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5231219" y="3769387"/>
            <a:ext cx="301844" cy="3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4079295" y="3786459"/>
            <a:ext cx="301844" cy="3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6726142" y="3675621"/>
            <a:ext cx="301844" cy="3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5228258" y="5065003"/>
            <a:ext cx="301844" cy="3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6824382" y="5065003"/>
            <a:ext cx="301844" cy="3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2286000" y="4572547"/>
            <a:ext cx="301844" cy="3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3405578" y="2717200"/>
            <a:ext cx="301844" cy="3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3283781" y="4591459"/>
            <a:ext cx="301844" cy="3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4230217" y="5279688"/>
            <a:ext cx="301844" cy="3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4267150" y="3856126"/>
            <a:ext cx="301844" cy="3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5379180" y="5276761"/>
            <a:ext cx="301844" cy="3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5486553" y="3828466"/>
            <a:ext cx="301844" cy="3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5486553" y="2570633"/>
            <a:ext cx="301844" cy="3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4230217" y="2752276"/>
            <a:ext cx="301844" cy="3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8045403" y="1974196"/>
            <a:ext cx="478674" cy="47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7002798" y="3791554"/>
            <a:ext cx="301844" cy="3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7051216" y="5308169"/>
            <a:ext cx="301844" cy="3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7027986" y="4499254"/>
            <a:ext cx="301844" cy="3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3044" y="6118664"/>
            <a:ext cx="81902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КАЖДЫЙ ИЗ НАС ИМЕЕТ ВОЗМОЖНОСТЬ ВЫСКАЗЫВАТЬ СВОЕ МНЕНИЕ И ОТСТАИВАТЬ СВОИ ИНТЕРЕСЫ, </a:t>
            </a:r>
          </a:p>
          <a:p>
            <a:r>
              <a:rPr lang="ru-RU" sz="13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Т.Ч. И ПРОТЕСТНОГО ХАРАКТЕРА, НА ЗАКОНОДАТЕЛЬНОМ УРОВНЕ ЧЕРЕЗ РАЗЛИЧНЫЕ ФОРМЫ ОРГАНИЗАЦИИ</a:t>
            </a:r>
            <a:endParaRPr lang="ru-RU" sz="13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2" name="Picture 6" descr="https://www.fd.ru/images/articles/2017-07-18/bigstock__d_red_exclamation_mark_on_whi_18984152-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6" y="5945653"/>
            <a:ext cx="443311" cy="59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0" descr="Качество Крючок Флажок - Бесплатное изображение на Pixabay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4" t="27153" r="22685" b="10763"/>
          <a:stretch/>
        </p:blipFill>
        <p:spPr bwMode="auto">
          <a:xfrm>
            <a:off x="7092295" y="2595211"/>
            <a:ext cx="301844" cy="3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7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4" y="99639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6289" y="285987"/>
            <a:ext cx="4846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СОБЛЮДЕНИЕ УСЛОВИЙ, ПОРЯДКА И ТРЕБОВАНИЙ К ПРОВЕДЕНИЮ –  ОБЕСПЕЧЕНИЕ ЛИЧНОЙ БЕЗОПАСНОСТИ КАЖДОГО ПРИСУТСТВУЮЩЕГО</a:t>
            </a:r>
            <a:endParaRPr lang="ru-RU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0558" y="2346345"/>
            <a:ext cx="62046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График движения общественного транспорта.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Стоянки </a:t>
            </a:r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автотранспорта.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Наличие </a:t>
            </a:r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камер хранения.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Возможность </a:t>
            </a:r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оказания первичной медицинской помощи.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</a:t>
            </a:r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точек питания и реализация безалкогольных напитков.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Наличие </a:t>
            </a:r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санузлов.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Удобство подхода к основному месту проведения мероприятия.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Учитываются </a:t>
            </a:r>
            <a:r>
              <a:rPr lang="ru-RU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погодно</a:t>
            </a:r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-климатические условия.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0015" y="1818697"/>
            <a:ext cx="3555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УСЛОВИЯ ОРГАНИЗАЦИИ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 descr="https://www.fd.ru/images/articles/2017-07-18/bigstock__d_red_exclamation_mark_on_whi_18984152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815" y="5811715"/>
            <a:ext cx="533493" cy="71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15874" y="5875820"/>
            <a:ext cx="652326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ПЕРЕД ПОСЕЩЕНИЕМ МАССОВОГО МЕРОПРИЯТИЯ НЕОБХОДИМО ПРОВЕРИТЬ НАЛИЧИЕ ДАННЫХ УСЛОВИЙ.</a:t>
            </a:r>
            <a:endParaRPr lang="ru-RU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75304" y="228599"/>
            <a:ext cx="180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МАССОВЫЕ МЕРОПРИЯТИЯ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67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4" y="83311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32230" y="228599"/>
            <a:ext cx="298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НЕСАНКЦИОНИРОВАННОЕ МЕРОПРИЯТИЕ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8185" y="1325352"/>
            <a:ext cx="72619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Несанкционированное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(незаконное) массовое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мероприятие – </a:t>
            </a:r>
            <a:r>
              <a:rPr lang="ru-RU" sz="20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</a:t>
            </a:r>
            <a:r>
              <a:rPr lang="ru-RU" sz="20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мероприятие, в котором   нарушен  установленный порядок </a:t>
            </a:r>
            <a:r>
              <a:rPr lang="ru-RU" sz="20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его организации </a:t>
            </a:r>
            <a:r>
              <a:rPr lang="ru-RU" sz="200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или </a:t>
            </a:r>
            <a:r>
              <a:rPr lang="ru-RU" sz="200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проведения.</a:t>
            </a:r>
            <a:endParaRPr lang="ru-RU" sz="200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2628" y="5164797"/>
            <a:ext cx="1666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НЕЗАКОННОЕ МЕРОПРИЯТИЕ 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688373" y="5404731"/>
            <a:ext cx="590970" cy="104906"/>
          </a:xfrm>
          <a:prstGeom prst="rightArrow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434254" y="5197778"/>
            <a:ext cx="1397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НЕЗАКОННОЕ</a:t>
            </a:r>
            <a:r>
              <a:rPr lang="ru-RU" sz="1600" b="1" dirty="0" smtClean="0">
                <a:ln w="1905"/>
                <a:solidFill>
                  <a:srgbClr val="51237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ДЕЯНИЕ</a:t>
            </a:r>
            <a:endParaRPr lang="ru-RU" sz="1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93339" y="2966386"/>
            <a:ext cx="32707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сети Интернет активно распространяются сообщения, призывающие граждан, в </a:t>
            </a:r>
            <a:r>
              <a:rPr lang="ru-RU" sz="1600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т.ч</a:t>
            </a:r>
            <a:r>
              <a:rPr lang="ru-RU" sz="1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и несовершеннолетних, к участию в несанкционированных массовых мероприятиях.</a:t>
            </a:r>
          </a:p>
        </p:txBody>
      </p:sp>
      <p:pic>
        <p:nvPicPr>
          <p:cNvPr id="4100" name="Picture 4" descr="https://im0-tub-by.yandex.net/i?id=af139ded450853d633e1b69656d742f2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933" y="3067062"/>
            <a:ext cx="2199602" cy="136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.depositphotos.com/1036174/1343/i/950/depositphotos_13433465-stock-photo-sad-3d-small-handcuff-an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10" y="4887707"/>
            <a:ext cx="1469294" cy="11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www.fd.ru/images/articles/2017-07-18/bigstock__d_red_exclamation_mark_on_whi_18984152-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750" y="5115470"/>
            <a:ext cx="500939" cy="66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право 15"/>
          <p:cNvSpPr/>
          <p:nvPr/>
        </p:nvSpPr>
        <p:spPr>
          <a:xfrm>
            <a:off x="5937738" y="5495831"/>
            <a:ext cx="590970" cy="104906"/>
          </a:xfrm>
          <a:prstGeom prst="rightArrow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40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4" y="83311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57744" y="228599"/>
            <a:ext cx="298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НЕСАНКЦИОНИРОВАННОЕ МЕРОПРИЯТИЕ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4715" y="1663306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Последствия участия несовершеннолетних в незаконных массовых мероприятиях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21145" y="326752"/>
            <a:ext cx="2867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Административная ответственность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2580387"/>
            <a:ext cx="3728881" cy="52322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Привлечение к административной ответственности, в </a:t>
            </a:r>
            <a:r>
              <a:rPr lang="ru-RU" sz="14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т.ч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несовершеннолетнего</a:t>
            </a:r>
            <a:endParaRPr lang="ru-RU" sz="14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60030" y="2580387"/>
            <a:ext cx="3423139" cy="52322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Административная ответственность родителей несовершеннолетнего</a:t>
            </a:r>
            <a:endParaRPr lang="ru-RU" sz="14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77815" y="3505200"/>
            <a:ext cx="3915509" cy="2123658"/>
          </a:xfrm>
          <a:prstGeom prst="rect">
            <a:avLst/>
          </a:prstGeom>
          <a:solidFill>
            <a:srgbClr val="ECECE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1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14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24.23 КоАП РБ </a:t>
            </a:r>
          </a:p>
          <a:p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Нарушение 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порядка организации или проведения массовых 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мероприятий </a:t>
            </a:r>
            <a:r>
              <a:rPr lang="ru-RU" sz="10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10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1000" dirty="0">
                <a:solidFill>
                  <a:srgbClr val="333333"/>
                </a:solidFill>
                <a:latin typeface="Arial"/>
              </a:rPr>
              <a:t>Н</a:t>
            </a:r>
            <a:r>
              <a:rPr lang="ru-RU" sz="1000" dirty="0" smtClean="0">
                <a:solidFill>
                  <a:srgbClr val="333333"/>
                </a:solidFill>
                <a:latin typeface="Arial"/>
              </a:rPr>
              <a:t>арушение </a:t>
            </a:r>
            <a:r>
              <a:rPr lang="ru-RU" sz="1000" dirty="0">
                <a:solidFill>
                  <a:srgbClr val="333333"/>
                </a:solidFill>
                <a:latin typeface="Arial"/>
              </a:rPr>
              <a:t>установленного порядка проведения собрания, митинга, уличного шествия, демонстрации, пикетирования, иного массового мероприятия, совершенное участником таких мероприятий, а равно публичные призывы к организации или проведению собрания, митинга, уличного шествия, демонстрации, пикетирования, иного массового мероприятия с нарушением установленного порядка их организации или проведения, совершенные участником таких мероприятий либо иным </a:t>
            </a:r>
            <a:r>
              <a:rPr lang="ru-RU" sz="1000" dirty="0" smtClean="0">
                <a:solidFill>
                  <a:srgbClr val="333333"/>
                </a:solidFill>
                <a:latin typeface="Arial"/>
              </a:rPr>
              <a:t>лицом</a:t>
            </a:r>
            <a:endParaRPr lang="ru-RU" sz="1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60031" y="3510233"/>
            <a:ext cx="3423139" cy="1969770"/>
          </a:xfrm>
          <a:prstGeom prst="rect">
            <a:avLst/>
          </a:prstGeom>
          <a:solidFill>
            <a:srgbClr val="ECECE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1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Ст.10.3 КоАП РБ </a:t>
            </a:r>
            <a:endParaRPr lang="ru-RU" sz="14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base"/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Невыполнение обязанностей по воспитанию детей </a:t>
            </a:r>
          </a:p>
          <a:p>
            <a:pPr fontAlgn="base"/>
            <a:r>
              <a:rPr lang="ru-RU" sz="1000" dirty="0" smtClean="0">
                <a:solidFill>
                  <a:schemeClr val="tx1"/>
                </a:solidFill>
                <a:latin typeface="Arial"/>
              </a:rPr>
              <a:t>Невыполнение </a:t>
            </a:r>
            <a:r>
              <a:rPr lang="ru-RU" sz="1000" dirty="0">
                <a:solidFill>
                  <a:schemeClr val="tx1"/>
                </a:solidFill>
                <a:latin typeface="Arial"/>
              </a:rPr>
              <a:t>родителями или лицами, их заменяющими, обязанностей по воспитанию детей, повлекшее совершение несовершеннолетним деяния</a:t>
            </a:r>
            <a:r>
              <a:rPr lang="ru-RU" sz="1000" dirty="0" smtClean="0">
                <a:solidFill>
                  <a:schemeClr val="tx1"/>
                </a:solidFill>
                <a:latin typeface="Arial"/>
              </a:rPr>
              <a:t>, содержащего признаки </a:t>
            </a:r>
            <a:r>
              <a:rPr lang="ru-RU" sz="1000" b="1" dirty="0" smtClean="0">
                <a:solidFill>
                  <a:schemeClr val="tx1"/>
                </a:solidFill>
                <a:latin typeface="Arial"/>
              </a:rPr>
              <a:t>административного</a:t>
            </a:r>
            <a:r>
              <a:rPr lang="ru-RU" sz="10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  <a:latin typeface="Arial"/>
              </a:rPr>
              <a:t>правонарушения</a:t>
            </a:r>
            <a:r>
              <a:rPr lang="ru-RU" sz="1000" dirty="0" smtClean="0">
                <a:solidFill>
                  <a:schemeClr val="tx1"/>
                </a:solidFill>
                <a:latin typeface="Arial"/>
              </a:rPr>
              <a:t> либо преступления</a:t>
            </a:r>
            <a:r>
              <a:rPr lang="ru-RU" sz="1000" dirty="0">
                <a:solidFill>
                  <a:schemeClr val="tx1"/>
                </a:solidFill>
                <a:latin typeface="Arial"/>
              </a:rPr>
              <a:t>, но не достигшим ко времени совершения такого деяния возраста, с которого наступает административная или уголовная ответственность за совершенное деяние</a:t>
            </a:r>
            <a:endParaRPr lang="ru-RU" sz="10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07469" y="5790795"/>
            <a:ext cx="365714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400" b="1" i="1" dirty="0">
                <a:ln w="50800"/>
                <a:solidFill>
                  <a:schemeClr val="bg1">
                    <a:shade val="50000"/>
                  </a:schemeClr>
                </a:solidFill>
              </a:rPr>
              <a:t>наложение штрафа, общественные работы или административный арест</a:t>
            </a:r>
            <a:endParaRPr lang="ru-RU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85894" y="5790795"/>
            <a:ext cx="316470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наложение </a:t>
            </a:r>
            <a:r>
              <a:rPr lang="ru-RU" sz="1400" b="1" i="1" dirty="0">
                <a:ln w="50800"/>
                <a:solidFill>
                  <a:schemeClr val="bg1">
                    <a:shade val="50000"/>
                  </a:schemeClr>
                </a:solidFill>
              </a:rPr>
              <a:t>штрафа в размере до десяти базовых величин</a:t>
            </a:r>
            <a:endParaRPr lang="ru-RU" sz="1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950633" y="3140041"/>
            <a:ext cx="217550" cy="359228"/>
          </a:xfrm>
          <a:prstGeom prst="downArrow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7062826" y="3151005"/>
            <a:ext cx="217550" cy="359228"/>
          </a:xfrm>
          <a:prstGeom prst="downArrow">
            <a:avLst/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 descr="https://lh3.googleusercontent.com/XRwthNdCwxrs0Ntqwnv3ApX7zTMTANxmXDiu9hoxfI4Cs9vrxxqEfPfzItMOmn0jPQ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946" y="1593832"/>
            <a:ext cx="986554" cy="98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7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4" y="83311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57744" y="228599"/>
            <a:ext cx="298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НЕСАНКЦИОНИРОВАННОЕ МЕРОПРИЯТИЕ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5385" y="331328"/>
            <a:ext cx="4692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Уголовная ответственность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1767" y="874931"/>
            <a:ext cx="5073495" cy="1354217"/>
          </a:xfrm>
          <a:prstGeom prst="rect">
            <a:avLst/>
          </a:prstGeom>
          <a:solidFill>
            <a:srgbClr val="FFFFCC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Статья </a:t>
            </a:r>
            <a:r>
              <a:rPr lang="ru-RU" sz="1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196</a:t>
            </a:r>
          </a:p>
          <a:p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Воспрепятствование 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проведению собрания, митинга, демонстрации, шествия, пикетирования или участию в 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них</a:t>
            </a:r>
          </a:p>
          <a:p>
            <a:r>
              <a:rPr lang="ru-RU" sz="1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(н</a:t>
            </a:r>
            <a:r>
              <a:rPr lang="ru-RU" sz="1000" dirty="0" smtClean="0">
                <a:solidFill>
                  <a:srgbClr val="333333"/>
                </a:solidFill>
                <a:latin typeface="Arial"/>
              </a:rPr>
              <a:t>езаконное </a:t>
            </a:r>
            <a:r>
              <a:rPr lang="ru-RU" sz="1000" dirty="0">
                <a:solidFill>
                  <a:srgbClr val="333333"/>
                </a:solidFill>
                <a:latin typeface="Arial"/>
              </a:rPr>
              <a:t>воспрепятствование проведению собрания, митинга, демонстрации, шествия, пикетирования или участию в них </a:t>
            </a:r>
            <a:r>
              <a:rPr lang="ru-RU" sz="1000" dirty="0" smtClean="0">
                <a:solidFill>
                  <a:srgbClr val="333333"/>
                </a:solidFill>
                <a:latin typeface="Arial"/>
              </a:rPr>
              <a:t>…либо </a:t>
            </a:r>
            <a:r>
              <a:rPr lang="ru-RU" sz="1000" dirty="0">
                <a:solidFill>
                  <a:srgbClr val="333333"/>
                </a:solidFill>
                <a:latin typeface="Arial"/>
              </a:rPr>
              <a:t>принуждение к участию в них, совершенные с применением насилия или с угрозой </a:t>
            </a:r>
            <a:r>
              <a:rPr lang="ru-RU" sz="1000" dirty="0" smtClean="0">
                <a:solidFill>
                  <a:srgbClr val="333333"/>
                </a:solidFill>
                <a:latin typeface="Arial"/>
              </a:rPr>
              <a:t>его применения)</a:t>
            </a:r>
            <a:r>
              <a:rPr lang="ru-RU" sz="1000" dirty="0">
                <a:latin typeface="Arial"/>
              </a:rPr>
              <a:t/>
            </a:r>
            <a:br>
              <a:rPr lang="ru-RU" sz="1000" dirty="0">
                <a:latin typeface="Arial"/>
              </a:rPr>
            </a:br>
            <a:endParaRPr lang="ru-RU" sz="1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7446" y="5017477"/>
            <a:ext cx="5017477" cy="150810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Статья </a:t>
            </a:r>
            <a:r>
              <a:rPr lang="ru-RU" sz="1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369-3</a:t>
            </a:r>
          </a:p>
          <a:p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Нарушение 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порядка организации или проведения массовых 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мероприятий </a:t>
            </a:r>
            <a:r>
              <a:rPr lang="ru-RU" sz="1000" dirty="0" smtClean="0">
                <a:solidFill>
                  <a:srgbClr val="333333"/>
                </a:solidFill>
                <a:latin typeface="Arial"/>
              </a:rPr>
              <a:t>(публичные </a:t>
            </a:r>
            <a:r>
              <a:rPr lang="ru-RU" sz="1000" dirty="0">
                <a:solidFill>
                  <a:srgbClr val="333333"/>
                </a:solidFill>
                <a:latin typeface="Arial"/>
              </a:rPr>
              <a:t>призывы к организации или проведению собрания, митинга, уличного шествия, демонстрации или пикетирования с нарушением установленного порядка их организации или проведения, либо вовлечение лиц в участие в таких массовых мероприятиях путем насилия, угрозы применения насилия, обмана или выплаты вознаграждения, либо иная организация или проведение таких массовых </a:t>
            </a:r>
            <a:r>
              <a:rPr lang="ru-RU" sz="1000" dirty="0" smtClean="0">
                <a:solidFill>
                  <a:srgbClr val="333333"/>
                </a:solidFill>
                <a:latin typeface="Arial"/>
              </a:rPr>
              <a:t>мероприятий</a:t>
            </a:r>
            <a:r>
              <a:rPr lang="ru-RU" sz="1000" dirty="0">
                <a:solidFill>
                  <a:srgbClr val="333333"/>
                </a:solidFill>
                <a:latin typeface="Arial"/>
              </a:rPr>
              <a:t>)</a:t>
            </a:r>
            <a:endParaRPr lang="ru-RU" sz="1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53087" y="2356339"/>
            <a:ext cx="5082175" cy="1661993"/>
          </a:xfrm>
          <a:prstGeom prst="rect">
            <a:avLst/>
          </a:prstGeom>
          <a:solidFill>
            <a:srgbClr val="FFFFCC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Статья </a:t>
            </a:r>
            <a:r>
              <a:rPr lang="ru-RU" sz="140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342</a:t>
            </a:r>
          </a:p>
          <a:p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подготовка действий, грубо нарушающих общественный порядок, либо активное участие в </a:t>
            </a:r>
            <a:r>
              <a:rPr lang="ru-RU" sz="14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них</a:t>
            </a:r>
          </a:p>
          <a:p>
            <a:r>
              <a:rPr lang="ru-RU" sz="1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000" dirty="0" smtClean="0">
                <a:solidFill>
                  <a:srgbClr val="222222"/>
                </a:solidFill>
                <a:latin typeface="Open Sans"/>
              </a:rPr>
              <a:t>организация </a:t>
            </a:r>
            <a:r>
              <a:rPr lang="ru-RU" sz="1000" dirty="0">
                <a:solidFill>
                  <a:srgbClr val="222222"/>
                </a:solidFill>
                <a:latin typeface="Open Sans"/>
              </a:rPr>
              <a:t>групповых действий, грубо нарушающих общественный порядок </a:t>
            </a:r>
            <a:r>
              <a:rPr lang="ru-RU" sz="1000" dirty="0" smtClean="0">
                <a:solidFill>
                  <a:srgbClr val="222222"/>
                </a:solidFill>
                <a:latin typeface="Open Sans"/>
              </a:rPr>
              <a:t>… либо </a:t>
            </a:r>
            <a:r>
              <a:rPr lang="ru-RU" sz="1000" dirty="0">
                <a:solidFill>
                  <a:srgbClr val="222222"/>
                </a:solidFill>
                <a:latin typeface="Open Sans"/>
              </a:rPr>
              <a:t>активное участие в таких действиях при отсутствии признаков более тяжкого </a:t>
            </a:r>
            <a:r>
              <a:rPr lang="ru-RU" sz="1000" dirty="0" smtClean="0">
                <a:solidFill>
                  <a:srgbClr val="222222"/>
                </a:solidFill>
                <a:latin typeface="Open Sans"/>
              </a:rPr>
              <a:t>преступления. …обучение </a:t>
            </a:r>
            <a:r>
              <a:rPr lang="ru-RU" sz="1000" dirty="0">
                <a:solidFill>
                  <a:srgbClr val="222222"/>
                </a:solidFill>
                <a:latin typeface="Open Sans"/>
              </a:rPr>
              <a:t>или иная подготовка лиц для участия в групповых действиях, грубо нарушающих общественный </a:t>
            </a:r>
            <a:r>
              <a:rPr lang="ru-RU" sz="1000" dirty="0" smtClean="0">
                <a:solidFill>
                  <a:srgbClr val="222222"/>
                </a:solidFill>
                <a:latin typeface="Open Sans"/>
              </a:rPr>
              <a:t>порядок… при </a:t>
            </a:r>
            <a:r>
              <a:rPr lang="ru-RU" sz="1000" dirty="0">
                <a:solidFill>
                  <a:srgbClr val="222222"/>
                </a:solidFill>
                <a:latin typeface="Open Sans"/>
              </a:rPr>
              <a:t>отсутствии признаков более тяжкого </a:t>
            </a:r>
            <a:r>
              <a:rPr lang="ru-RU" sz="1000" dirty="0" smtClean="0">
                <a:solidFill>
                  <a:srgbClr val="222222"/>
                </a:solidFill>
                <a:latin typeface="Open Sans"/>
              </a:rPr>
              <a:t>преступления…)</a:t>
            </a:r>
            <a:endParaRPr lang="ru-RU" sz="1000" dirty="0">
              <a:solidFill>
                <a:srgbClr val="222222"/>
              </a:solidFill>
              <a:latin typeface="Open Sans"/>
            </a:endParaRPr>
          </a:p>
          <a:p>
            <a:endParaRPr lang="ru-RU" sz="10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3088" y="4126523"/>
            <a:ext cx="5082174" cy="738664"/>
          </a:xfrm>
          <a:prstGeom prst="rect">
            <a:avLst/>
          </a:prstGeom>
          <a:solidFill>
            <a:srgbClr val="FFFFCC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C00000"/>
                </a:solidFill>
              </a:rPr>
              <a:t>Статья </a:t>
            </a:r>
            <a:r>
              <a:rPr lang="ru-RU" sz="1400" dirty="0" smtClean="0">
                <a:solidFill>
                  <a:srgbClr val="C00000"/>
                </a:solidFill>
              </a:rPr>
              <a:t>363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Сопротивление </a:t>
            </a:r>
            <a:r>
              <a:rPr lang="ru-RU" sz="1400" dirty="0">
                <a:solidFill>
                  <a:srgbClr val="002060"/>
                </a:solidFill>
              </a:rPr>
              <a:t>сотруднику органов внутренних дел или иному лицу, </a:t>
            </a:r>
            <a:r>
              <a:rPr lang="ru-RU" sz="1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охраняющим</a:t>
            </a:r>
            <a:r>
              <a:rPr lang="ru-RU" sz="1400" dirty="0">
                <a:solidFill>
                  <a:srgbClr val="002060"/>
                </a:solidFill>
              </a:rPr>
              <a:t> общественный порядок</a:t>
            </a:r>
          </a:p>
        </p:txBody>
      </p:sp>
      <p:pic>
        <p:nvPicPr>
          <p:cNvPr id="4098" name="Picture 2" descr="http://sch2.kostjukovichi.edu.by/be/sm.aspx?guid=176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24" y="2936629"/>
            <a:ext cx="1344495" cy="194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5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3416</TotalTime>
  <Words>1577</Words>
  <Application>Microsoft Office PowerPoint</Application>
  <PresentationFormat>Экран (4:3)</PresentationFormat>
  <Paragraphs>151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Массовое сознание или что нужно знать об участии в массовых мероприятиях</vt:lpstr>
      <vt:lpstr>Презентация PowerPoint</vt:lpstr>
      <vt:lpstr>Многочисленные скопления людей наблюдаются: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153</cp:revision>
  <dcterms:created xsi:type="dcterms:W3CDTF">2014-11-21T11:00:06Z</dcterms:created>
  <dcterms:modified xsi:type="dcterms:W3CDTF">2025-06-17T09:47:22Z</dcterms:modified>
</cp:coreProperties>
</file>