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5" r:id="rId3"/>
    <p:sldId id="260" r:id="rId4"/>
    <p:sldId id="263" r:id="rId5"/>
    <p:sldId id="268" r:id="rId6"/>
    <p:sldId id="273" r:id="rId7"/>
    <p:sldId id="267" r:id="rId8"/>
    <p:sldId id="283" r:id="rId9"/>
    <p:sldId id="262" r:id="rId10"/>
    <p:sldId id="266" r:id="rId11"/>
    <p:sldId id="274" r:id="rId12"/>
    <p:sldId id="285" r:id="rId13"/>
    <p:sldId id="279" r:id="rId14"/>
    <p:sldId id="281" r:id="rId15"/>
    <p:sldId id="259" r:id="rId16"/>
    <p:sldId id="277" r:id="rId17"/>
    <p:sldId id="257" r:id="rId18"/>
    <p:sldId id="276" r:id="rId19"/>
    <p:sldId id="287" r:id="rId20"/>
    <p:sldId id="264" r:id="rId21"/>
    <p:sldId id="278" r:id="rId2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  <a:srgbClr val="FF7C80"/>
    <a:srgbClr val="FF5050"/>
    <a:srgbClr val="FFCCCC"/>
    <a:srgbClr val="E898AF"/>
    <a:srgbClr val="FFFFCC"/>
    <a:srgbClr val="820000"/>
    <a:srgbClr val="CDACE6"/>
    <a:srgbClr val="E2CFF1"/>
    <a:srgbClr val="1C0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000" autoAdjust="0"/>
    <p:restoredTop sz="94660" autoAdjust="0"/>
  </p:normalViewPr>
  <p:slideViewPr>
    <p:cSldViewPr snapToGrid="0">
      <p:cViewPr varScale="1">
        <p:scale>
          <a:sx n="97" d="100"/>
          <a:sy n="97" d="100"/>
        </p:scale>
        <p:origin x="-114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-3984" y="-96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5024B-4A21-44C5-9344-AA84A77A89B5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CBFD6-6342-4CCA-A9D7-BA30FA1922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19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0" r="20825"/>
          <a:stretch/>
        </p:blipFill>
        <p:spPr>
          <a:xfrm>
            <a:off x="2" y="1"/>
            <a:ext cx="1909011" cy="6858001"/>
          </a:xfrm>
          <a:prstGeom prst="rect">
            <a:avLst/>
          </a:prstGeom>
        </p:spPr>
      </p:pic>
      <p:sp>
        <p:nvSpPr>
          <p:cNvPr id="28" name="Прямоугольник 27"/>
          <p:cNvSpPr/>
          <p:nvPr userDrawn="1"/>
        </p:nvSpPr>
        <p:spPr>
          <a:xfrm>
            <a:off x="1796716" y="1"/>
            <a:ext cx="7347282" cy="6858000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4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3"/>
          <a:stretch/>
        </p:blipFill>
        <p:spPr>
          <a:xfrm>
            <a:off x="0" y="-10092"/>
            <a:ext cx="9144000" cy="5053261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0" y="5053261"/>
            <a:ext cx="9144000" cy="1804737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5053263"/>
            <a:ext cx="91440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8529" y="5218210"/>
            <a:ext cx="6921910" cy="14748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«ЭФФЕКТ ТОЛПЫ»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ИЛИ КАК НЕ ПОТЕРЯТЬ СЕБЯ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User\Desktop\логоти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2" y="5496232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70040" y="18897"/>
            <a:ext cx="720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Главное управление по образованию Могилевского облисполкома</a:t>
            </a:r>
            <a:endParaRPr lang="ru-RU" b="1" dirty="0">
              <a:ln w="1905"/>
              <a:solidFill>
                <a:schemeClr val="bg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5145" y="382546"/>
            <a:ext cx="7207046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Государственное учреждение образования </a:t>
            </a:r>
          </a:p>
          <a:p>
            <a:pPr algn="ctr">
              <a:lnSpc>
                <a:spcPts val="1400"/>
              </a:lnSpc>
            </a:pPr>
            <a:r>
              <a:rPr lang="ru-RU" b="1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«Могилевский областной социально-педагогический центр»</a:t>
            </a:r>
            <a:endParaRPr lang="ru-RU" b="1" dirty="0">
              <a:ln w="1905"/>
              <a:solidFill>
                <a:schemeClr val="bg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2" y="5496232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img-fotki.yandex.ru/get/3911/epislon2.140/0_41823_f5712b2_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310" y="958030"/>
            <a:ext cx="6647540" cy="4595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702824" y="602692"/>
            <a:ext cx="872836" cy="490451"/>
          </a:xfrm>
          <a:prstGeom prst="wedgeRoundRectCallout">
            <a:avLst>
              <a:gd name="adj1" fmla="val -41785"/>
              <a:gd name="adj2" fmla="val 12860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 белые</a:t>
            </a:r>
            <a:endParaRPr lang="ru-RU" sz="1400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 rot="892120">
            <a:off x="6163113" y="845464"/>
            <a:ext cx="872836" cy="490451"/>
          </a:xfrm>
          <a:prstGeom prst="wedgeRoundRectCallout">
            <a:avLst>
              <a:gd name="adj1" fmla="val -41785"/>
              <a:gd name="adj2" fmla="val 12860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 белые</a:t>
            </a:r>
            <a:endParaRPr lang="ru-RU" sz="1400" dirty="0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 rot="1744686">
            <a:off x="7647479" y="1139222"/>
            <a:ext cx="872836" cy="490451"/>
          </a:xfrm>
          <a:prstGeom prst="wedgeRoundRectCallout">
            <a:avLst>
              <a:gd name="adj1" fmla="val -41785"/>
              <a:gd name="adj2" fmla="val 12860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 белые</a:t>
            </a:r>
            <a:endParaRPr lang="ru-RU" sz="1400" dirty="0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 flipH="1">
            <a:off x="3676841" y="3090535"/>
            <a:ext cx="904253" cy="490451"/>
          </a:xfrm>
          <a:prstGeom prst="wedgeRoundRectCallout">
            <a:avLst>
              <a:gd name="adj1" fmla="val -67968"/>
              <a:gd name="adj2" fmla="val -61168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 белые</a:t>
            </a:r>
            <a:endParaRPr lang="ru-RU" sz="1400" dirty="0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8096683" y="2128111"/>
            <a:ext cx="872836" cy="490451"/>
          </a:xfrm>
          <a:prstGeom prst="wedgeRoundRectCallout">
            <a:avLst>
              <a:gd name="adj1" fmla="val -63299"/>
              <a:gd name="adj2" fmla="val 121943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 белые</a:t>
            </a:r>
            <a:endParaRPr lang="ru-RU" sz="1400" dirty="0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6360895" y="2128112"/>
            <a:ext cx="872836" cy="490451"/>
          </a:xfrm>
          <a:prstGeom prst="wedgeRoundRectCallout">
            <a:avLst>
              <a:gd name="adj1" fmla="val -41785"/>
              <a:gd name="adj2" fmla="val 128602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Обе белые</a:t>
            </a:r>
            <a:endParaRPr lang="ru-RU" sz="1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545349" y="3104038"/>
            <a:ext cx="1538914" cy="25868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AutoShape 16" descr="https://mayak-74.ru/img/news_img/1d8b6ea7acdce9c6606aa27482e1255f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621455" y="5490873"/>
            <a:ext cx="3612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— Какого цвета пирамидки?</a:t>
            </a:r>
            <a:endParaRPr lang="ru-RU" sz="2000" dirty="0"/>
          </a:p>
        </p:txBody>
      </p:sp>
      <p:pic>
        <p:nvPicPr>
          <p:cNvPr id="2070" name="Picture 22" descr="https://thumbs.dreamstime.com/z/%D1%87%D0%B5%D0%BB%D0%BE%D0%B2%D0%B5%D0%BA-d-%D0%BF%D1%80%D0%B5%D0%B4%D1%81%D1%82%D0%B0%D0%B2%D0%BB%D1%8F%D1%8F-%D0%B2%D0%BE%D0%BF%D1%80%D0%BE%D1%81%D0%B8%D1%82%D0%B5%D0%BB%D1%8C%D0%BD%D1%8B%D0%B9-%D0%B7%D0%BD%D0%B0%D0%BA-111244962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r="9844"/>
          <a:stretch/>
        </p:blipFill>
        <p:spPr bwMode="auto">
          <a:xfrm>
            <a:off x="7084263" y="5077444"/>
            <a:ext cx="1611022" cy="157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116604" y="5890983"/>
            <a:ext cx="468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— Почему Вы сказали «Обе белые»?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04936" y="6313888"/>
            <a:ext cx="3752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— Потому, что все так ответили.</a:t>
            </a:r>
            <a:endParaRPr lang="ru-RU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5514" y="69466"/>
            <a:ext cx="1840436" cy="1112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СОЦИАЛЬНЫЙ ЭКСПЕРИМЕНТ</a:t>
            </a:r>
            <a:endParaRPr lang="ru-RU" sz="20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24" name="Picture 18" descr="https://st2.depositphotos.com/3554337/6457/i/950/depositphotos_64575287-stock-photo-question-marks-sig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310" y="243239"/>
            <a:ext cx="1290585" cy="129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s://st2.depositphotos.com/3554337/6457/i/950/depositphotos_64575287-stock-photo-question-marks-sig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06" y="543153"/>
            <a:ext cx="1290585" cy="129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ая прямоугольная выноска 28"/>
          <p:cNvSpPr/>
          <p:nvPr/>
        </p:nvSpPr>
        <p:spPr>
          <a:xfrm flipH="1">
            <a:off x="1282074" y="1515514"/>
            <a:ext cx="1419264" cy="590701"/>
          </a:xfrm>
          <a:prstGeom prst="wedgeRoundRectCallout">
            <a:avLst>
              <a:gd name="adj1" fmla="val -86760"/>
              <a:gd name="adj2" fmla="val 75212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Обе белые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3008654" y="86643"/>
            <a:ext cx="6029210" cy="313192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3673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Чем опасен феномен толпы?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99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042199" y="4519611"/>
            <a:ext cx="5105400" cy="830263"/>
            <a:chOff x="1248" y="1283"/>
            <a:chExt cx="3216" cy="523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692" y="1283"/>
              <a:ext cx="173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ОТСУТСТВИЕ </a:t>
              </a:r>
            </a:p>
            <a:p>
              <a:pPr algn="l"/>
              <a:r>
                <a:rPr lang="ru-RU" sz="2400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ОТВЕТСТВЕННОСТИ</a:t>
              </a:r>
              <a:endParaRPr lang="en-US" sz="2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031622" y="1485902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49" y="2067"/>
              <a:ext cx="14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ВНУШАЕМОСТЬ</a:t>
              </a:r>
              <a:endParaRPr lang="en-US" sz="2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036547" y="2545189"/>
            <a:ext cx="5105400" cy="571500"/>
            <a:chOff x="1248" y="2630"/>
            <a:chExt cx="3216" cy="36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55" y="2630"/>
              <a:ext cx="15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ЗАРАЖАЕМОСТЬ</a:t>
              </a:r>
              <a:endParaRPr lang="en-US" sz="2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041472" y="3632626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752" y="3272"/>
              <a:ext cx="146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АНОНИМНОСТЬ</a:t>
              </a:r>
              <a:endParaRPr lang="en-US" sz="2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031622" y="5604131"/>
            <a:ext cx="5105400" cy="831850"/>
            <a:chOff x="1248" y="3056"/>
            <a:chExt cx="3216" cy="524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732" y="3056"/>
              <a:ext cx="151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ПОТЕРЯ </a:t>
              </a:r>
            </a:p>
            <a:p>
              <a:pPr algn="l"/>
              <a:r>
                <a:rPr lang="ru-RU" sz="2400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ОСОЗНАННОСТИ</a:t>
              </a:r>
              <a:endParaRPr lang="en-US" sz="2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28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1044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-6827" y="0"/>
            <a:ext cx="1900652" cy="822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СВОЙСТВА ТОЛПЫ</a:t>
            </a:r>
            <a:endParaRPr lang="ru-RU" sz="24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8262" y="1145139"/>
            <a:ext cx="3667539" cy="92333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Люди легко подхватывают всеобщее настроение и чрезмерно восприимчивы к </a:t>
            </a:r>
            <a:r>
              <a:rPr lang="ru-RU" dirty="0" smtClean="0"/>
              <a:t>внушению.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15136" y="2188998"/>
            <a:ext cx="3660604" cy="1200329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Ч</a:t>
            </a:r>
            <a:r>
              <a:rPr lang="ru-RU" dirty="0" smtClean="0"/>
              <a:t>ем </a:t>
            </a:r>
            <a:r>
              <a:rPr lang="ru-RU" dirty="0"/>
              <a:t>больше скопление народа, тем ярче становятся эмоции. Они как бы передаются от одного человека другому.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8262" y="3454026"/>
            <a:ext cx="367747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Личность в толпе растворяется. Поступая </a:t>
            </a:r>
            <a:r>
              <a:rPr lang="ru-RU" dirty="0"/>
              <a:t>«как все</a:t>
            </a:r>
            <a:r>
              <a:rPr lang="ru-RU" dirty="0" smtClean="0"/>
              <a:t>», </a:t>
            </a:r>
            <a:r>
              <a:rPr lang="ru-RU" dirty="0"/>
              <a:t>человек лишает себя права на личное </a:t>
            </a:r>
            <a:r>
              <a:rPr lang="ru-RU" dirty="0" smtClean="0"/>
              <a:t>мнение.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77072" y="4680801"/>
            <a:ext cx="3667538" cy="92333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Человек в толпе не задумывается об ответственности за свои поступки и слова.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77071" y="5704472"/>
            <a:ext cx="3660603" cy="923330"/>
          </a:xfrm>
          <a:prstGeom prst="rect">
            <a:avLst/>
          </a:prstGeom>
          <a:solidFill>
            <a:srgbClr val="C9A6E4"/>
          </a:solidFill>
        </p:spPr>
        <p:txBody>
          <a:bodyPr wrap="square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е </a:t>
            </a:r>
            <a:r>
              <a:rPr lang="ru-RU" dirty="0"/>
              <a:t>вникает в детали, выбирая не правду и реальность, а заблуждение и иллюзию.</a:t>
            </a:r>
          </a:p>
        </p:txBody>
      </p:sp>
      <p:sp>
        <p:nvSpPr>
          <p:cNvPr id="11" name="AutoShape 4" descr="https://a.d-cd.net/IIAAAgEF4-A-192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C:\Users\User\Desktop\э.т картинки\IIAAAgEF4-A-19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917">
            <a:off x="7121984" y="129910"/>
            <a:ext cx="1098152" cy="82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08655" y="268777"/>
            <a:ext cx="3924708" cy="760894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Утрата рационального контроля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69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067899" y="3756164"/>
            <a:ext cx="2038185" cy="419149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436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400" b="1" dirty="0"/>
                <a:t>3</a:t>
              </a:r>
              <a:endParaRPr lang="en-US" sz="1400" b="1" dirty="0"/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055348" y="2533199"/>
            <a:ext cx="2110691" cy="372724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50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400" b="1" dirty="0"/>
                <a:t>1</a:t>
              </a:r>
              <a:endParaRPr lang="en-US" sz="1400" b="1" dirty="0"/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029477" y="3090233"/>
            <a:ext cx="2092274" cy="40364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424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400" b="1" dirty="0" smtClean="0"/>
                <a:t>2</a:t>
              </a:r>
              <a:endParaRPr lang="en-US" sz="1400" b="1" dirty="0"/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086851" y="4550988"/>
            <a:ext cx="2015686" cy="395316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440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400" b="1" dirty="0"/>
                <a:t>4</a:t>
              </a:r>
              <a:endParaRPr lang="en-US" sz="1400" b="1" dirty="0"/>
            </a:p>
          </p:txBody>
        </p:sp>
      </p:grpSp>
      <p:pic>
        <p:nvPicPr>
          <p:cNvPr id="28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1044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User\Desktop\1_q4wPNGCAZMGCnfxnxQ_Fgg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057" y="1005961"/>
            <a:ext cx="3108302" cy="152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оловок 1"/>
          <p:cNvSpPr txBox="1">
            <a:spLocks/>
          </p:cNvSpPr>
          <p:nvPr/>
        </p:nvSpPr>
        <p:spPr>
          <a:xfrm>
            <a:off x="0" y="133688"/>
            <a:ext cx="2565173" cy="556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ПРОТИВОДЕЙСТВИЕ</a:t>
            </a:r>
            <a:endParaRPr lang="ru-RU" sz="20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67556" y="222273"/>
            <a:ext cx="3525449" cy="646031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6354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не поддаваться влиянию толпы?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1909" y="3593541"/>
            <a:ext cx="476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FF7C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Придерживаться своих правил, моральных принципов и внутренних убеждений.</a:t>
            </a:r>
            <a:endParaRPr lang="ru-RU" b="1" dirty="0">
              <a:ln w="1905"/>
              <a:solidFill>
                <a:srgbClr val="FF7C8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1909" y="4426788"/>
            <a:ext cx="3332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Контролировать эмоции и трезво смотреть на происходящее.</a:t>
            </a:r>
            <a:endParaRPr lang="ru-RU" sz="1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6821" y="5096269"/>
            <a:ext cx="3653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Оставаться на «своем месте», доверяя себе и собственному мнению.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3004" y="1005961"/>
            <a:ext cx="3121968" cy="92333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ln w="1905"/>
                <a:solidFill>
                  <a:srgbClr val="68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Избегать большого скопления людей.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dirty="0" smtClean="0">
                <a:ln w="1905"/>
                <a:solidFill>
                  <a:srgbClr val="68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Уметь выходить из толпы.</a:t>
            </a:r>
            <a:endParaRPr lang="ru-RU" dirty="0">
              <a:ln w="1905"/>
              <a:solidFill>
                <a:srgbClr val="68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9439" y="2427593"/>
            <a:ext cx="339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Думать, прежде, чем делать</a:t>
            </a:r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558110" y="411840"/>
            <a:ext cx="1900195" cy="630098"/>
          </a:xfrm>
          <a:prstGeom prst="wedgeRoundRectCallout">
            <a:avLst>
              <a:gd name="adj1" fmla="val 5425"/>
              <a:gd name="adj2" fmla="val 7521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я действительно этого хочу?</a:t>
            </a:r>
            <a:endParaRPr lang="ru-RU" sz="1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8" name="Group 7"/>
          <p:cNvGrpSpPr>
            <a:grpSpLocks/>
          </p:cNvGrpSpPr>
          <p:nvPr/>
        </p:nvGrpSpPr>
        <p:grpSpPr bwMode="auto">
          <a:xfrm>
            <a:off x="2119644" y="5298704"/>
            <a:ext cx="2037501" cy="397462"/>
            <a:chOff x="1248" y="2030"/>
            <a:chExt cx="3216" cy="350"/>
          </a:xfrm>
        </p:grpSpPr>
        <p:sp>
          <p:nvSpPr>
            <p:cNvPr id="49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436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400" b="1" dirty="0"/>
                <a:t>5</a:t>
              </a:r>
              <a:endParaRPr lang="en-US" sz="1400" b="1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709439" y="2866042"/>
            <a:ext cx="3397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Стремиться отличать свои желания от желаний массы.</a:t>
            </a:r>
          </a:p>
        </p:txBody>
      </p:sp>
      <p:sp>
        <p:nvSpPr>
          <p:cNvPr id="15" name="Стрелка влево 14"/>
          <p:cNvSpPr/>
          <p:nvPr/>
        </p:nvSpPr>
        <p:spPr>
          <a:xfrm rot="16200000">
            <a:off x="1569255" y="1289674"/>
            <a:ext cx="1401022" cy="833597"/>
          </a:xfrm>
          <a:prstGeom prst="leftArrow">
            <a:avLst>
              <a:gd name="adj1" fmla="val 50000"/>
              <a:gd name="adj2" fmla="val 5723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rgbClr val="68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</a:t>
            </a:r>
            <a:endParaRPr lang="ru-RU" b="1" dirty="0">
              <a:ln w="1905"/>
              <a:solidFill>
                <a:srgbClr val="68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F:\Эффект толпы\э.т картинки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63" y="4566801"/>
            <a:ext cx="2627401" cy="197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1852967" y="5900190"/>
            <a:ext cx="4377011" cy="95410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СИЛЬНЫЙ ИНТЕЛЛЕКТ И КРЕПКАЯ ВОЛЯ ЧЕЛОВЕКА НЕ ПОЗВОЛЯЕТ ТОЛПЕ ЕГО ПОГЛОТИТЬ – </a:t>
            </a:r>
          </a:p>
          <a:p>
            <a:pPr algn="ctr"/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ЕСЛИ ОН ТАМ ОКАЗЫВАЕТСЯ, ЭТО ЕГО ВЫБОР, </a:t>
            </a:r>
          </a:p>
          <a:p>
            <a:pPr algn="ctr"/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НЕ ТУПОЕ ПОДЧИНЕНИЕ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81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g.foolcdn.com/image/?url=https%3A//g.foolcdn.com/editorial/images/471764/group-of-blindfolded-businessmen-following-each-other-to-the-edge-of-cliff-getty.jpg&amp;w=2000&amp;op=resi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2" y="5496232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99622" y="4906478"/>
            <a:ext cx="5357011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ПРИНАДЛЕЖНОСТЬ К ГРУППЕ И ОБЩЕНИЕ СО СВЕРСТНИКАМИ ЯВЛЯЕТСЯ ВАЖНОЙ ПОТРЕБНОСТЬЮ В ДАННОМ ВОЗРАСТЕ, НЕОБХОДИМОЙ ДЛЯ САМОПОЗНАНИЯ.</a:t>
            </a:r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6145" y="160337"/>
            <a:ext cx="4572000" cy="783879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подростки попадают под влияние толпы?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7937"/>
            <a:ext cx="1999622" cy="662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РОДИТЕЛЯМ</a:t>
            </a:r>
            <a:endParaRPr lang="ru-RU" sz="24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79343" y="1228110"/>
            <a:ext cx="60517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905"/>
                <a:solidFill>
                  <a:srgbClr val="1C0DE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Подростковый и юношеский возраст – период расширения социальной активности, желания получить самостоятельность. </a:t>
            </a:r>
            <a:endParaRPr lang="ru-RU" sz="2000" dirty="0">
              <a:ln w="1905"/>
              <a:solidFill>
                <a:srgbClr val="1C0DE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1030" name="Picture 6" descr="https://www.fd.ru/images/articles/2017-07-18/bigstock__d_red_exclamation_mark_on_whi_18984152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251" y="1275812"/>
            <a:ext cx="691059" cy="92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98" y="1989574"/>
            <a:ext cx="3511988" cy="269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12"/>
          <p:cNvGrpSpPr>
            <a:grpSpLocks/>
          </p:cNvGrpSpPr>
          <p:nvPr/>
        </p:nvGrpSpPr>
        <p:grpSpPr bwMode="auto">
          <a:xfrm rot="10800000">
            <a:off x="2246736" y="4925976"/>
            <a:ext cx="5782663" cy="555625"/>
            <a:chOff x="1248" y="2640"/>
            <a:chExt cx="3216" cy="350"/>
          </a:xfrm>
        </p:grpSpPr>
        <p:sp>
          <p:nvSpPr>
            <p:cNvPr id="23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32" y="2124630"/>
            <a:ext cx="1684879" cy="261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2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g.foolcdn.com/image/?url=https%3A//g.foolcdn.com/editorial/images/471764/group-of-blindfolded-businessmen-following-each-other-to-the-edge-of-cliff-getty.jpg&amp;w=2000&amp;op=resi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2" y="5496232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04074" y="162814"/>
            <a:ext cx="4213722" cy="871729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подростки попадают под влияние толпы?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7992" y="1400099"/>
            <a:ext cx="457741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Каждый подросток хочет иметь право на собственный выбор, на ответственность за свои слова и поступки, освобождение от опеки со стороны взрослых.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12273" y="3356323"/>
            <a:ext cx="5928528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не каждый взрослый может грамотно выстроить отношения со своим ребенком в этот нелегкий период взросления для обоих.</a:t>
            </a:r>
            <a:endParaRPr lang="ru-RU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86874" y="4393583"/>
            <a:ext cx="1368520" cy="489204"/>
          </a:xfrm>
          <a:prstGeom prst="downArrow">
            <a:avLst/>
          </a:prstGeom>
          <a:solidFill>
            <a:srgbClr val="E898AF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655394" y="2420325"/>
            <a:ext cx="576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59659" y="5034567"/>
            <a:ext cx="3653215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ПОИСКАХ ВНИМАНИЯ И ПОДДЕРЖКИ ПОДРОСТОК ПОПАДАЕТ ПОД ВЛИЯНИЕ ТОЙ ИЛИ ИНОЙ ГРУППЫ</a:t>
            </a:r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7937"/>
            <a:ext cx="1999622" cy="662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РОДИТЕЛЯМ</a:t>
            </a:r>
            <a:endParaRPr lang="ru-RU" sz="24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2051" name="Picture 3" descr="C:\Users\User\Desktop\э.т картинки\подростки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820" y="796524"/>
            <a:ext cx="1849505" cy="213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esktop\э.т картинки\подростки 2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t="23957" r="4301" b="14359"/>
          <a:stretch/>
        </p:blipFill>
        <p:spPr bwMode="auto">
          <a:xfrm>
            <a:off x="6084931" y="4606774"/>
            <a:ext cx="2826515" cy="147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0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7" y="5681044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89040" y="61235"/>
            <a:ext cx="4285537" cy="491424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Протестный характер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7937"/>
            <a:ext cx="1999622" cy="662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РОДИТЕЛЯМ</a:t>
            </a:r>
            <a:endParaRPr lang="ru-RU" sz="24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8774" y="2686719"/>
            <a:ext cx="4126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1905"/>
                <a:solidFill>
                  <a:srgbClr val="68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Выход на какую-либо акцию для подростка приключение, подбадриваемое присущим для возраста «МЫ». А в случае задержания прибавляется бравада, закрепляется протестный механизм реагирования.</a:t>
            </a:r>
            <a:endParaRPr lang="ru-RU" sz="1600" dirty="0">
              <a:ln w="1905"/>
              <a:solidFill>
                <a:srgbClr val="68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6" descr="https://www.fd.ru/images/articles/2017-07-18/bigstock__d_red_exclamation_mark_on_whi_18984152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366" y="4232207"/>
            <a:ext cx="691059" cy="92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9570" y="4399950"/>
            <a:ext cx="42947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ТАКОЕ ПОВЕДЕНИЕ ЯВЛЯЕТСЯ НОРМОЙ ТОЛЬКО ДЛЯ ПОДРОСТКОВОГО ВОЗРАСТА</a:t>
            </a:r>
            <a:endParaRPr lang="ru-RU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370" y="2852912"/>
            <a:ext cx="2877596" cy="134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3544" y="1097706"/>
            <a:ext cx="4898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ПОДРОСТКА БЫТЬ В ПРОТЕСТЕ – ЕСТЕСТВЕННО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3363" y="1725567"/>
            <a:ext cx="4829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ТОТАЛЬНЫЙ ЗАПРЕТ МОЖЕТ ВЫЗВАТЬ ЕЩЕ ОДИН ПРОТЕСТ– ПРОТЕСТ ПРОТИВ ТОТАЛЬНОГО ЗАПРЕТА</a:t>
            </a:r>
            <a:endParaRPr lang="ru-RU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9040" y="5323452"/>
            <a:ext cx="4464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Научить подростка высказывать свое мнение без угрозы его психике и будущему можно только собственным примером.  </a:t>
            </a:r>
            <a:endParaRPr lang="ru-RU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6" name="Group 7"/>
          <p:cNvGrpSpPr>
            <a:grpSpLocks/>
          </p:cNvGrpSpPr>
          <p:nvPr/>
        </p:nvGrpSpPr>
        <p:grpSpPr bwMode="auto">
          <a:xfrm>
            <a:off x="2471590" y="937436"/>
            <a:ext cx="5105400" cy="555625"/>
            <a:chOff x="1248" y="2030"/>
            <a:chExt cx="3216" cy="350"/>
          </a:xfrm>
        </p:grpSpPr>
        <p:sp>
          <p:nvSpPr>
            <p:cNvPr id="17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2540787" y="1808014"/>
            <a:ext cx="5004612" cy="555625"/>
            <a:chOff x="1248" y="1440"/>
            <a:chExt cx="3216" cy="350"/>
          </a:xfrm>
        </p:grpSpPr>
        <p:sp>
          <p:nvSpPr>
            <p:cNvPr id="21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</p:grpSp>
      <p:grpSp>
        <p:nvGrpSpPr>
          <p:cNvPr id="28" name="Group 22"/>
          <p:cNvGrpSpPr>
            <a:grpSpLocks/>
          </p:cNvGrpSpPr>
          <p:nvPr/>
        </p:nvGrpSpPr>
        <p:grpSpPr bwMode="auto">
          <a:xfrm>
            <a:off x="2262827" y="5499238"/>
            <a:ext cx="5111750" cy="701675"/>
            <a:chOff x="1244" y="3138"/>
            <a:chExt cx="3220" cy="442"/>
          </a:xfrm>
        </p:grpSpPr>
        <p:sp>
          <p:nvSpPr>
            <p:cNvPr id="2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gray">
            <a:xfrm rot="3419336">
              <a:off x="1257" y="3125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033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g.foolcdn.com/image/?url=https%3A//g.foolcdn.com/editorial/images/471764/group-of-blindfolded-businessmen-following-each-other-to-the-edge-of-cliff-getty.jpg&amp;w=2000&amp;op=resi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2" y="5496232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61043" y="161717"/>
            <a:ext cx="2524540" cy="556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9621" y="247933"/>
            <a:ext cx="3805185" cy="609317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ПОКОЛЕНИЕ 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7937"/>
            <a:ext cx="1999622" cy="662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РОДИТЕЛЯМ</a:t>
            </a:r>
            <a:endParaRPr lang="ru-RU" sz="24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098" name="Picture 2" descr="https://avatars.mds.yandex.net/get-zen_doc/18497/pub_5ba9e08b584c1f00aa3db360_5ba9e1974e9adf00abea2fa3/scale_1200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67BCD0"/>
              </a:clrFrom>
              <a:clrTo>
                <a:srgbClr val="67BCD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6"/>
          <a:stretch/>
        </p:blipFill>
        <p:spPr bwMode="auto">
          <a:xfrm>
            <a:off x="5886450" y="127912"/>
            <a:ext cx="3107495" cy="302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75958" y="5184120"/>
            <a:ext cx="4499796" cy="13234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ШКОЛЬНИКИ И СТУДЕНТЫ ЖИВУТ В ЦИФРОВОМ МИРЕ И НЕ СМОТРЯТ ТЕЛЕВИЗОР.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СЕГОДНЯ ЭТО НЕ АУДИТОРИЯ БТ,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ОНИ ВОСПИТЫВАЮТСЯ И ФОРМИРУЮТСЯ В ИНОЙ ИНФОРМАЦИОННОЙ СРЕДЕ.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1699" y="1638209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Поколение </a:t>
            </a:r>
            <a:r>
              <a:rPr lang="en-US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Z</a:t>
            </a:r>
            <a:r>
              <a:rPr lang="ru-RU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</a:t>
            </a:r>
            <a:r>
              <a:rPr lang="ru-RU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– термин, применяемый в мире  для поколения людей, родившихся примерно с начала 2000-х</a:t>
            </a:r>
            <a:endParaRPr lang="ru-RU" b="1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6406" y="2944656"/>
            <a:ext cx="5705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мнению психологов социологов – это позитивные и неконфликтные ребята, несклонные спорить и восставать против родительского контроля. </a:t>
            </a:r>
            <a:endParaRPr lang="ru-RU" sz="16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6407" y="4073377"/>
            <a:ext cx="6129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n w="1905"/>
                <a:solidFill>
                  <a:srgbClr val="8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то же время это юноши и девушки, которые сформировали свое представление о жизни и справедливости.  </a:t>
            </a:r>
          </a:p>
          <a:p>
            <a:r>
              <a:rPr lang="ru-RU" sz="1600" dirty="0" smtClean="0">
                <a:ln w="1905"/>
                <a:solidFill>
                  <a:srgbClr val="82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них есть другой мир, другие гуру, другой язык.</a:t>
            </a:r>
            <a:endParaRPr lang="ru-RU" sz="1600" dirty="0">
              <a:ln w="1905"/>
              <a:solidFill>
                <a:srgbClr val="82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7" descr="book02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6520" y="1095973"/>
            <a:ext cx="879250" cy="66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1986770" y="3193086"/>
            <a:ext cx="5105400" cy="555625"/>
            <a:chOff x="1248" y="2030"/>
            <a:chExt cx="3216" cy="350"/>
          </a:xfrm>
        </p:grpSpPr>
        <p:sp>
          <p:nvSpPr>
            <p:cNvPr id="1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2087558" y="4325561"/>
            <a:ext cx="5004612" cy="555625"/>
            <a:chOff x="1248" y="1440"/>
            <a:chExt cx="3216" cy="350"/>
          </a:xfrm>
        </p:grpSpPr>
        <p:sp>
          <p:nvSpPr>
            <p:cNvPr id="17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endParaRPr lang="en-US" sz="2400" dirty="0"/>
            </a:p>
          </p:txBody>
        </p:sp>
      </p:grpSp>
      <p:pic>
        <p:nvPicPr>
          <p:cNvPr id="20" name="Picture 6" descr="https://www.fd.ru/images/articles/2017-07-18/bigstock__d_red_exclamation_mark_on_whi_18984152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93" y="5262599"/>
            <a:ext cx="691059" cy="92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1883009" y="4615371"/>
            <a:ext cx="5105400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1859083" y="1572169"/>
            <a:ext cx="5105400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858264" y="2612909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1858264" y="3559227"/>
            <a:ext cx="510540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1858264" y="5728402"/>
            <a:ext cx="5105400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5</a:t>
              </a:r>
            </a:p>
          </p:txBody>
        </p:sp>
      </p:grpSp>
      <p:pic>
        <p:nvPicPr>
          <p:cNvPr id="28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1044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056581" y="215200"/>
            <a:ext cx="4467958" cy="91963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Рекомендации родителям по общению с подростком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3809" y="1481463"/>
            <a:ext cx="5730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УДОВЛЕТВОРЯЙТЕ ПОТРЕБНОСТЬ РЕБЕНКА ВО ВНИМАНИИ И ОДОБРЕНИИ.</a:t>
            </a:r>
            <a:endParaRPr lang="ru-RU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3809" y="2272171"/>
            <a:ext cx="6051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n w="1905"/>
                <a:solidFill>
                  <a:srgbClr val="68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УДЕЛЯЙТЕ ВРЕМЯ ДОВЕРИТЕЛЬНОМУ ИСКРЕННЕМУ ОБЩЕНИЮ, СОЗДАВАЙТЕ АТМОСФЕРУ, ГДЕ РЕБЕНОК МОЖЕТ БЕЗ ОПАСКИ ВЫСКАЗЫВАТЬ СВОЮ ТОЧКУ ЗРЕНИЯ.</a:t>
            </a:r>
            <a:endParaRPr lang="ru-RU" dirty="0">
              <a:ln w="1905"/>
              <a:solidFill>
                <a:srgbClr val="68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1859" y="3442981"/>
            <a:ext cx="5541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ПРИНИМАЙТЕ ЧУВСТВА РЕБЕНКА, СОЧУВСТВУЙТЕ (НЕ ИГНОРИРУЙТЕ).</a:t>
            </a:r>
            <a:endParaRPr lang="ru-RU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01539" y="4297661"/>
            <a:ext cx="55416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n w="1905"/>
                <a:solidFill>
                  <a:srgbClr val="68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ВЫСКАЗЫВАЙТЕ СВОЮ ТОЧКУ ЗРЕНИЯ, ВЫРАЖАЙТЕ СВОИ ЧУВСТВА СЛОВАМИ (ДЕЛИТЕСЬ СВОИМ МНЕНИЕМ).</a:t>
            </a:r>
            <a:endParaRPr lang="ru-RU" dirty="0">
              <a:ln w="1905"/>
              <a:solidFill>
                <a:srgbClr val="68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61829" y="5566259"/>
            <a:ext cx="5421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ОЗВУЧИВАЙТЕ СВОИ ЖИЗНЕННЫЕ ЦЕННОСТИ И ОЖИДАНИЯ. ОБСУЖДАЙТЕ. ДОГОВАРИВАЙТЕСЬ.</a:t>
            </a:r>
            <a:endParaRPr lang="ru-RU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0" y="7937"/>
            <a:ext cx="1999622" cy="662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РОДИТЕЛЯМ</a:t>
            </a:r>
            <a:endParaRPr lang="ru-RU" sz="24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03" y="102328"/>
            <a:ext cx="1443568" cy="152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7" y="5681044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9381" y="161717"/>
            <a:ext cx="1680433" cy="556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ВЫВОД</a:t>
            </a:r>
            <a:endParaRPr lang="ru-RU" sz="24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7011" y="791936"/>
            <a:ext cx="224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74711" y="96984"/>
            <a:ext cx="2709073" cy="273997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хотим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0194" y="597931"/>
            <a:ext cx="3160721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ЧТОБЫ ПОДРОСТКИ НЕ БОЯЛИСЬ БЫТЬ СОБОЙ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УМЕЛИ ЗАЩИЩАТЬ СЕБЯ И СВОИ ИНТЕРЕСЫ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39829" y="1663993"/>
            <a:ext cx="3160721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4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ИМЕЛИ СОБСТВЕННЫЕ МНЕНИЯ И ВЗГЛЯДЫ,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ПОДДАВАЛИСЬ ДАВЛЕНИЮ БОЛЬШИНСТВА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31216" y="2880885"/>
            <a:ext cx="2709073" cy="273997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можем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0514" y="3293140"/>
            <a:ext cx="4286539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ВЛИЯТЬ НА ИХ ВЫБОР, МЫ МОЖЕМ ВЫЯВЛЯТЬ И РАБОТАТЬ С ПРЕДПОЧТЕНИЯМ, ОТКЛОНЕНИЯМИ В ПОВЕДЕНИИ ОБУЧАЮЩИХСЯ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08130" y="4800529"/>
            <a:ext cx="2709073" cy="358362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должны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35063" y="5311712"/>
            <a:ext cx="4662092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РАССКАЗАТЬ ПОДРОСТКАМ ОБ ЭТОМ ПСИХОЛОГИЧЕСКОМ ФЕНОМЕНЕ «ЭФФЕКТ ТОЛПЫ» ВО ИЗБЕЖАНИЕ ПОТЕРИ ИХ ЛИЧНОЙ ИДЕНТИЧНОСТИ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User\Desktop\main_ыыы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50" y="233982"/>
            <a:ext cx="1902810" cy="218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мы можем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68" y="2880885"/>
            <a:ext cx="1969390" cy="176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7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7" y="5681044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9381" y="161717"/>
            <a:ext cx="1680433" cy="556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ДЛЯ НАС ВАЖНО</a:t>
            </a:r>
            <a:endParaRPr lang="ru-RU" sz="24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7011" y="791936"/>
            <a:ext cx="224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74711" y="96984"/>
            <a:ext cx="2709073" cy="273997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хотим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0194" y="597931"/>
            <a:ext cx="3160721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ЧТОБЫ ВЫ НЕ БОЯЛИСЬ БЫТЬ СОБОЙ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УМЕЛИ ЗАЩИЩАТЬ СЕБЯ И СВОИ ИНТЕРЕСЫ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39829" y="1663993"/>
            <a:ext cx="3160721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4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ИМЕЛИ СОБСТВЕННЫЕ МНЕНИЯ И ВЗГЛЯДЫ,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4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ПОДДАВАЛИСЬ ДАВЛЕНИЮ БОЛЬШИНСТВА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31216" y="2880885"/>
            <a:ext cx="2709073" cy="273997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можем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49586" y="3293140"/>
            <a:ext cx="4077468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ПОМОЧЬ ВАМ С ВЫБОРОМ,  МЫ МОЖЕМ ВАС УСЛЫШАТЬ </a:t>
            </a:r>
            <a:r>
              <a:rPr lang="ru-RU" sz="14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ПОНЯТЬ ВАШИ ПРЕДПОЧТЕНИЯ И ИНТЕРЕСЫ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08130" y="4800529"/>
            <a:ext cx="2709073" cy="358362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должны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35063" y="5311712"/>
            <a:ext cx="4662092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РАССКАЗАТЬ ВАМ ОБ ЭТОМ ПСИХОЛОГИЧЕСКОМ ФЕНОМЕНЕ «ЭФФЕКТ ТОЛПЫ» ВО ИЗБЕЖАНИЕ ПОТЕРИ ВАШЕЙ ЛИЧНОЙ ИДЕНТИЧНОСТИ</a:t>
            </a:r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User\Desktop\main_ыыы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50" y="233982"/>
            <a:ext cx="1902810" cy="218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мы можем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68" y="2880885"/>
            <a:ext cx="1969390" cy="176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6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rowd-phobia-small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14" y="4119683"/>
            <a:ext cx="2196191" cy="225171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s://ds04.infourok.ru/uploads/ex/0c1c/000af513-1d0cae64/img3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EEEFA"/>
              </a:clrFrom>
              <a:clrTo>
                <a:srgbClr val="EEEE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5" r="4531" b="33579"/>
          <a:stretch/>
        </p:blipFill>
        <p:spPr bwMode="auto">
          <a:xfrm>
            <a:off x="5784650" y="4112627"/>
            <a:ext cx="2560561" cy="225877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https://fsd.multiurok.ru/html/2017/09/10/s_59b4eb78d7807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fsd.multiurok.ru/html/2017/09/10/s_59b4eb78d7807/img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9" name="Picture 11" descr="https://im0-tub-by.yandex.net/i?id=36b4302383571ffc6ccf9ff2c50e1c9f&amp;n=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40" y="7937"/>
            <a:ext cx="3972360" cy="237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08104" y="2383078"/>
            <a:ext cx="5553092" cy="1729549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Толпа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– это временное бесструктурное скопление людей, у которых зачастую нет конкретной цели, но есть схожее эмоциональное состояние и общий объект внимания. </a:t>
            </a:r>
          </a:p>
        </p:txBody>
      </p:sp>
      <p:pic>
        <p:nvPicPr>
          <p:cNvPr id="9" name="Picture 2" descr="C:\Users\User\Desktop\логотип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2" y="5496232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4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g.foolcdn.com/image/?url=https%3A//g.foolcdn.com/editorial/images/471764/group-of-blindfolded-businessmen-following-each-other-to-the-edge-of-cliff-getty.jpg&amp;w=2000&amp;op=resi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2" y="5496232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9381" y="161717"/>
            <a:ext cx="1680433" cy="556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НАША ЗАДАЧА</a:t>
            </a:r>
            <a:endParaRPr lang="ru-RU" sz="24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7557" y="2483231"/>
            <a:ext cx="400866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поведенческим признакам,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16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мониторингу социальных </a:t>
            </a:r>
            <a:r>
              <a:rPr lang="ru-RU" sz="16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сетей,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</a:t>
            </a:r>
            <a:r>
              <a:rPr lang="ru-RU" sz="16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его </a:t>
            </a:r>
            <a:r>
              <a:rPr lang="ru-RU" sz="16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разговорам,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16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информации </a:t>
            </a:r>
            <a:r>
              <a:rPr lang="ru-RU" sz="160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</a:t>
            </a:r>
            <a:r>
              <a:rPr lang="ru-RU" sz="160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нем.</a:t>
            </a:r>
            <a:endParaRPr lang="ru-RU" sz="160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46625" y="2608515"/>
            <a:ext cx="2239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Выявление </a:t>
            </a:r>
            <a:r>
              <a:rPr lang="ru-RU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 подростка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07218" y="84229"/>
            <a:ext cx="4954989" cy="552150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>
                <a:gd name="adj" fmla="val 3212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Наша главная задача – быть рядом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306899" y="718021"/>
            <a:ext cx="3804193" cy="168227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1400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1600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Наблюдательность</a:t>
            </a:r>
            <a:r>
              <a:rPr lang="ru-RU" sz="1600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внимание к обучающимся и деталям их жизни, их семьям, родителям </a:t>
            </a:r>
          </a:p>
          <a:p>
            <a:pPr algn="ctr"/>
            <a:endParaRPr lang="ru-RU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047" y="3675672"/>
            <a:ext cx="183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Формы работы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79036" y="4064776"/>
            <a:ext cx="3768137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Уроки-практикумы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уроки-исследования – разработка обучающимися мероприятий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предотвращению </a:t>
            </a:r>
            <a:r>
              <a:rPr lang="ru-RU" sz="1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негативного влияния  </a:t>
            </a:r>
            <a:r>
              <a:rPr lang="ru-RU" sz="1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толпы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13444" y="4045004"/>
            <a:ext cx="2982027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500" dirty="0">
                <a:ln w="1905"/>
                <a:solidFill>
                  <a:srgbClr val="68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1500" dirty="0" smtClean="0">
                <a:ln w="1905"/>
                <a:solidFill>
                  <a:srgbClr val="68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ренинги </a:t>
            </a:r>
            <a:r>
              <a:rPr lang="ru-RU" sz="1500" dirty="0">
                <a:ln w="1905"/>
                <a:solidFill>
                  <a:srgbClr val="68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упражнения на сохранение спокойствия, уравновешенности, самообладания и т.д.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13443" y="5203844"/>
            <a:ext cx="298202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16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стречи </a:t>
            </a:r>
            <a:r>
              <a:rPr lang="ru-RU" sz="160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представителями РОЧС, РОВД, УЗ</a:t>
            </a:r>
          </a:p>
        </p:txBody>
      </p:sp>
      <p:pic>
        <p:nvPicPr>
          <p:cNvPr id="15" name="Picture 6" descr="https://www.fd.ru/images/articles/2017-07-18/bigstock__d_red_exclamation_mark_on_whi_18984152-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388" y="5733549"/>
            <a:ext cx="691059" cy="92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94189" y="5915145"/>
            <a:ext cx="6474278" cy="7386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СОСТОЯНИЯ ГОТОВНОСТИ К СОХРАНЕНИЮ ФИЗИЧЕСКОГО, ПСИХИЧЕСКОГО И СОЦИАЛЬНОГО БЛАГОПОЛУЧИЯ ПРИ ДЕЙСТВИИ НА НИХ ФАКТОРОВ ЭКСТРЕМАЛЬНОЙ СИТУАЦИИ</a:t>
            </a: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1215" y="5238746"/>
            <a:ext cx="376813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rgbClr val="68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Минутки безопасности</a:t>
            </a:r>
          </a:p>
          <a:p>
            <a:pPr algn="ctr"/>
            <a:endParaRPr lang="ru-RU" sz="1600" dirty="0">
              <a:ln w="1905"/>
              <a:solidFill>
                <a:srgbClr val="68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78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g.foolcdn.com/image/?url=https%3A//g.foolcdn.com/editorial/images/471764/group-of-blindfolded-businessmen-following-each-other-to-the-edge-of-cliff-getty.jpg&amp;w=2000&amp;op=resi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3"/>
          <a:stretch/>
        </p:blipFill>
        <p:spPr>
          <a:xfrm>
            <a:off x="-1" y="-1"/>
            <a:ext cx="9140827" cy="49620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8157" y="18897"/>
            <a:ext cx="7207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Главное управление по образованию Могилевского облисполкома</a:t>
            </a:r>
            <a:endParaRPr lang="ru-RU" b="1" dirty="0">
              <a:ln w="1905"/>
              <a:solidFill>
                <a:schemeClr val="bg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8157" y="388229"/>
            <a:ext cx="7207046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Государственное учреждение образования </a:t>
            </a:r>
          </a:p>
          <a:p>
            <a:pPr algn="ctr">
              <a:lnSpc>
                <a:spcPts val="1400"/>
              </a:lnSpc>
            </a:pPr>
            <a:r>
              <a:rPr lang="ru-RU" b="1" dirty="0" smtClean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«Могилевский областной социально-педагогический центр»</a:t>
            </a:r>
            <a:endParaRPr lang="ru-RU" b="1" dirty="0">
              <a:ln w="1905"/>
              <a:solidFill>
                <a:schemeClr val="bg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962023"/>
            <a:ext cx="9043384" cy="1895977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User\Desktop\логоти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8553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70509" y="5206908"/>
            <a:ext cx="4906032" cy="952083"/>
          </a:xfrm>
        </p:spPr>
        <p:txBody>
          <a:bodyPr>
            <a:prstTxWarp prst="textChevronInverted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97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01767" y="956101"/>
            <a:ext cx="242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Шаманство как обряд</a:t>
            </a:r>
          </a:p>
          <a:p>
            <a:pPr algn="ctr"/>
            <a:r>
              <a:rPr lang="en-US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XVI – XVII </a:t>
            </a:r>
            <a:r>
              <a:rPr lang="ru-RU" sz="1600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в.в</a:t>
            </a:r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16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8426" y="5775312"/>
            <a:ext cx="172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История гладиаторских боев относится </a:t>
            </a:r>
          </a:p>
          <a:p>
            <a:pPr algn="ctr"/>
            <a:r>
              <a:rPr lang="ru-RU" sz="1200" dirty="0" smtClean="0"/>
              <a:t>к 264 г. до н.э.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032003" y="2743920"/>
            <a:ext cx="3854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Античные собрания, народные развлечения греко-римской цивилизации </a:t>
            </a:r>
            <a:endParaRPr lang="ru-RU" sz="16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4463" y="134650"/>
            <a:ext cx="4849701" cy="759653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Понятие «эффект толпы» знакомо нам из учебников истории: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12" y="5596109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э.т картинки\detailed-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068" y="4063409"/>
            <a:ext cx="2554356" cy="1713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э.т картинки\depiction-of-gladiator-games-by-jean-leon-gerome-pollice-vers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109" y="3794349"/>
            <a:ext cx="2195073" cy="1677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C:\Users\User\Desktop\э.т картинки\lydi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9" r="9421" b="43202"/>
          <a:stretch/>
        </p:blipFill>
        <p:spPr bwMode="auto">
          <a:xfrm>
            <a:off x="2926926" y="4803869"/>
            <a:ext cx="1513467" cy="1043609"/>
          </a:xfrm>
          <a:prstGeom prst="ellipse">
            <a:avLst/>
          </a:prstGeom>
          <a:ln w="635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0" y="224273"/>
            <a:ext cx="1718088" cy="58040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НЕМНОГО ИСТОРИИ</a:t>
            </a:r>
            <a:endParaRPr lang="ru-RU" sz="24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5698" y="1446111"/>
            <a:ext cx="1563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Первобытное человеческое стадо</a:t>
            </a:r>
            <a:endParaRPr lang="ru-RU" sz="16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17" y="1108830"/>
            <a:ext cx="2387751" cy="16350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31" y="1725861"/>
            <a:ext cx="2228850" cy="1552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Равнобедренный треугольник 13"/>
          <p:cNvSpPr/>
          <p:nvPr/>
        </p:nvSpPr>
        <p:spPr>
          <a:xfrm rot="16200000">
            <a:off x="4359685" y="1689809"/>
            <a:ext cx="1060704" cy="178061"/>
          </a:xfrm>
          <a:prstGeom prst="triangle">
            <a:avLst/>
          </a:prstGeom>
          <a:noFill/>
          <a:ln>
            <a:solidFill>
              <a:srgbClr val="E898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0800000">
            <a:off x="7431316" y="1540876"/>
            <a:ext cx="1060704" cy="178061"/>
          </a:xfrm>
          <a:prstGeom prst="triangle">
            <a:avLst/>
          </a:prstGeom>
          <a:noFill/>
          <a:ln>
            <a:solidFill>
              <a:srgbClr val="E898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0800000">
            <a:off x="2622956" y="3429313"/>
            <a:ext cx="1060704" cy="178061"/>
          </a:xfrm>
          <a:prstGeom prst="triangle">
            <a:avLst/>
          </a:prstGeom>
          <a:noFill/>
          <a:ln>
            <a:solidFill>
              <a:srgbClr val="E898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2" y="5496232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C:\Users\User\Desktop\%D1%8D.%D1%82 %D0%BA%D0%B0%D1%80%D1%82%D0%B8%D0%BD%D0%BA%D0%B8\scale_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3" name="Picture 11" descr="https://thumbs.dreamstime.com/b/%D0%B8-%D1%8E%D1%81%D1%82%D1%80%D0%B0%D1%86%D0%B8%D1%8F-%D1%82%D0%BE-%D0%BF%D1%8B-%D1%84%D0%B5%D1%81%D1%82%D0%B8%D0%B2%D0%B0-%D1%8F-%D0%B2%D0%B5%D1%81%D0%B5-%D1%8F-%D0%BD%D0%B0-%D0%BA%D0%BE%D0%BD%D1%86%D0%B5%D1%80%D1%82%D0%B5-9259586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531" y="3041986"/>
            <a:ext cx="2251308" cy="16462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s://st3.depositphotos.com/12925738/15452/v/1600/depositphotos_154525386-stock-illustration-illustration-of-festival-crowd-having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9"/>
          <a:stretch/>
        </p:blipFill>
        <p:spPr bwMode="auto">
          <a:xfrm>
            <a:off x="2340770" y="1400542"/>
            <a:ext cx="2271967" cy="15810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s://st2.depositphotos.com/1037238/5499/v/950/depositphotos_54992727-stock-illustration-people-in-concert-sce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596" y="3343364"/>
            <a:ext cx="2017334" cy="13448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https://st.depositphotos.com/1037238/4553/v/450/depositphotos_45530043-stock-illustration-soccer-fans-in-a-stadiu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196" y="1464690"/>
            <a:ext cx="2055256" cy="13701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40769" y="1014546"/>
            <a:ext cx="259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Шествия и митинги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09422" y="876047"/>
            <a:ext cx="2852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Выступления спортивных фанатов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3790" y="3041986"/>
            <a:ext cx="238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Фестивали, концерты</a:t>
            </a:r>
            <a:endParaRPr lang="ru-RU" b="1" dirty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91" name="Picture 19" descr="https://im0-tub-by.yandex.net/i?id=988d4f2265211850714173cb2d98af18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65" y="5119007"/>
            <a:ext cx="2243592" cy="1496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58209" y="4688254"/>
            <a:ext cx="418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Дискотеки, клубные вечеринки и др.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340768" y="160339"/>
            <a:ext cx="5888831" cy="794403"/>
          </a:xfrm>
          <a:prstGeom prst="rect">
            <a:avLst/>
          </a:prstGeom>
        </p:spPr>
        <p:txBody>
          <a:bodyPr>
            <a:prstTxWarp prst="textTriangleInverted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Сегодня у нас есть масса более свежих и ярких примеров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80385" y="143450"/>
            <a:ext cx="1637701" cy="4891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СЕГОДНЯ</a:t>
            </a:r>
            <a:endParaRPr lang="ru-RU" sz="24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2104" y="4850714"/>
            <a:ext cx="6102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Психическим заражением считается передача эмоционального и психологического настроя от одного человека другому.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10994" y="752439"/>
            <a:ext cx="5217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казавшись </a:t>
            </a:r>
            <a:r>
              <a:rPr lang="ru-RU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толпе, человек будто бы теряет себя, совершает неприемлемые и неадекватные в обычной жизни поступки.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26212" y="2023683"/>
            <a:ext cx="6579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Именно это ученые и называют «</a:t>
            </a:r>
            <a:r>
              <a:rPr lang="ru-RU" sz="1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эффектом</a:t>
            </a:r>
            <a:r>
              <a:rPr lang="ru-RU" sz="1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толпы</a:t>
            </a:r>
            <a:r>
              <a:rPr lang="ru-RU" sz="1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» (феноменом толпы) </a:t>
            </a:r>
            <a:endParaRPr lang="ru-RU" sz="16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265253" y="2691702"/>
            <a:ext cx="3740663" cy="1150810"/>
          </a:xfrm>
          <a:prstGeom prst="wedgeRoundRectCallout">
            <a:avLst>
              <a:gd name="adj1" fmla="val -45576"/>
              <a:gd name="adj2" fmla="val 8986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«Толпа похожа на листья, поднимаемые ураганом и разносимые в разные стороны, а затем падающие на землю»</a:t>
            </a:r>
            <a:endParaRPr lang="ru-RU" sz="200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5438" y="4266663"/>
            <a:ext cx="1550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Гюстав </a:t>
            </a:r>
            <a:r>
              <a:rPr lang="ru-RU" sz="2000" dirty="0" err="1" smtClean="0">
                <a:latin typeface="Monotype Corsiva" pitchFamily="66" charset="0"/>
                <a:cs typeface="Times New Roman" pitchFamily="18" charset="0"/>
              </a:rPr>
              <a:t>Лебон</a:t>
            </a:r>
            <a:endParaRPr lang="ru-RU" sz="2000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28" y="2947307"/>
            <a:ext cx="1495517" cy="1604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User\Desktop\логотип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2" y="5496232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4751" y="160336"/>
            <a:ext cx="1622599" cy="516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ФЕНОМЕН ТОЛПЫ</a:t>
            </a:r>
            <a:endParaRPr lang="ru-RU" sz="20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2024232" y="1106272"/>
            <a:ext cx="4634982" cy="555625"/>
            <a:chOff x="1248" y="2030"/>
            <a:chExt cx="3216" cy="350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2121412" y="5218419"/>
            <a:ext cx="5105400" cy="555625"/>
            <a:chOff x="1248" y="3230"/>
            <a:chExt cx="3216" cy="350"/>
          </a:xfrm>
        </p:grpSpPr>
        <p:sp>
          <p:nvSpPr>
            <p:cNvPr id="20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2710994" y="306612"/>
            <a:ext cx="4876105" cy="370340"/>
          </a:xfrm>
          <a:prstGeom prst="rect">
            <a:avLst/>
          </a:prstGeom>
        </p:spPr>
        <p:txBody>
          <a:bodyPr>
            <a:prstTxWarp prst="textTriangleInverted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Как это происходит?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94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066952" y="3710866"/>
            <a:ext cx="4695589" cy="555625"/>
            <a:chOff x="1248" y="1440"/>
            <a:chExt cx="3216" cy="350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1977854" y="391205"/>
            <a:ext cx="4784687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027224" y="1523203"/>
            <a:ext cx="4735317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094212" y="2599128"/>
            <a:ext cx="4668329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121363" y="4824239"/>
            <a:ext cx="4269389" cy="555625"/>
            <a:chOff x="1248" y="3230"/>
            <a:chExt cx="3216" cy="350"/>
          </a:xfrm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pic>
        <p:nvPicPr>
          <p:cNvPr id="28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1" y="5681044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57950" y="112713"/>
            <a:ext cx="1719249" cy="1112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ПРИЗНАКИ ТОЛПЫ</a:t>
            </a:r>
            <a:endParaRPr lang="ru-RU" sz="24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1953" y="459745"/>
            <a:ext cx="2698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МНОГОЧИСЛЕННОСТЬ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0643" y="1268577"/>
            <a:ext cx="1807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ВЫСОКАЯ </a:t>
            </a:r>
          </a:p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КОНТАКТНОСТЬ 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94746" y="2348781"/>
            <a:ext cx="2155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ЭМОЦИОНАЛЬНАЯ </a:t>
            </a:r>
          </a:p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ВОЗБУЖДЕННОСТЬ 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63228" y="3427372"/>
            <a:ext cx="263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НЕОРГАНИЗОВАННОСТЬ </a:t>
            </a:r>
          </a:p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(СТИХИЙНОСТЬ)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94746" y="4548867"/>
            <a:ext cx="2084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НЕУСТОЙЧИВОСТЬ </a:t>
            </a:r>
          </a:p>
          <a:p>
            <a:r>
              <a:rPr lang="ru-RU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 </a:t>
            </a:r>
            <a:endParaRPr lang="ru-RU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AutoShape 2" descr="https://miro.medium.com/max/1200/0*25UavpPyGJE0iMS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1" descr="https://b2bmarketing.works/wp-content/uploads/2017/05/persona-2-e149458272665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1" descr="https://miro.medium.com/max/900/1*P11Xee3AHUGnDiW5X5cTfA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3" descr="https://miro.medium.com/max/900/1*P11Xee3AHUGnDiW5X5cTfA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8" name="Picture 24" descr="C:\Users\User\Desktop\э.т картинки\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60" y="5063951"/>
            <a:ext cx="2929640" cy="178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5416780" y="205119"/>
            <a:ext cx="3667539" cy="73866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Предпочтительно большая </a:t>
            </a:r>
            <a:r>
              <a:rPr lang="ru-RU" sz="1400" dirty="0"/>
              <a:t>группа людей, так как в малых группах с трудом может возникнуть «эффект толпы</a:t>
            </a:r>
            <a:r>
              <a:rPr lang="ru-RU" sz="1400" dirty="0" smtClean="0"/>
              <a:t>».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407665" y="1268577"/>
            <a:ext cx="3660604" cy="738664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К</a:t>
            </a:r>
            <a:r>
              <a:rPr lang="ru-RU" sz="1400" dirty="0" smtClean="0"/>
              <a:t>аждый </a:t>
            </a:r>
            <a:r>
              <a:rPr lang="ru-RU" sz="1400" dirty="0"/>
              <a:t>человек находится на близком расстоянии с другими, фактически входя в их персональное </a:t>
            </a:r>
            <a:r>
              <a:rPr lang="ru-RU" sz="1400" dirty="0" smtClean="0"/>
              <a:t>пространство.</a:t>
            </a:r>
            <a:endParaRPr lang="ru-RU" sz="1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435324" y="2348897"/>
            <a:ext cx="3677478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Характерны неуравновешенные </a:t>
            </a:r>
            <a:r>
              <a:rPr lang="ru-RU" sz="1400" dirty="0"/>
              <a:t>состояния: повышенное эмоциональное возбуждение, волнение </a:t>
            </a:r>
            <a:r>
              <a:rPr lang="ru-RU" sz="1400" dirty="0" smtClean="0"/>
              <a:t>людей.</a:t>
            </a:r>
            <a:endParaRPr lang="ru-RU" sz="1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447140" y="3427372"/>
            <a:ext cx="3667538" cy="738664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О</a:t>
            </a:r>
            <a:r>
              <a:rPr lang="ru-RU" sz="1400" dirty="0" smtClean="0"/>
              <a:t>бразуются в основном стихийно</a:t>
            </a:r>
            <a:r>
              <a:rPr lang="ru-RU" sz="1400" dirty="0"/>
              <a:t>, имея изначально слабую организованность, а при наличии организации могут терять </a:t>
            </a:r>
            <a:r>
              <a:rPr lang="ru-RU" sz="1400" dirty="0" smtClean="0"/>
              <a:t>ее.</a:t>
            </a:r>
            <a:endParaRPr lang="ru-RU" sz="1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435324" y="4548867"/>
            <a:ext cx="3660603" cy="738664"/>
          </a:xfrm>
          <a:prstGeom prst="rect">
            <a:avLst/>
          </a:prstGeom>
          <a:solidFill>
            <a:srgbClr val="CDACE6"/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О</a:t>
            </a:r>
            <a:r>
              <a:rPr lang="ru-RU" sz="1400" dirty="0" smtClean="0"/>
              <a:t>бщая </a:t>
            </a:r>
            <a:r>
              <a:rPr lang="ru-RU" sz="1400" dirty="0"/>
              <a:t>цель отсутствует </a:t>
            </a:r>
            <a:r>
              <a:rPr lang="ru-RU" sz="1400" dirty="0" smtClean="0"/>
              <a:t>или </a:t>
            </a:r>
            <a:r>
              <a:rPr lang="ru-RU" sz="1400" dirty="0"/>
              <a:t>слабо осознается большинством </a:t>
            </a:r>
            <a:r>
              <a:rPr lang="ru-RU" sz="1400" dirty="0" smtClean="0"/>
              <a:t>людей. Цели </a:t>
            </a:r>
            <a:r>
              <a:rPr lang="ru-RU" sz="1400" dirty="0"/>
              <a:t>могут утрачиваться или подменяться другими.</a:t>
            </a:r>
          </a:p>
        </p:txBody>
      </p:sp>
    </p:spTree>
    <p:extLst>
      <p:ext uri="{BB962C8B-B14F-4D97-AF65-F5344CB8AC3E}">
        <p14:creationId xmlns:p14="http://schemas.microsoft.com/office/powerpoint/2010/main" val="30572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2" y="5496232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3278" y="120197"/>
            <a:ext cx="1494603" cy="639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ВИДЫ ТОЛПЫ</a:t>
            </a:r>
            <a:endParaRPr lang="ru-RU" sz="28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0698" y="122490"/>
            <a:ext cx="27350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 степени активности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67013" y="553968"/>
            <a:ext cx="15611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АКТИВНАЯ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80028" y="570106"/>
            <a:ext cx="14961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ПАССИВНАЯ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11710" y="2276240"/>
            <a:ext cx="359667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характеру эмоциональности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14427" y="2712962"/>
            <a:ext cx="123316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ВОСТОРГ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19796" y="3750924"/>
            <a:ext cx="12277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ПАНИКА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14427" y="3206982"/>
            <a:ext cx="123316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АГРЕССИЯ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96311" y="4276143"/>
            <a:ext cx="273741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 степени стихийности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951720" y="4769666"/>
            <a:ext cx="20237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ОРГАНИЗОВАННАЯ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074944" y="4759269"/>
            <a:ext cx="20237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ВЕДОМАЯ</a:t>
            </a:r>
            <a:endParaRPr lang="ru-RU" dirty="0"/>
          </a:p>
        </p:txBody>
      </p:sp>
      <p:pic>
        <p:nvPicPr>
          <p:cNvPr id="15" name="Picture 15" descr="https://avatars.mds.yandex.net/get-zen_doc/1132604/pub_5c4eedcaa2ce3100adc28c68_5c4ef0e214e9bb00aca7ddeb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61" y="4954332"/>
            <a:ext cx="1853670" cy="123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https://avatars.mds.yandex.net/get-zen_doc/1703756/pub_5e71a98e6215c37308e1bd97_5e71aa31c2f7601621cfb05f/scale_12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44" y="2645572"/>
            <a:ext cx="2102335" cy="165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https://i.pinimg.com/originals/50/db/83/50db83c0b3082e0638844a0cb9a0372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34" y="699875"/>
            <a:ext cx="1649457" cy="117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36258" y="1053989"/>
            <a:ext cx="206249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ГРУППА ЭМОЦИОНАЛЬНО ЗАРЯЖЕННЫХ ЛЮДЕЙ, КОТОРЫЕ ПСИХОЛОГИЧЕСКИ ГОТОВЫ К СОВМЕСТНЫМ ДЕЙСТВИЯМ. </a:t>
            </a:r>
            <a:endParaRPr lang="ru-RU" sz="11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85064" y="998967"/>
            <a:ext cx="24144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УЧАСТНИКИ ГРУППЫ НЕ ПРОЯВЛЯЮТ РВЕНИЯ К ПОСТУПКАМ И ДАЛЬНЕЙШИМ СЕРЬЕЗНЫМ ШАГАМ (ЛЮДИ НА ВОКЗАЛЕ, НА МИТИНГЕ В ОЖИДАНИИ МИТИНГА, ПОСЕТИТЕЛИ МУЗЕЯ И ИЛИ ЭКСКУРСИИ И Т.П.)</a:t>
            </a:r>
            <a:endParaRPr lang="ru-RU" sz="110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11710" y="2694018"/>
            <a:ext cx="30699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1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КОНЦЕРТЫ, ПРАЗДНИКИ, ЯРМАРКИ, ПОКАЗЫ, ЭКСКУРСИИ и т.д.</a:t>
            </a:r>
            <a:endParaRPr lang="ru-RU" sz="11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9957" y="3780194"/>
            <a:ext cx="30913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1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АВАРИИ, ПОЖАРЫ, ЗЕМЛЕТРЯСЕНИЯ и т.п.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04228" y="3176204"/>
            <a:ext cx="3168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1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СПОРТИВНЫЕ МАТЧИ, МИТИНГИ, ПИКЕТЫ, ГРАБЕЖИ, ВАНДАЛИЗМ и т.д.</a:t>
            </a:r>
            <a:endParaRPr lang="ru-RU" sz="110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51720" y="5339121"/>
            <a:ext cx="2247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n w="1905"/>
                <a:solidFill>
                  <a:srgbClr val="55132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ДЕЙСТВУЕТ В РАМКАХ ОПРЕДЕЛЕННОГО ПЛАНА.  ОБЕСПЕЧИВАЕТСЯ ГРАФИК ДВИЖЕНИЯ ТРАНСПОРТА, РАБОТА АВТОСТОЯНОК, ОКАЗАНИЕ МЕД.ПОМОЩИ И Т.Д.</a:t>
            </a:r>
            <a:endParaRPr lang="ru-RU" sz="1100" dirty="0">
              <a:ln w="1905"/>
              <a:solidFill>
                <a:srgbClr val="55132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77091" y="5339121"/>
            <a:ext cx="217516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n w="1905"/>
                <a:solidFill>
                  <a:srgbClr val="55132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ОБРАЗУЕТСЯ В РЕЗУЛЬТАТЕ ДЕЙСТВИЙ ЗАЧИНЩИКОВ. ЕСЛИ ЛИДЕР ПРЕКРАТИТ ДЕЙСТВИЯ, ПОДОГРЕВАЮЩИЕ ТОЛПУ, ЗРИТЕЛИ УЙДУТ – СМОТРЕТЬ УЖЕ НЕ НА ЧТО.</a:t>
            </a:r>
          </a:p>
          <a:p>
            <a:pPr algn="ctr"/>
            <a:endParaRPr lang="ru-RU" sz="1100" dirty="0">
              <a:ln w="1905"/>
              <a:solidFill>
                <a:srgbClr val="55132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462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2" y="5496232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" y="70698"/>
            <a:ext cx="1728316" cy="639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НАСТРОЕНИЕ ТОЛПЫ</a:t>
            </a:r>
            <a:endParaRPr lang="ru-RU" sz="20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3874" y="384420"/>
            <a:ext cx="156115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АКТИВНАЯ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71257" y="392526"/>
            <a:ext cx="14961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ПАССИВНАЯ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44450" y="1826187"/>
            <a:ext cx="123316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ВОСТОРГ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41316" y="1849252"/>
            <a:ext cx="123316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АГРЕССИЯ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42739" y="4487213"/>
            <a:ext cx="20237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ОРГАНИЗОВАННАЯ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67105" y="4504245"/>
            <a:ext cx="20237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ВЕДОМАЯ</a:t>
            </a:r>
            <a:endParaRPr lang="ru-RU" dirty="0"/>
          </a:p>
        </p:txBody>
      </p:sp>
      <p:pic>
        <p:nvPicPr>
          <p:cNvPr id="24" name="Рисунок 2" descr="гнев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7424" y="1552395"/>
            <a:ext cx="1014884" cy="1119810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26" name="AutoShape 2" descr="https://comps.gograph.com/panicked-smiley_gg617223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C:\Users\User\Desktop\э.т картинки\восторг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81" y="1552394"/>
            <a:ext cx="1011309" cy="91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037289" y="5683099"/>
            <a:ext cx="6021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/>
                <a:solidFill>
                  <a:srgbClr val="55132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Любая толпа </a:t>
            </a:r>
            <a:r>
              <a:rPr lang="ru-RU" sz="1600" b="1" dirty="0">
                <a:ln w="1905"/>
                <a:solidFill>
                  <a:srgbClr val="55132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может видоизменяться и перевоплощаться, проявлять весь спектр чувств и эмоций в зависимости от ситуации, которую заранее прогнозировать почти невозможно.</a:t>
            </a:r>
          </a:p>
        </p:txBody>
      </p:sp>
      <p:pic>
        <p:nvPicPr>
          <p:cNvPr id="1029" name="Picture 5" descr="C:\Users\User\Desktop\э.т картинки\помните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816" y="5168189"/>
            <a:ext cx="1324440" cy="134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Выгнутая вниз стрелка 28"/>
          <p:cNvSpPr/>
          <p:nvPr/>
        </p:nvSpPr>
        <p:spPr>
          <a:xfrm>
            <a:off x="4117437" y="4678676"/>
            <a:ext cx="2555186" cy="530029"/>
          </a:xfrm>
          <a:prstGeom prst="curvedUpArrow">
            <a:avLst>
              <a:gd name="adj1" fmla="val 25000"/>
              <a:gd name="adj2" fmla="val 50000"/>
              <a:gd name="adj3" fmla="val 9192"/>
            </a:avLst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863780" y="778619"/>
            <a:ext cx="705891" cy="1035455"/>
          </a:xfrm>
          <a:prstGeom prst="straightConnector1">
            <a:avLst/>
          </a:prstGeom>
          <a:ln>
            <a:solidFill>
              <a:srgbClr val="FF5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098721" y="733687"/>
            <a:ext cx="3677696" cy="1192162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3936702" y="766400"/>
            <a:ext cx="2921195" cy="1126737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3003085" y="2112300"/>
            <a:ext cx="760477" cy="2373994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6776202" y="2112300"/>
            <a:ext cx="1123530" cy="2411547"/>
          </a:xfrm>
          <a:prstGeom prst="straightConnector1">
            <a:avLst/>
          </a:prstGeom>
          <a:ln w="38100">
            <a:solidFill>
              <a:srgbClr val="FF505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4" name="Выгнутая вниз стрелка 53"/>
          <p:cNvSpPr/>
          <p:nvPr/>
        </p:nvSpPr>
        <p:spPr>
          <a:xfrm rot="10800000">
            <a:off x="3727384" y="211028"/>
            <a:ext cx="2839785" cy="443484"/>
          </a:xfrm>
          <a:prstGeom prst="curvedUpArrow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149512" y="2302873"/>
            <a:ext cx="1228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Восхищение</a:t>
            </a:r>
          </a:p>
          <a:p>
            <a:r>
              <a:rPr lang="ru-RU" sz="1400" dirty="0" smtClean="0"/>
              <a:t>Радость </a:t>
            </a:r>
          </a:p>
          <a:p>
            <a:r>
              <a:rPr lang="ru-RU" sz="1400" dirty="0" smtClean="0"/>
              <a:t>Удовольствие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38648" y="2929965"/>
            <a:ext cx="1372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Страх</a:t>
            </a:r>
          </a:p>
          <a:p>
            <a:r>
              <a:rPr lang="ru-RU" sz="1400" dirty="0" smtClean="0"/>
              <a:t>Беспокойство</a:t>
            </a:r>
          </a:p>
          <a:p>
            <a:r>
              <a:rPr lang="ru-RU" sz="1400" dirty="0"/>
              <a:t>Б</a:t>
            </a:r>
            <a:r>
              <a:rPr lang="ru-RU" sz="1400" dirty="0" smtClean="0"/>
              <a:t>езысходность</a:t>
            </a:r>
            <a:endParaRPr lang="ru-RU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6192085" y="2320315"/>
            <a:ext cx="1354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Ненависть</a:t>
            </a:r>
          </a:p>
          <a:p>
            <a:r>
              <a:rPr lang="ru-RU" sz="1400" dirty="0" smtClean="0"/>
              <a:t>Раздражение </a:t>
            </a:r>
          </a:p>
          <a:p>
            <a:r>
              <a:rPr lang="ru-RU" sz="1400" dirty="0" smtClean="0"/>
              <a:t>Гнев</a:t>
            </a:r>
            <a:endParaRPr lang="ru-RU" sz="1400" dirty="0"/>
          </a:p>
        </p:txBody>
      </p:sp>
      <p:cxnSp>
        <p:nvCxnSpPr>
          <p:cNvPr id="71" name="Прямая со стрелкой 70"/>
          <p:cNvCxnSpPr/>
          <p:nvPr/>
        </p:nvCxnSpPr>
        <p:spPr>
          <a:xfrm flipH="1">
            <a:off x="7023798" y="778619"/>
            <a:ext cx="643094" cy="1070633"/>
          </a:xfrm>
          <a:prstGeom prst="straightConnector1">
            <a:avLst/>
          </a:prstGeom>
          <a:ln w="9525">
            <a:solidFill>
              <a:srgbClr val="FF5050"/>
            </a:solidFill>
            <a:prstDash val="lg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3688177" y="2209692"/>
            <a:ext cx="2986196" cy="2276602"/>
          </a:xfrm>
          <a:prstGeom prst="straightConnector1">
            <a:avLst/>
          </a:prstGeom>
          <a:ln w="9525">
            <a:solidFill>
              <a:srgbClr val="FF5050"/>
            </a:solidFill>
            <a:prstDash val="lg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 flipV="1">
            <a:off x="3901277" y="2188600"/>
            <a:ext cx="3436690" cy="2315645"/>
          </a:xfrm>
          <a:prstGeom prst="straightConnector1">
            <a:avLst/>
          </a:prstGeom>
          <a:ln w="19050">
            <a:solidFill>
              <a:srgbClr val="FF5050"/>
            </a:solidFill>
            <a:prstDash val="soli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 rot="19564609">
            <a:off x="3540759" y="1706230"/>
            <a:ext cx="693825" cy="615047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 rot="3093419">
            <a:off x="6349868" y="1764028"/>
            <a:ext cx="677127" cy="60421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21" y="2266026"/>
            <a:ext cx="15430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э.т картинки\паника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2"/>
          <a:stretch/>
        </p:blipFill>
        <p:spPr bwMode="auto">
          <a:xfrm>
            <a:off x="4611071" y="1552395"/>
            <a:ext cx="1072412" cy="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77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2011349" y="5452354"/>
            <a:ext cx="5105405" cy="830263"/>
            <a:chOff x="1248" y="1267"/>
            <a:chExt cx="3216" cy="523"/>
          </a:xfrm>
        </p:grpSpPr>
        <p:sp>
          <p:nvSpPr>
            <p:cNvPr id="7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1" name="Text Box 5"/>
            <p:cNvSpPr txBox="1">
              <a:spLocks noChangeArrowheads="1"/>
            </p:cNvSpPr>
            <p:nvPr/>
          </p:nvSpPr>
          <p:spPr bwMode="gray">
            <a:xfrm>
              <a:off x="1715" y="1267"/>
              <a:ext cx="226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АКТИВНОСТЬ </a:t>
              </a:r>
            </a:p>
            <a:p>
              <a:pPr algn="l"/>
              <a:r>
                <a:rPr lang="ru-RU" sz="2400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ОТДЕЛЬНЫХ УЧАСТНИКОВ</a:t>
              </a:r>
              <a:endParaRPr lang="en-US" sz="2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4</a:t>
              </a:r>
            </a:p>
          </p:txBody>
        </p:sp>
      </p:grp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1858944" y="1272270"/>
            <a:ext cx="5105400" cy="830263"/>
            <a:chOff x="1248" y="1928"/>
            <a:chExt cx="3216" cy="523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07" y="1928"/>
              <a:ext cx="159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ФОРМИРОВАНИЕ </a:t>
              </a:r>
            </a:p>
            <a:p>
              <a:pPr algn="l"/>
              <a:r>
                <a:rPr lang="ru-RU" sz="2400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ЯДРА ТОЛПЫ</a:t>
              </a:r>
              <a:endParaRPr lang="en-US" sz="2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948910" y="2849293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22" y="2645"/>
              <a:ext cx="10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КРУЖЕНИЕ</a:t>
              </a:r>
              <a:endParaRPr lang="en-US" sz="2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1935149" y="4043801"/>
            <a:ext cx="5105400" cy="830263"/>
            <a:chOff x="1248" y="3097"/>
            <a:chExt cx="3216" cy="523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694" y="3097"/>
              <a:ext cx="146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НОВЫЙ ОБЪЕКТ </a:t>
              </a:r>
            </a:p>
            <a:p>
              <a:pPr algn="l"/>
              <a:r>
                <a:rPr lang="ru-RU" sz="2400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ВНИМАНИЯ</a:t>
              </a:r>
              <a:endParaRPr lang="en-US" sz="24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pic>
        <p:nvPicPr>
          <p:cNvPr id="28" name="Picture 2" descr="C:\Users\User\Desktop\логотип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1044"/>
            <a:ext cx="1138003" cy="11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089041" y="61234"/>
            <a:ext cx="4362352" cy="656788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Стадии возникновения толпы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0" y="118323"/>
            <a:ext cx="1858944" cy="842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i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РАЗВИТИЕ ТОЛПЫ</a:t>
            </a:r>
            <a:endParaRPr lang="ru-RU" sz="2400" b="1" i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78397" y="923381"/>
            <a:ext cx="3967563" cy="160043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/>
              <a:t>ЗАЧИНЩИКИ</a:t>
            </a:r>
            <a:r>
              <a:rPr lang="ru-RU" sz="1400" dirty="0" smtClean="0"/>
              <a:t>. Цель – собрать </a:t>
            </a:r>
            <a:r>
              <a:rPr lang="ru-RU" sz="1400" dirty="0"/>
              <a:t>народ для привлечения внимания или действий: внушение собственного мнения, продажа товаров или сбор денег, нападение на людей, разрушения </a:t>
            </a:r>
            <a:r>
              <a:rPr lang="ru-RU" sz="1400" dirty="0" smtClean="0"/>
              <a:t>и </a:t>
            </a:r>
            <a:r>
              <a:rPr lang="ru-RU" sz="1400" dirty="0"/>
              <a:t>т.д.</a:t>
            </a:r>
          </a:p>
          <a:p>
            <a:r>
              <a:rPr lang="ru-RU" sz="1400" b="1" dirty="0" smtClean="0"/>
              <a:t>СОБЫТИЕ</a:t>
            </a:r>
            <a:r>
              <a:rPr lang="ru-RU" sz="1400" dirty="0" smtClean="0"/>
              <a:t>, </a:t>
            </a:r>
            <a:r>
              <a:rPr lang="ru-RU" sz="1400" dirty="0"/>
              <a:t>привлекающее внимание: присоединиться к массе человека заставляет любопытство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067907" y="2611158"/>
            <a:ext cx="3967562" cy="954107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Участники становятся более раскрепощенными и восприимчивыми к любой информации. </a:t>
            </a:r>
            <a:r>
              <a:rPr lang="ru-RU" sz="1400" dirty="0" smtClean="0"/>
              <a:t>Людей </a:t>
            </a:r>
            <a:r>
              <a:rPr lang="ru-RU" sz="1400" dirty="0"/>
              <a:t>– огромное количество, поэтому никто не обратит внимания на неординарные слова и поступки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57441" y="3639425"/>
            <a:ext cx="3966211" cy="11695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Изначально толпу формирует некое событие, которое обсуждается внутри. Появление нового объекта внимания провоцирует еще большее сплочение собравшихся, новую волну эмоционального настроя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079748" y="4962205"/>
            <a:ext cx="3966212" cy="95410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Н</a:t>
            </a:r>
            <a:r>
              <a:rPr lang="ru-RU" sz="1400" dirty="0" smtClean="0"/>
              <a:t>екоторые </a:t>
            </a:r>
            <a:r>
              <a:rPr lang="ru-RU" sz="1400" dirty="0"/>
              <a:t>не выдерживают давления и самостоятельно стимулируют других участников к действиям, ч</a:t>
            </a:r>
            <a:r>
              <a:rPr lang="ru-RU" sz="1400" dirty="0" smtClean="0"/>
              <a:t>то может </a:t>
            </a:r>
            <a:r>
              <a:rPr lang="ru-RU" sz="1400" dirty="0"/>
              <a:t>привести к негативным </a:t>
            </a:r>
            <a:r>
              <a:rPr lang="ru-RU" sz="1400" dirty="0" smtClean="0"/>
              <a:t>последствиям.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479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5288</TotalTime>
  <Words>1404</Words>
  <Application>Microsoft Office PowerPoint</Application>
  <PresentationFormat>Экран (4:3)</PresentationFormat>
  <Paragraphs>217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«ЭФФЕКТ ТОЛПЫ» ИЛИ КАК НЕ ПОТЕРЯТЬ СЕБЯ</vt:lpstr>
      <vt:lpstr>Презентация PowerPoint</vt:lpstr>
      <vt:lpstr>НЕМНОГО ИСТОРИИ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241</cp:revision>
  <cp:lastPrinted>2021-03-26T12:38:43Z</cp:lastPrinted>
  <dcterms:created xsi:type="dcterms:W3CDTF">2014-11-21T11:00:06Z</dcterms:created>
  <dcterms:modified xsi:type="dcterms:W3CDTF">2025-06-17T09:51:07Z</dcterms:modified>
</cp:coreProperties>
</file>