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sldIdLst>
    <p:sldId id="259" r:id="rId2"/>
    <p:sldId id="257" r:id="rId3"/>
    <p:sldId id="263" r:id="rId4"/>
    <p:sldId id="275" r:id="rId5"/>
    <p:sldId id="274" r:id="rId6"/>
    <p:sldId id="276" r:id="rId7"/>
    <p:sldId id="265" r:id="rId8"/>
    <p:sldId id="277" r:id="rId9"/>
    <p:sldId id="278" r:id="rId10"/>
    <p:sldId id="271" r:id="rId11"/>
    <p:sldId id="279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7" d="100"/>
          <a:sy n="107" d="100"/>
        </p:scale>
        <p:origin x="-84" y="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5A29023-DCDE-4448-95C1-C467C617DCB2}" type="datetimeFigureOut">
              <a:rPr lang="ru-RU" smtClean="0"/>
              <a:pPr/>
              <a:t>17.06.2025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58C0B0D-43EC-47A0-A2E3-16143F1669E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949763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1919" y="2514601"/>
            <a:ext cx="668654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1919" y="4777398"/>
            <a:ext cx="668654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283788-B7B4-4D5A-A82F-6F35DEB3342C}" type="datetimeFigureOut">
              <a:rPr lang="ru-RU" smtClean="0"/>
              <a:pPr/>
              <a:t>17.06.2025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6"/>
          <p:cNvSpPr/>
          <p:nvPr/>
        </p:nvSpPr>
        <p:spPr bwMode="auto">
          <a:xfrm>
            <a:off x="2" y="4323829"/>
            <a:ext cx="1308489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98868" y="4529559"/>
            <a:ext cx="584825" cy="365125"/>
          </a:xfrm>
        </p:spPr>
        <p:txBody>
          <a:bodyPr/>
          <a:lstStyle/>
          <a:p>
            <a:fld id="{2C32B3DC-B2AB-43F5-9323-0C47BE36307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19897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919" y="609600"/>
            <a:ext cx="668654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1919" y="4354046"/>
            <a:ext cx="668654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283788-B7B4-4D5A-A82F-6F35DEB3342C}" type="datetimeFigureOut">
              <a:rPr lang="ru-RU" smtClean="0"/>
              <a:pPr/>
              <a:t>17.06.2025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3141" y="3178178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98868" y="3244158"/>
            <a:ext cx="584825" cy="365125"/>
          </a:xfrm>
        </p:spPr>
        <p:txBody>
          <a:bodyPr/>
          <a:lstStyle/>
          <a:p>
            <a:fld id="{2C32B3DC-B2AB-43F5-9323-0C47BE36307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912575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37471" y="609600"/>
            <a:ext cx="6295445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56260" y="3505200"/>
            <a:ext cx="5652416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1919" y="4354046"/>
            <a:ext cx="668654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283788-B7B4-4D5A-A82F-6F35DEB3342C}" type="datetimeFigureOut">
              <a:rPr lang="ru-RU" smtClean="0"/>
              <a:pPr/>
              <a:t>17.06.2025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3141" y="3178178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98868" y="3244158"/>
            <a:ext cx="584825" cy="365125"/>
          </a:xfrm>
        </p:spPr>
        <p:txBody>
          <a:bodyPr/>
          <a:lstStyle/>
          <a:p>
            <a:fld id="{2C32B3DC-B2AB-43F5-9323-0C47BE36307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1850739" y="648005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336139" y="2905306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32067821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910" y="2438403"/>
            <a:ext cx="668655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910" y="5181600"/>
            <a:ext cx="668655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283788-B7B4-4D5A-A82F-6F35DEB3342C}" type="datetimeFigureOut">
              <a:rPr lang="ru-RU" smtClean="0"/>
              <a:pPr/>
              <a:t>17.06.2025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3141" y="4911744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98868" y="4983106"/>
            <a:ext cx="584825" cy="365125"/>
          </a:xfrm>
        </p:spPr>
        <p:txBody>
          <a:bodyPr/>
          <a:lstStyle/>
          <a:p>
            <a:fld id="{2C32B3DC-B2AB-43F5-9323-0C47BE36307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6668889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137471" y="609600"/>
            <a:ext cx="6295445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1909" y="4343400"/>
            <a:ext cx="668655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910" y="5181600"/>
            <a:ext cx="668655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283788-B7B4-4D5A-A82F-6F35DEB3342C}" type="datetimeFigureOut">
              <a:rPr lang="ru-RU" smtClean="0"/>
              <a:pPr/>
              <a:t>17.06.2025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3141" y="4911744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98868" y="4983106"/>
            <a:ext cx="584825" cy="365125"/>
          </a:xfrm>
        </p:spPr>
        <p:txBody>
          <a:bodyPr/>
          <a:lstStyle/>
          <a:p>
            <a:fld id="{2C32B3DC-B2AB-43F5-9323-0C47BE36307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1850739" y="648005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8336139" y="2905306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79171013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919" y="627407"/>
            <a:ext cx="668654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1909" y="4343400"/>
            <a:ext cx="668655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910" y="5181600"/>
            <a:ext cx="668655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283788-B7B4-4D5A-A82F-6F35DEB3342C}" type="datetimeFigureOut">
              <a:rPr lang="ru-RU" smtClean="0"/>
              <a:pPr/>
              <a:t>17.06.2025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3141" y="4911744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98868" y="4983106"/>
            <a:ext cx="584825" cy="365125"/>
          </a:xfrm>
        </p:spPr>
        <p:txBody>
          <a:bodyPr/>
          <a:lstStyle/>
          <a:p>
            <a:fld id="{2C32B3DC-B2AB-43F5-9323-0C47BE36307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4655006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283788-B7B4-4D5A-A82F-6F35DEB3342C}" type="datetimeFigureOut">
              <a:rPr lang="ru-RU" smtClean="0"/>
              <a:pPr/>
              <a:t>17.06.2025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3141" y="714379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2B3DC-B2AB-43F5-9323-0C47BE36307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7656350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71118" y="627424"/>
            <a:ext cx="1655701" cy="5283817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41909" y="627424"/>
            <a:ext cx="4857750" cy="5283817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283788-B7B4-4D5A-A82F-6F35DEB3342C}" type="datetimeFigureOut">
              <a:rPr lang="ru-RU" smtClean="0"/>
              <a:pPr/>
              <a:t>17.06.2025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3141" y="714379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2B3DC-B2AB-43F5-9323-0C47BE36307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104118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4703" y="624110"/>
            <a:ext cx="6683765" cy="128089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1909" y="2133600"/>
            <a:ext cx="6686550" cy="377762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283788-B7B4-4D5A-A82F-6F35DEB3342C}" type="datetimeFigureOut">
              <a:rPr lang="ru-RU" smtClean="0"/>
              <a:pPr/>
              <a:t>17.06.2025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3141" y="714379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2B3DC-B2AB-43F5-9323-0C47BE36307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481173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919" y="2058750"/>
            <a:ext cx="668654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1919" y="3530129"/>
            <a:ext cx="668654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283788-B7B4-4D5A-A82F-6F35DEB3342C}" type="datetimeFigureOut">
              <a:rPr lang="ru-RU" smtClean="0"/>
              <a:pPr/>
              <a:t>17.06.2025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3141" y="3178178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98868" y="3244158"/>
            <a:ext cx="584825" cy="365125"/>
          </a:xfrm>
        </p:spPr>
        <p:txBody>
          <a:bodyPr/>
          <a:lstStyle/>
          <a:p>
            <a:fld id="{2C32B3DC-B2AB-43F5-9323-0C47BE36307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763980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1909" y="2133600"/>
            <a:ext cx="3235398" cy="3777622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93060" y="2126222"/>
            <a:ext cx="3235398" cy="3777622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283788-B7B4-4D5A-A82F-6F35DEB3342C}" type="datetimeFigureOut">
              <a:rPr lang="ru-RU" smtClean="0"/>
              <a:pPr/>
              <a:t>17.06.2025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3141" y="714379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98868" y="787785"/>
            <a:ext cx="584825" cy="365125"/>
          </a:xfrm>
        </p:spPr>
        <p:txBody>
          <a:bodyPr/>
          <a:lstStyle/>
          <a:p>
            <a:fld id="{2C32B3DC-B2AB-43F5-9323-0C47BE36307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245300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04531" y="1972703"/>
            <a:ext cx="299454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1909" y="2548966"/>
            <a:ext cx="3257170" cy="3354060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29981" y="1969475"/>
            <a:ext cx="299925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75218" y="2545738"/>
            <a:ext cx="3254006" cy="3354060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283788-B7B4-4D5A-A82F-6F35DEB3342C}" type="datetimeFigureOut">
              <a:rPr lang="ru-RU" smtClean="0"/>
              <a:pPr/>
              <a:t>17.06.2025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3141" y="714379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98868" y="787785"/>
            <a:ext cx="584825" cy="365125"/>
          </a:xfrm>
        </p:spPr>
        <p:txBody>
          <a:bodyPr/>
          <a:lstStyle/>
          <a:p>
            <a:fld id="{2C32B3DC-B2AB-43F5-9323-0C47BE36307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784588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283788-B7B4-4D5A-A82F-6F35DEB3342C}" type="datetimeFigureOut">
              <a:rPr lang="ru-RU" smtClean="0"/>
              <a:pPr/>
              <a:t>17.06.2025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3141" y="714379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2B3DC-B2AB-43F5-9323-0C47BE36307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68774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283788-B7B4-4D5A-A82F-6F35DEB3342C}" type="datetimeFigureOut">
              <a:rPr lang="ru-RU" smtClean="0"/>
              <a:pPr/>
              <a:t>17.06.2025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3141" y="714379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2B3DC-B2AB-43F5-9323-0C47BE36307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511007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919" y="446088"/>
            <a:ext cx="26288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2259" y="446107"/>
            <a:ext cx="38862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919" y="1598613"/>
            <a:ext cx="26288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283788-B7B4-4D5A-A82F-6F35DEB3342C}" type="datetimeFigureOut">
              <a:rPr lang="ru-RU" smtClean="0"/>
              <a:pPr/>
              <a:t>17.06.2025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3141" y="714379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2B3DC-B2AB-43F5-9323-0C47BE36307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275376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910" y="4800600"/>
            <a:ext cx="668655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1909" y="634965"/>
            <a:ext cx="668655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910" y="5367338"/>
            <a:ext cx="668655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283788-B7B4-4D5A-A82F-6F35DEB3342C}" type="datetimeFigureOut">
              <a:rPr lang="ru-RU" smtClean="0"/>
              <a:pPr/>
              <a:t>17.06.2025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3141" y="4911744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98868" y="4983106"/>
            <a:ext cx="584825" cy="365125"/>
          </a:xfrm>
        </p:spPr>
        <p:txBody>
          <a:bodyPr/>
          <a:lstStyle/>
          <a:p>
            <a:fld id="{2C32B3DC-B2AB-43F5-9323-0C47BE36307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624362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22"/>
          <p:cNvGrpSpPr/>
          <p:nvPr/>
        </p:nvGrpSpPr>
        <p:grpSpPr>
          <a:xfrm>
            <a:off x="2" y="228600"/>
            <a:ext cx="2138637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9" name="Group 9"/>
          <p:cNvGrpSpPr/>
          <p:nvPr/>
        </p:nvGrpSpPr>
        <p:grpSpPr>
          <a:xfrm>
            <a:off x="20416" y="-786"/>
            <a:ext cx="1767506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3716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44703" y="624110"/>
            <a:ext cx="6683765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1909" y="2133600"/>
            <a:ext cx="668655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71210" y="6130437"/>
            <a:ext cx="859712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283788-B7B4-4D5A-A82F-6F35DEB3342C}" type="datetimeFigureOut">
              <a:rPr lang="ru-RU" smtClean="0"/>
              <a:pPr/>
              <a:t>17.06.2025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1919" y="6135827"/>
            <a:ext cx="5714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398868" y="787785"/>
            <a:ext cx="5848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2C32B3DC-B2AB-43F5-9323-0C47BE36307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817764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857224" y="2143124"/>
            <a:ext cx="7812156" cy="22000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lnSpc>
                <a:spcPct val="107000"/>
              </a:lnSpc>
              <a:spcAft>
                <a:spcPts val="800"/>
              </a:spcAft>
            </a:pPr>
            <a:r>
              <a:rPr lang="ru-RU" sz="3200" b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Особенности организации групповой профилактической работы с </a:t>
            </a:r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несовершеннолетними по профилактике </a:t>
            </a:r>
            <a:r>
              <a:rPr lang="ru-RU" sz="3200" b="1" dirty="0" err="1" smtClean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наркопотребления</a:t>
            </a:r>
            <a:endParaRPr lang="ru-RU" sz="3200" dirty="0">
              <a:solidFill>
                <a:srgbClr val="C0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755576" y="283247"/>
            <a:ext cx="8280920" cy="338554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algn="ctr"/>
            <a:r>
              <a:rPr lang="ru-RU" sz="1600" b="1" dirty="0" smtClean="0">
                <a:ln w="50800"/>
                <a:solidFill>
                  <a:schemeClr val="bg1">
                    <a:shade val="50000"/>
                  </a:schemeClr>
                </a:solidFill>
              </a:rPr>
              <a:t>ГУО «Могилевский областной социально-педагогический центр»</a:t>
            </a:r>
            <a:endParaRPr lang="ru-RU" sz="1600" b="1" dirty="0">
              <a:ln w="50800"/>
              <a:solidFill>
                <a:schemeClr val="bg1">
                  <a:shade val="50000"/>
                </a:schemeClr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691680" y="5085184"/>
            <a:ext cx="73448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Для специалистов </a:t>
            </a:r>
            <a:r>
              <a:rPr lang="ru-RU" dirty="0" smtClean="0"/>
              <a:t>учреждений </a:t>
            </a:r>
            <a:r>
              <a:rPr lang="ru-RU" dirty="0" smtClean="0"/>
              <a:t>образования по организации работы с подростками и родителями</a:t>
            </a:r>
            <a:endParaRPr lang="ru-RU" dirty="0"/>
          </a:p>
        </p:txBody>
      </p:sp>
      <p:sp>
        <p:nvSpPr>
          <p:cNvPr id="7" name="TextBox 6"/>
          <p:cNvSpPr txBox="1"/>
          <p:nvPr/>
        </p:nvSpPr>
        <p:spPr>
          <a:xfrm>
            <a:off x="3851920" y="6237312"/>
            <a:ext cx="900100" cy="369332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r>
              <a:rPr lang="ru-RU" b="1" dirty="0" smtClean="0">
                <a:ln w="50800"/>
                <a:solidFill>
                  <a:schemeClr val="bg1">
                    <a:shade val="50000"/>
                  </a:schemeClr>
                </a:solidFill>
              </a:rPr>
              <a:t>2021</a:t>
            </a:r>
            <a:endParaRPr lang="ru-RU" b="1" dirty="0">
              <a:ln w="50800"/>
              <a:solidFill>
                <a:schemeClr val="bg1">
                  <a:shade val="50000"/>
                </a:schemeClr>
              </a:solidFill>
            </a:endParaRPr>
          </a:p>
        </p:txBody>
      </p:sp>
      <p:pic>
        <p:nvPicPr>
          <p:cNvPr id="8" name="Picture 2" descr="C:\Users\User\Desktop\логотип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7344" y="102464"/>
            <a:ext cx="1014638" cy="10493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6037046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829307" y="1772816"/>
            <a:ext cx="8280591" cy="48320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  <a:tabLst/>
            </a:pPr>
            <a:r>
              <a:rPr lang="ru-RU" sz="20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28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Ф</a:t>
            </a:r>
            <a:r>
              <a:rPr kumimoji="0" lang="ru-RU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ото/видеоматериалы</a:t>
            </a:r>
            <a:r>
              <a:rPr kumimoji="0" lang="ru-RU" sz="28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по вопросам</a:t>
            </a:r>
            <a:r>
              <a:rPr lang="ru-RU" sz="28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вызвавшим наибольший интерес;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lang="ru-RU" sz="2800" dirty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-"/>
            </a:pPr>
            <a:r>
              <a:rPr kumimoji="0" lang="ru-RU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2800" dirty="0">
                <a:solidFill>
                  <a:prstClr val="black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Предоставляем информацию о  возможности обратиться на анонимной основе (бесплатно!!!) к специалистам подросткового наркологического отделения; 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-"/>
            </a:pPr>
            <a:endParaRPr lang="ru-RU" sz="2800" dirty="0">
              <a:solidFill>
                <a:prstClr val="black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-"/>
            </a:pPr>
            <a:r>
              <a:rPr kumimoji="0" lang="ru-RU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Также сообщаем</a:t>
            </a:r>
            <a:r>
              <a:rPr kumimoji="0" lang="ru-RU" sz="28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об условиях и </a:t>
            </a:r>
            <a:r>
              <a:rPr kumimoji="0" lang="ru-RU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последствиях наблюдения/учета в</a:t>
            </a:r>
            <a:r>
              <a:rPr kumimoji="0" lang="ru-RU" sz="28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подростковом наркологическом отделении.</a:t>
            </a:r>
            <a:endParaRPr kumimoji="0" lang="ru-RU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722942" y="-8061"/>
            <a:ext cx="8286776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32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После тематического обсуждения несовершеннолетним предоставляется </a:t>
            </a:r>
            <a:r>
              <a:rPr lang="ru-RU" sz="3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дополнительная </a:t>
            </a:r>
            <a:r>
              <a:rPr lang="ru-RU" sz="32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информация:</a:t>
            </a:r>
            <a:endParaRPr kumimoji="0" lang="ru-RU" sz="3200" b="1" i="0" u="none" strike="noStrike" cap="none" normalizeH="0" baseline="0" dirty="0">
              <a:ln>
                <a:noFill/>
              </a:ln>
              <a:solidFill>
                <a:srgbClr val="C00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1979712" y="633420"/>
            <a:ext cx="58528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СПАСИБО ЗА ВНИМАНИЕ! </a:t>
            </a:r>
            <a:endParaRPr lang="ru-RU" sz="24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461075" y="1998111"/>
            <a:ext cx="4666805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ln w="1905"/>
                <a:solidFill>
                  <a:srgbClr val="C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УСПЕХОВ! </a:t>
            </a:r>
          </a:p>
          <a:p>
            <a:pPr algn="ctr"/>
            <a:r>
              <a:rPr lang="ru-RU" sz="2000" b="1" dirty="0" smtClean="0">
                <a:ln w="1905"/>
                <a:solidFill>
                  <a:srgbClr val="C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ЗДОРОВЬЯ! </a:t>
            </a:r>
          </a:p>
          <a:p>
            <a:pPr algn="ctr"/>
            <a:r>
              <a:rPr lang="ru-RU" sz="2000" b="1" dirty="0" smtClean="0">
                <a:ln w="1905"/>
                <a:solidFill>
                  <a:srgbClr val="C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БЛАГОПОЛУЧИЯ! ВЗАИМОПОНИМАНИЯ!</a:t>
            </a:r>
            <a:endParaRPr lang="ru-RU" sz="2000" b="1" dirty="0">
              <a:ln w="1905"/>
              <a:solidFill>
                <a:srgbClr val="C000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483768" y="6239787"/>
            <a:ext cx="640871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Отдел профилактики и комплексной реабилитации 80222 74-32-19</a:t>
            </a:r>
            <a:endParaRPr lang="ru-RU" sz="1400" dirty="0">
              <a:ln w="1905"/>
              <a:solidFill>
                <a:srgbClr val="00206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pic>
        <p:nvPicPr>
          <p:cNvPr id="9" name="Picture 2" descr="C:\Users\User\Desktop\логотип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0170" y="44590"/>
            <a:ext cx="1014638" cy="10493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C:\Users\User\.ms-ad\Desktop\наши контакты.jp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3369"/>
          <a:stretch/>
        </p:blipFill>
        <p:spPr bwMode="auto">
          <a:xfrm>
            <a:off x="3057525" y="4154750"/>
            <a:ext cx="3028950" cy="16714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619502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85786" y="500050"/>
            <a:ext cx="8086725" cy="1905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algn="just">
              <a:lnSpc>
                <a:spcPct val="107000"/>
              </a:lnSpc>
              <a:spcAft>
                <a:spcPts val="0"/>
              </a:spcAft>
              <a:tabLst>
                <a:tab pos="2857500" algn="l"/>
              </a:tabLst>
            </a:pPr>
            <a:r>
              <a:rPr lang="ru-RU" sz="2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Проблема употребления психоактивных веществ (ПАВ) несовершеннолетними уже давно стала </a:t>
            </a:r>
            <a:r>
              <a:rPr lang="ru-RU" sz="2800" b="1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всемирной</a:t>
            </a:r>
            <a:r>
              <a:rPr lang="ru-RU" sz="2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Республика Беларусь не стала исключением. </a:t>
            </a: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29256" y="2071679"/>
            <a:ext cx="3357586" cy="2357454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8728" y="2643182"/>
            <a:ext cx="3571900" cy="3357586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643570" y="4572008"/>
            <a:ext cx="3084836" cy="21488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9464687"/>
      </p:ext>
    </p:extLst>
  </p:cSld>
  <p:clrMapOvr>
    <a:masterClrMapping/>
  </p:clrMapOvr>
  <p:transition spd="slow">
    <p:push dir="u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71480" y="714364"/>
            <a:ext cx="8363839" cy="52956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ctr">
              <a:lnSpc>
                <a:spcPct val="107000"/>
              </a:lnSpc>
              <a:spcAft>
                <a:spcPts val="0"/>
              </a:spcAft>
            </a:pPr>
            <a:endParaRPr lang="ru-RU" sz="2800" dirty="0">
              <a:solidFill>
                <a:srgbClr val="C0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ctr">
              <a:lnSpc>
                <a:spcPct val="107000"/>
              </a:lnSpc>
              <a:spcAft>
                <a:spcPts val="0"/>
              </a:spcAft>
            </a:pPr>
            <a:r>
              <a:rPr lang="ru-RU" sz="3600" spc="-1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Возможно, наиболее эффективным подходом в лечении расстройств, вызванных злоупотреблением психоактивными веществами, должна быть их </a:t>
            </a:r>
            <a:r>
              <a:rPr lang="ru-RU" sz="3600" b="1" spc="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профилактика</a:t>
            </a:r>
            <a:r>
              <a:rPr lang="ru-RU" sz="3600" spc="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3600" spc="5" dirty="0">
              <a:solidFill>
                <a:srgbClr val="000000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0215" algn="ctr">
              <a:lnSpc>
                <a:spcPct val="107000"/>
              </a:lnSpc>
              <a:spcAft>
                <a:spcPts val="0"/>
              </a:spcAft>
            </a:pPr>
            <a:endParaRPr lang="ru-RU" sz="3600" spc="-15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ctr">
              <a:lnSpc>
                <a:spcPct val="107000"/>
              </a:lnSpc>
              <a:spcAft>
                <a:spcPts val="0"/>
              </a:spcAft>
            </a:pPr>
            <a:r>
              <a:rPr lang="ru-RU" sz="3600" b="1" spc="-15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ВАЖНО! Не превращать ПРОФИЛАКТИКУ в РЕКЛАМУ ПАВ. </a:t>
            </a:r>
            <a:endParaRPr lang="ru-RU" sz="3600" b="1" dirty="0">
              <a:solidFill>
                <a:srgbClr val="C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66572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xmlns="" id="{1219DA03-D317-42D0-8941-11DEDCC11B65}"/>
              </a:ext>
            </a:extLst>
          </p:cNvPr>
          <p:cNvSpPr/>
          <p:nvPr/>
        </p:nvSpPr>
        <p:spPr>
          <a:xfrm>
            <a:off x="575048" y="1209399"/>
            <a:ext cx="8568952" cy="54038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ru-RU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Дебаты - 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определяются как прения, обмен мыслями. В основе дебатов - свободное высказывание, обмен мнениями по предложенному тематическому тезису.</a:t>
            </a:r>
            <a:r>
              <a:rPr lang="ru-RU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ru-RU" sz="20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ru-RU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Дискуссия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- обсуждение спорного вопроса, проблемы. Важной характеристикой дискуссии, отличающей ее от других видов спора, является аргументированность.	 </a:t>
            </a: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ru-RU" sz="20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Фильмогруппа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- это совместный просмотр специально подобранного художественного фильма или видеоролика с последующим его обсуждением.</a:t>
            </a: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ru-RU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Практикум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- форма работы  с несовершеннолетними, смысл которой заключается в моделировании возможных проблем, создании ситуаций выбора, в которых несовершеннолетний должен найти способ решения той или иной социальной проблемы	на основе сформированных у него ценностей, нравственных установок и своего социального опыта. </a:t>
            </a: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xmlns="" id="{BC85B898-26D7-40EE-8B26-0826E8321B3E}"/>
              </a:ext>
            </a:extLst>
          </p:cNvPr>
          <p:cNvSpPr/>
          <p:nvPr/>
        </p:nvSpPr>
        <p:spPr>
          <a:xfrm>
            <a:off x="785786" y="0"/>
            <a:ext cx="7920880" cy="6586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lnSpc>
                <a:spcPct val="115000"/>
              </a:lnSpc>
              <a:spcAft>
                <a:spcPts val="1000"/>
              </a:spcAft>
            </a:pPr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Формы </a:t>
            </a:r>
            <a:r>
              <a:rPr lang="ru-RU" sz="3200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групповой </a:t>
            </a:r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работы:</a:t>
            </a:r>
            <a:endParaRPr lang="ru-RU" sz="3200" dirty="0">
              <a:solidFill>
                <a:srgbClr val="C0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781213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xmlns="" id="{33C3364F-4394-4A65-8792-5FAF09F7A23C}"/>
              </a:ext>
            </a:extLst>
          </p:cNvPr>
          <p:cNvSpPr/>
          <p:nvPr/>
        </p:nvSpPr>
        <p:spPr>
          <a:xfrm>
            <a:off x="719064" y="1340768"/>
            <a:ext cx="8424936" cy="57861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ru-RU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Проектирование социальной рекламы. 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 контексте профилактики девиантного поведения несовершеннолетних целесообразной представляется организация такой формы работы с несовершеннолетними, как проектирование социальной </a:t>
            </a:r>
            <a:r>
              <a:rPr lang="ru-RU" sz="20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рекламы (видео в приложении).</a:t>
            </a:r>
            <a:endParaRPr lang="ru-RU" sz="20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15000"/>
              </a:lnSpc>
              <a:spcAft>
                <a:spcPts val="1000"/>
              </a:spcAft>
            </a:pPr>
            <a:r>
              <a:rPr lang="ru-RU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Создание социально значимых коллажей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способ создания новых иллюстраций посредством вырезания картинок и их наклеивания на какую-либо основу.</a:t>
            </a:r>
            <a:r>
              <a:rPr lang="ru-RU" sz="2000" b="1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Создание социально значимых </a:t>
            </a:r>
            <a:r>
              <a:rPr lang="ru-RU" sz="2000" b="1" dirty="0" smtClean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рисунков </a:t>
            </a:r>
            <a:r>
              <a:rPr lang="ru-RU" sz="2000" dirty="0" smtClean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(рисунки в приложении).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ru-RU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Тематическое обсуждение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- это форма проведения занятия на заданную тему с использованием дискуссии и направляемого общения. Цель тематического	обсуждения: сформировать правильное (адекватное) отношение учащихся к разбираемым вопросам, восполнить имеющиеся пробелы в знаниях, актуализировать	имеющуюся информацию, включить в обсуждение всех участников.	</a:t>
            </a:r>
            <a:endParaRPr lang="ru-RU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endParaRPr lang="ru-RU" sz="20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xmlns="" id="{73AFE416-77E6-4450-A4B0-BFBB44BC3D9C}"/>
              </a:ext>
            </a:extLst>
          </p:cNvPr>
          <p:cNvSpPr/>
          <p:nvPr/>
        </p:nvSpPr>
        <p:spPr>
          <a:xfrm>
            <a:off x="1331640" y="0"/>
            <a:ext cx="7416824" cy="1179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lnSpc>
                <a:spcPct val="115000"/>
              </a:lnSpc>
              <a:spcAft>
                <a:spcPts val="1000"/>
              </a:spcAft>
            </a:pPr>
            <a:r>
              <a:rPr lang="ru-RU" sz="3200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Формы групповой работы с несовершеннолетними:</a:t>
            </a:r>
            <a:endParaRPr lang="ru-RU" sz="3200" dirty="0">
              <a:solidFill>
                <a:srgbClr val="C0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xmlns="" id="{1D8522C2-C049-451B-B6B6-87E80208A1B1}"/>
              </a:ext>
            </a:extLst>
          </p:cNvPr>
          <p:cNvSpPr/>
          <p:nvPr/>
        </p:nvSpPr>
        <p:spPr>
          <a:xfrm>
            <a:off x="928662" y="857232"/>
            <a:ext cx="7776864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60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</a:p>
          <a:p>
            <a:pPr algn="ctr"/>
            <a:r>
              <a:rPr lang="ru-RU" sz="60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формы </a:t>
            </a:r>
            <a:r>
              <a:rPr lang="ru-RU" sz="6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работы:</a:t>
            </a:r>
          </a:p>
          <a:p>
            <a:endParaRPr lang="ru-RU" sz="4800" b="1" dirty="0">
              <a:solidFill>
                <a:srgbClr val="C0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4800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6000" b="1" u="sng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Тематическое обсуждение</a:t>
            </a:r>
            <a:r>
              <a:rPr lang="ru-RU" sz="6000" u="sng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6000" u="sng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21091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1"/>
          <p:cNvSpPr>
            <a:spLocks noChangeArrowheads="1"/>
          </p:cNvSpPr>
          <p:nvPr/>
        </p:nvSpPr>
        <p:spPr bwMode="auto">
          <a:xfrm>
            <a:off x="831597" y="1340768"/>
            <a:ext cx="8288947" cy="50167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R="0" lvl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3486150" algn="l"/>
              </a:tabLst>
            </a:pPr>
            <a:r>
              <a:rPr kumimoji="0" lang="ru-RU" sz="32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Прекратить употреблять наркотики можно в любой момент.</a:t>
            </a:r>
          </a:p>
          <a:p>
            <a:pPr marL="457200" marR="0" lvl="0" indent="-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  <a:tabLst>
                <a:tab pos="3486150" algn="l"/>
              </a:tabLst>
            </a:pPr>
            <a:endParaRPr kumimoji="0" lang="ru-RU" sz="320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R="0" lvl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3486150" algn="l"/>
              </a:tabLst>
            </a:pPr>
            <a:r>
              <a:rPr kumimoji="0" lang="ru-RU" sz="32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Многие подростки начинают употребление наркотиков </a:t>
            </a:r>
            <a:r>
              <a:rPr kumimoji="0" lang="ru-RU" sz="32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«</a:t>
            </a:r>
            <a:r>
              <a:rPr kumimoji="0" lang="ru-RU" sz="32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за компанию</a:t>
            </a:r>
            <a:r>
              <a:rPr kumimoji="0" lang="ru-RU" sz="32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»</a:t>
            </a:r>
            <a:r>
              <a:rPr kumimoji="0" lang="ru-RU" sz="32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</a:p>
          <a:p>
            <a:pPr marL="457200" marR="0" lvl="0" indent="-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  <a:tabLst>
                <a:tab pos="3486150" algn="l"/>
              </a:tabLst>
            </a:pPr>
            <a:endParaRPr kumimoji="0" lang="ru-RU" sz="320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R="0" lvl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3486150" algn="l"/>
              </a:tabLst>
            </a:pPr>
            <a:r>
              <a:rPr kumimoji="0" lang="ru-RU" sz="32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 жизни нужно попробовать все.</a:t>
            </a:r>
          </a:p>
          <a:p>
            <a:pPr marL="457200" marR="0" lvl="0" indent="-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  <a:tabLst>
                <a:tab pos="3486150" algn="l"/>
              </a:tabLst>
            </a:pPr>
            <a:endParaRPr kumimoji="0" lang="ru-RU" sz="320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486150" algn="l"/>
              </a:tabLst>
            </a:pPr>
            <a:r>
              <a:rPr kumimoji="0" lang="ru-RU" sz="32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Зависимость от наркотиков формируется только после их многократного употребления.</a:t>
            </a:r>
            <a:endParaRPr kumimoji="0" lang="ru-RU" sz="320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xmlns="" id="{74920730-7C5A-4339-A9CD-871449ABC12C}"/>
              </a:ext>
            </a:extLst>
          </p:cNvPr>
          <p:cNvSpPr/>
          <p:nvPr/>
        </p:nvSpPr>
        <p:spPr>
          <a:xfrm>
            <a:off x="1051635" y="116632"/>
            <a:ext cx="784887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  <a:tabLst>
                <a:tab pos="3486150" algn="l"/>
              </a:tabLst>
            </a:pPr>
            <a:r>
              <a:rPr lang="ru-RU" sz="4000" b="1" dirty="0">
                <a:solidFill>
                  <a:srgbClr val="C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Примеры предлагаемых фраз: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xmlns="" id="{F9015C27-724F-48EB-8443-41DAC48B5904}"/>
              </a:ext>
            </a:extLst>
          </p:cNvPr>
          <p:cNvSpPr/>
          <p:nvPr/>
        </p:nvSpPr>
        <p:spPr>
          <a:xfrm>
            <a:off x="618456" y="1196752"/>
            <a:ext cx="8496944" cy="59400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tabLst>
                <a:tab pos="3486150" algn="l"/>
              </a:tabLst>
            </a:pPr>
            <a:r>
              <a:rPr lang="ru-RU" sz="3200" dirty="0">
                <a:solidFill>
                  <a:prstClr val="black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 внешнему виду человека можно определить, употребляет он наркотики или нет.</a:t>
            </a:r>
            <a:endParaRPr lang="ru-RU" sz="3200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tabLst>
                <a:tab pos="3486150" algn="l"/>
              </a:tabLst>
            </a:pPr>
            <a:endParaRPr lang="ru-RU" sz="3200" dirty="0">
              <a:solidFill>
                <a:prstClr val="black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tabLst>
                <a:tab pos="3486150" algn="l"/>
              </a:tabLst>
            </a:pPr>
            <a:r>
              <a:rPr lang="ru-RU" sz="3200" dirty="0">
                <a:solidFill>
                  <a:prstClr val="black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Чтобы перестать употреблять наркотики, нужно просто уменьшать дозу. </a:t>
            </a:r>
            <a:endParaRPr lang="ru-RU" sz="3200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tabLst>
                <a:tab pos="3486150" algn="l"/>
              </a:tabLst>
            </a:pPr>
            <a:endParaRPr lang="ru-RU" sz="3200" dirty="0">
              <a:solidFill>
                <a:prstClr val="black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tabLst>
                <a:tab pos="3486150" algn="l"/>
              </a:tabLst>
            </a:pPr>
            <a:r>
              <a:rPr lang="ru-RU" sz="3200" dirty="0">
                <a:solidFill>
                  <a:prstClr val="black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Если не употреблять наркотик через вену, привыкания не возникнет. </a:t>
            </a:r>
            <a:endParaRPr lang="ru-RU" sz="3200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tabLst>
                <a:tab pos="3486150" algn="l"/>
              </a:tabLst>
            </a:pPr>
            <a:endParaRPr lang="ru-RU" sz="3200" dirty="0">
              <a:solidFill>
                <a:prstClr val="black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tabLst>
                <a:tab pos="3486150" algn="l"/>
              </a:tabLst>
            </a:pPr>
            <a:r>
              <a:rPr lang="ru-RU" sz="3200" dirty="0">
                <a:solidFill>
                  <a:prstClr val="black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Многие популярные люди употребляют наркотики, и у них все хорошо. </a:t>
            </a:r>
            <a:endParaRPr lang="ru-RU" sz="3200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tabLst>
                <a:tab pos="3486150" algn="l"/>
              </a:tabLst>
            </a:pPr>
            <a:endParaRPr lang="ru-RU" sz="2800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xmlns="" id="{4227E849-3FF8-4A92-94CB-737CF35D703B}"/>
              </a:ext>
            </a:extLst>
          </p:cNvPr>
          <p:cNvSpPr/>
          <p:nvPr/>
        </p:nvSpPr>
        <p:spPr>
          <a:xfrm>
            <a:off x="626557" y="116632"/>
            <a:ext cx="849694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  <a:tabLst>
                <a:tab pos="3486150" algn="l"/>
              </a:tabLst>
            </a:pPr>
            <a:r>
              <a:rPr lang="ru-RU" sz="4000" b="1" dirty="0">
                <a:solidFill>
                  <a:srgbClr val="C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Примеры предлагаемых фраз:</a:t>
            </a:r>
          </a:p>
        </p:txBody>
      </p:sp>
    </p:spTree>
    <p:extLst>
      <p:ext uri="{BB962C8B-B14F-4D97-AF65-F5344CB8AC3E}">
        <p14:creationId xmlns:p14="http://schemas.microsoft.com/office/powerpoint/2010/main" val="73035136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xmlns="" id="{ABFC31F6-C798-4C0B-B025-85B975FDA0FC}"/>
              </a:ext>
            </a:extLst>
          </p:cNvPr>
          <p:cNvSpPr/>
          <p:nvPr/>
        </p:nvSpPr>
        <p:spPr>
          <a:xfrm>
            <a:off x="863080" y="33184"/>
            <a:ext cx="828092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  <a:tabLst>
                <a:tab pos="3486150" algn="l"/>
              </a:tabLst>
            </a:pPr>
            <a:r>
              <a:rPr lang="ru-RU" sz="4000" b="1" dirty="0">
                <a:solidFill>
                  <a:srgbClr val="C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Примеры предлагаемых фраз:</a:t>
            </a: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xmlns="" id="{C01F8294-06EA-46AB-A7D4-E6FF6EB555C0}"/>
              </a:ext>
            </a:extLst>
          </p:cNvPr>
          <p:cNvSpPr/>
          <p:nvPr/>
        </p:nvSpPr>
        <p:spPr>
          <a:xfrm>
            <a:off x="611560" y="1124744"/>
            <a:ext cx="8424936" cy="59400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tabLst>
                <a:tab pos="3486150" algn="l"/>
              </a:tabLst>
            </a:pPr>
            <a:r>
              <a:rPr lang="ru-RU" sz="3200" dirty="0">
                <a:solidFill>
                  <a:prstClr val="black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Люди начинают употреблять наркотики только от плохой жизни.</a:t>
            </a: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tabLst>
                <a:tab pos="3486150" algn="l"/>
              </a:tabLst>
            </a:pPr>
            <a:endParaRPr lang="ru-RU" sz="3200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tabLst>
                <a:tab pos="3486150" algn="l"/>
              </a:tabLst>
            </a:pPr>
            <a:r>
              <a:rPr lang="ru-RU" sz="3200" dirty="0">
                <a:solidFill>
                  <a:prstClr val="black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Запрет наркотиков в государстве - эффективный способ по борьбе с наркоманией. </a:t>
            </a: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tabLst>
                <a:tab pos="3486150" algn="l"/>
              </a:tabLst>
            </a:pPr>
            <a:endParaRPr lang="ru-RU" sz="3200" dirty="0">
              <a:solidFill>
                <a:prstClr val="black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</a:pPr>
            <a:r>
              <a:rPr lang="ru-RU" sz="3200" dirty="0">
                <a:solidFill>
                  <a:prstClr val="black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Знакомый просит оставить какие-то вещи у тебя дома.</a:t>
            </a: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</a:pPr>
            <a:endParaRPr lang="ru-RU" sz="3200" dirty="0">
              <a:solidFill>
                <a:prstClr val="black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</a:pPr>
            <a:r>
              <a:rPr lang="ru-RU" sz="3200" dirty="0">
                <a:solidFill>
                  <a:prstClr val="black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Знакомый просит отвезти какую-то вещь незнакомому тебе человеку.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tabLst>
                <a:tab pos="3486150" algn="l"/>
              </a:tabLst>
            </a:pPr>
            <a:endParaRPr lang="ru-RU" sz="2800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8997033"/>
      </p:ext>
    </p:extLst>
  </p:cSld>
  <p:clrMapOvr>
    <a:masterClrMapping/>
  </p:clrMapOvr>
</p:sld>
</file>

<file path=ppt/theme/theme1.xml><?xml version="1.0" encoding="utf-8"?>
<a:theme xmlns:a="http://schemas.openxmlformats.org/drawingml/2006/main" name="Легкий дым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Легкий дым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396</TotalTime>
  <Words>368</Words>
  <Application>Microsoft Office PowerPoint</Application>
  <PresentationFormat>Экран (4:3)</PresentationFormat>
  <Paragraphs>57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Легкий дым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User</cp:lastModifiedBy>
  <cp:revision>36</cp:revision>
  <dcterms:created xsi:type="dcterms:W3CDTF">2019-11-25T11:50:53Z</dcterms:created>
  <dcterms:modified xsi:type="dcterms:W3CDTF">2025-06-17T08:38:01Z</dcterms:modified>
</cp:coreProperties>
</file>