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2" r:id="rId7"/>
    <p:sldId id="263" r:id="rId8"/>
    <p:sldId id="270" r:id="rId9"/>
    <p:sldId id="276" r:id="rId10"/>
    <p:sldId id="265" r:id="rId11"/>
    <p:sldId id="267" r:id="rId12"/>
    <p:sldId id="269" r:id="rId13"/>
    <p:sldId id="272" r:id="rId14"/>
    <p:sldId id="273" r:id="rId15"/>
    <p:sldId id="271" r:id="rId16"/>
    <p:sldId id="274" r:id="rId17"/>
    <p:sldId id="277" r:id="rId18"/>
    <p:sldId id="275" r:id="rId19"/>
  </p:sldIdLst>
  <p:sldSz cx="12192000" cy="6858000"/>
  <p:notesSz cx="6858000" cy="9144000"/>
  <p:custDataLst>
    <p:tags r:id="rId20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14"/>
  </p:normalViewPr>
  <p:slideViewPr>
    <p:cSldViewPr snapToGrid="0" snapToObjects="1">
      <p:cViewPr>
        <p:scale>
          <a:sx n="80" d="100"/>
          <a:sy n="80" d="100"/>
        </p:scale>
        <p:origin x="-96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AD78EBE-C5A3-DA40-8A70-B98126781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149143-4442-B242-AEAE-0D5A264D3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047" y="2808659"/>
            <a:ext cx="6943106" cy="2387600"/>
          </a:xfrm>
        </p:spPr>
        <p:txBody>
          <a:bodyPr anchor="b"/>
          <a:lstStyle>
            <a:lvl1pPr algn="l">
              <a:defRPr sz="6000">
                <a:solidFill>
                  <a:srgbClr val="000A6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09241EA-3508-964F-ADD6-757A94A8A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047" y="5288334"/>
            <a:ext cx="694310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A6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A53691-A8BE-1B43-BFB5-EE7F1E358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057-9890-774F-AB1A-A25E393FB55F}" type="datetimeFigureOut">
              <a:rPr lang="x-none" smtClean="0"/>
              <a:t>01.08.2025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AAC200-83CC-8147-BE30-402995DD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A9FB0D-5C2A-A147-9C68-F8BD5445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41983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159A7-FF99-694E-847D-34497CA7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980A2D-FA3E-2243-AB80-3B89622CA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77A3E5-4C5D-E343-96F9-25E32C3B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057-9890-774F-AB1A-A25E393FB55F}" type="datetimeFigureOut">
              <a:rPr lang="x-none" smtClean="0"/>
              <a:t>01.08.2025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D03196-8AA3-B542-BD52-4A2FAB3D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0B7904-1E78-144C-925F-EE790C92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384941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68CF-A2F4-4DBE-A05A-1CFB03822A48}" type="datetimeFigureOut">
              <a:rPr lang="ru-RU" smtClean="0"/>
              <a:t>01.08.2025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459A-D608-42E1-AAAE-8130AD794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85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DFFE68-8FAC-D940-8BF2-C93032EA9B0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B56FB4-9F98-DF43-8076-CFD5F78A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550" y="365125"/>
            <a:ext cx="9501249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81C089-F0D8-684B-AA4E-D60E5282E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5374" y="169499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CDD7A7-91D4-9C4F-80F5-0EBE32A18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5D057-9890-774F-AB1A-A25E393FB55F}" type="datetimeFigureOut">
              <a:rPr lang="x-none" smtClean="0"/>
              <a:t>01.08.2025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5D610F-DF9E-0040-9DEF-88551B4EC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131CF1-063B-0B45-B41E-B857FF88C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7285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195BE-7E09-BC4F-9B4E-D62B63EB1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73" y="2458192"/>
            <a:ext cx="9743846" cy="235131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индивидуальной профилактической работы с обучающимися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 образования»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611B936-A7E5-0249-B9D5-67F251736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0004"/>
            <a:ext cx="5771408" cy="152601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по образованию Могилевского облисполкома</a:t>
            </a: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ГУО «Могилевский государственный </a:t>
            </a: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социально-педагогический центр»</a:t>
            </a:r>
            <a:endParaRPr lang="x-non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2" y="5242919"/>
            <a:ext cx="144016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88332" y="5804925"/>
            <a:ext cx="4476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Максимовцова</a:t>
            </a: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Викторовна, </a:t>
            </a:r>
            <a:endParaRPr lang="ru-RU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отделом 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</a:t>
            </a:r>
            <a:b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реабилитации</a:t>
            </a:r>
          </a:p>
        </p:txBody>
      </p:sp>
    </p:spTree>
    <p:extLst>
      <p:ext uri="{BB962C8B-B14F-4D97-AF65-F5344CB8AC3E}">
        <p14:creationId xmlns:p14="http://schemas.microsoft.com/office/powerpoint/2010/main" val="24874740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06" y="109539"/>
            <a:ext cx="5743575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9490352">
            <a:off x="5176062" y="1894589"/>
            <a:ext cx="139797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примера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26" y="161256"/>
            <a:ext cx="4688583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9490352">
            <a:off x="10444826" y="4167039"/>
            <a:ext cx="139797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примера</a:t>
            </a:r>
          </a:p>
        </p:txBody>
      </p:sp>
    </p:spTree>
    <p:extLst>
      <p:ext uri="{BB962C8B-B14F-4D97-AF65-F5344CB8AC3E}">
        <p14:creationId xmlns:p14="http://schemas.microsoft.com/office/powerpoint/2010/main" val="341310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84" y="381450"/>
            <a:ext cx="4821212" cy="644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9490352">
            <a:off x="3636944" y="4095569"/>
            <a:ext cx="139797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примера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453" y="657946"/>
            <a:ext cx="4375943" cy="601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24498" y="4534558"/>
            <a:ext cx="3314684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Обобщение возможно при организации комплексной реабилитации, при  выходе н/л из специального учреждения </a:t>
            </a:r>
            <a:endParaRPr lang="ru-RU" sz="15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закрытого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типа, при ведении </a:t>
            </a:r>
            <a:endParaRPr lang="ru-RU" sz="15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истории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детского случая</a:t>
            </a:r>
          </a:p>
        </p:txBody>
      </p:sp>
      <p:pic>
        <p:nvPicPr>
          <p:cNvPr id="6" name="Picture 6" descr="https://www.fd.ru/images/articles/2017-07-18/bigstock__d_red_exclamation_mark_on_whi_18984152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903" y="3726734"/>
            <a:ext cx="734712" cy="91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6074" y="415343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+mj-lt"/>
              </a:rPr>
              <a:t>Х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5087888" y="2410691"/>
            <a:ext cx="149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7666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550" y="155512"/>
            <a:ext cx="9501249" cy="7794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содержания программы ИПР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150" y="934975"/>
            <a:ext cx="10960925" cy="52995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недостатки содержания программ ИПР по результатам изучения:</a:t>
            </a:r>
          </a:p>
          <a:p>
            <a:pPr algn="just">
              <a:lnSpc>
                <a:spcPct val="100000"/>
              </a:lnSpc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 ИПР  не соответствует выявленным проблемам, не учитываются риски;</a:t>
            </a:r>
          </a:p>
          <a:p>
            <a:pPr algn="just">
              <a:lnSpc>
                <a:spcPct val="100000"/>
              </a:lnSpc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выявленных рисках относящихся к блоку «Семейные обстоятельства» (сниженный контроль за организацией свободного времени, поведением, нарушение детско-родительских отношений и др.), в программах ИПР не  содержится мероприятий с родителями; </a:t>
            </a:r>
          </a:p>
          <a:p>
            <a:pPr algn="just">
              <a:lnSpc>
                <a:spcPct val="100000"/>
              </a:lnSpc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Однотипность содержания программ ИПР: не учитываются возрастные и  индивидуальные особенности учащихся;</a:t>
            </a:r>
          </a:p>
          <a:p>
            <a:pPr algn="just">
              <a:lnSpc>
                <a:spcPct val="100000"/>
              </a:lnSpc>
            </a:pPr>
            <a:r>
              <a:rPr lang="ru-RU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программах содержатся мероприятия со сроками  исполнения до принятия программ ИПР (раздел «Диагностика» содержит первичную диагностику уже проведенную);</a:t>
            </a:r>
          </a:p>
          <a:p>
            <a:pPr algn="just">
              <a:lnSpc>
                <a:spcPct val="100000"/>
              </a:lnSpc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правовому воспитанию однотипные и ограничиваются проведением только  бесед, классных часов и др.</a:t>
            </a:r>
          </a:p>
          <a:p>
            <a:pPr algn="just">
              <a:lnSpc>
                <a:spcPct val="100000"/>
              </a:lnSpc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 разрабатывается не на весь срок проведения ИПР с обучающимся, а только на период пребывания в УО (школы-интернат, где дети обучаются не длительный период).</a:t>
            </a:r>
          </a:p>
        </p:txBody>
      </p:sp>
    </p:spTree>
    <p:extLst>
      <p:ext uri="{BB962C8B-B14F-4D97-AF65-F5344CB8AC3E}">
        <p14:creationId xmlns:p14="http://schemas.microsoft.com/office/powerpoint/2010/main" val="81129646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!!!!ВАЖНО ПОМНИТЬ!!!!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планировании и проведении мероприятий программы ИПР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определять знания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обучающийся должен усвоить, а также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последующие мероприятия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помогут эти знания перевести в умения и навыки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помогут  в достижении ожидаемых результатов.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479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99"/>
            <a:ext cx="6543304" cy="4619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11" y="653142"/>
            <a:ext cx="5214257" cy="508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74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374" y="23752"/>
            <a:ext cx="9501249" cy="11445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программы ИПР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совете профилактики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782" y="1377537"/>
            <a:ext cx="10697192" cy="5082639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программы на заседании совета профилактики не должно превышать 14 календарных дней;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Грамотное формулирование вопроса в повестке: «Рассмотрение проекта программы ИПР с обучающимся...» или «Рассмотрение проекта изменений и дополнений в программу ИПР с обучающимся…»;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Заслушивание на заседании совета профилактики педагога социального, педагога-психолога, классного руководителя, воспитателя, при необходимости дефектолога, несовершеннолетнего и его законных представителей.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99158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294" y="365125"/>
            <a:ext cx="10082150" cy="7794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должно включать в себя решение совета профилактики по итогам рассмотрения проекта программы ИПР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5374" y="1694995"/>
            <a:ext cx="10515600" cy="5002687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Принять к исполнению программу ИПР.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ts val="1300"/>
              </a:lnSpc>
              <a:buNone/>
            </a:pPr>
            <a:r>
              <a:rPr lang="ru-RU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Исполнители: Ф.И.О., должность </a:t>
            </a:r>
            <a:r>
              <a:rPr lang="ru-RU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ts val="1300"/>
              </a:lnSpc>
              <a:buNone/>
            </a:pPr>
            <a:r>
              <a:rPr lang="ru-RU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исполнения: 1 год.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100"/>
              </a:lnSpc>
              <a:buNone/>
            </a:pPr>
            <a:r>
              <a:rPr lang="ru-RU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Рассматривать промежуточные результаты выполнения мероприятий программы ежеквартально (при необходимости – чаще</a:t>
            </a:r>
            <a:r>
              <a:rPr lang="ru-RU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r">
              <a:lnSpc>
                <a:spcPts val="1400"/>
              </a:lnSpc>
              <a:buNone/>
            </a:pPr>
            <a:r>
              <a:rPr lang="ru-RU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Исполнители: Ф.И.О., должность  </a:t>
            </a:r>
          </a:p>
          <a:p>
            <a:pPr marL="0" indent="0" algn="r">
              <a:lnSpc>
                <a:spcPts val="1400"/>
              </a:lnSpc>
              <a:buNone/>
            </a:pPr>
            <a:r>
              <a:rPr lang="ru-RU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исполнения: </a:t>
            </a:r>
            <a:r>
              <a:rPr lang="ru-RU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ежеквартально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 отрицательной динамике или поступлении новых документов о совершении правонарушений или уголовно наказуемых деяний – рассматривать вопрос об изменениях и дополнениях в программу ИПР</a:t>
            </a:r>
            <a:r>
              <a:rPr lang="ru-RU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ru-RU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Исполнители: Ф.И.О., </a:t>
            </a:r>
            <a:r>
              <a:rPr lang="ru-RU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</a:t>
            </a:r>
          </a:p>
          <a:p>
            <a:pPr marL="0" indent="0" algn="r">
              <a:lnSpc>
                <a:spcPct val="120000"/>
              </a:lnSpc>
              <a:buNone/>
            </a:pPr>
            <a:endParaRPr lang="ru-RU" sz="4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4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!!!ВНИМАНИЕ!!!! НЕ ДОПУСКАЕТСЯ УТВЕРЖДЕНИЕ ПРОГРАММЫ ИПР НА ЗАСЕДАНИИ СОВЕТА ПРОФИЛАКТИКИ</a:t>
            </a:r>
            <a:endParaRPr lang="ru-RU" sz="4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42744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803" y="332656"/>
            <a:ext cx="8158656" cy="10801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хода </a:t>
            </a:r>
            <a:r>
              <a:rPr lang="x-non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x-non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ИПР и контроль за ее результативностью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57" y="1412776"/>
            <a:ext cx="9702140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и итоговые результаты реализации программы рассматриваются на заседании совета профилактики </a:t>
            </a:r>
            <a:r>
              <a:rPr lang="x-none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x-none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квартал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 заседанию совета профилактики </a:t>
            </a:r>
            <a:r>
              <a:rPr lang="x-non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ится</a:t>
            </a:r>
            <a:r>
              <a:rPr lang="x-non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x-non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реализации мероприятий программы, достигнутых результатах, в случае их отсутствия или низкой эффективности ИПР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вносят предложения по дополнени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x-non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 ИПР</a:t>
            </a:r>
            <a:r>
              <a:rPr lang="x-non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x-none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участию в рассмотрении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результативности </a:t>
            </a:r>
            <a:r>
              <a:rPr lang="x-none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ИПР приглашаются законные представители несовершеннолетнего.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45307" y="5229200"/>
            <a:ext cx="5328592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991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подготовке информации о реализации мероприятий программы ИПР принимают участие </a:t>
            </a:r>
            <a:r>
              <a:rPr lang="ru-RU" b="1" u="sng" dirty="0">
                <a:solidFill>
                  <a:srgbClr val="991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ответственные за ее реализацию</a:t>
            </a:r>
          </a:p>
        </p:txBody>
      </p:sp>
    </p:spTree>
    <p:extLst>
      <p:ext uri="{BB962C8B-B14F-4D97-AF65-F5344CB8AC3E}">
        <p14:creationId xmlns:p14="http://schemas.microsoft.com/office/powerpoint/2010/main" val="430010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7977" y="2120320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18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46727" y="218758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по образованию Могилевского облисполкома</a:t>
            </a:r>
            <a:br>
              <a:rPr lang="ru-RU" sz="1800" b="1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</a:t>
            </a:r>
            <a:br>
              <a:rPr lang="ru-RU" sz="1800" b="1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«Могилевский областной социально-педагогический центр»</a:t>
            </a:r>
            <a:r>
              <a:rPr lang="ru-RU" b="1" kern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27" y="3488340"/>
            <a:ext cx="144016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6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812" y="252062"/>
            <a:ext cx="9786750" cy="144293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регламентирующие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индивидуальной профилактической работы с несовершеннолетними в учреждении образования</a:t>
            </a: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Республики Беларусь «Об основах системы профилактики безнадзорности и правонарушений несовершеннолетних» от 31.05.2013                                №200-З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ред. от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08.07.2024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22-З, вступили в силу 12.01.2025)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«Методические рекомендации по организации индивидуальной профилактической работы с обучающимся в учреждении образования»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01.02.2023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ОБРАЩАЕМ ВНИМАНИЕ!!! </a:t>
            </a: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04.03.2025 УТРАТИЛИ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в организации индивидуальной профилактической работы в учреждениях образования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ред. от  07.09.2022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6289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9" y="186996"/>
            <a:ext cx="9762506" cy="7794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проведения ИПР с обучающимся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5374" y="966459"/>
            <a:ext cx="10515600" cy="570747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ИПР начинается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2-х рабочих дней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УО документа, являющимся основанием (в прежней редакции Закона- со дня получения документа);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ИПР организовывается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приказу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УО (приказ должен содержать поручения специалистам и педагогам и издается только один раз УО организовавшим ИПР);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издания приказа «Об организации ИПР…»,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10 календарных дней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сбор информации;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изучения,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проект программы ИПР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учитывается характер совершенного противоправного поступка, результаты изучения и диагностических исследований;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14 календарных дней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программы ИПР рассматривается на заседании совета профилактики.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ВНИМАНИЕ!! Программа ИПР разрабатывается на весь  срок проведения ИПР (указанные в абзацах 5-10 статьи 7 Закона),  независимо от срока пребывания обучающегося в УО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609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551" y="281998"/>
            <a:ext cx="10958449" cy="10242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социального расследования в отношение обучающегося,  с которым проводится ИПР 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2534" y="1694996"/>
            <a:ext cx="10578439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информации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(управление) по образованию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жительства семьи о выявленном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неблагополучии (в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информации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на следующий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социального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расследования, после получения информации из отдела (управления) по образованию;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приказа об организации проведения социального расследования в срок 15 рабочих дней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либо на следующий день поступления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на заседании совета профилактики акта обследования условий жизни и воспитания и обобщенной  информации по результатам проведения социального расследования. Принятие решения.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1158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042" y="260648"/>
            <a:ext cx="8775864" cy="746720"/>
          </a:xfrm>
        </p:spPr>
        <p:txBody>
          <a:bodyPr>
            <a:noAutofit/>
          </a:bodyPr>
          <a:lstStyle/>
          <a:p>
            <a:pPr algn="ctr"/>
            <a:r>
              <a:rPr lang="x-none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сбора информации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x-none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</a:t>
            </a:r>
            <a:r>
              <a:rPr lang="x-none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использовать</a:t>
            </a:r>
            <a:r>
              <a:rPr lang="x-none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0041" y="748145"/>
            <a:ext cx="10272155" cy="5331981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x-none" sz="2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психологической и социально-педагогической </a:t>
            </a:r>
            <a:r>
              <a:rPr lang="x-none" sz="25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</a:t>
            </a:r>
            <a:r>
              <a:rPr lang="x-none" sz="2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x-none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аблюдение за несовершеннолетним с использованием примерных </a:t>
            </a:r>
            <a:r>
              <a:rPr lang="ru-RU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 (</a:t>
            </a:r>
            <a:r>
              <a:rPr lang="x-none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</a:t>
            </a:r>
            <a:r>
              <a:rPr lang="ru-RU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1)</a:t>
            </a:r>
            <a:r>
              <a:rPr lang="x-none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5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x-none" sz="25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зучение особенностей проживания и воспитания </a:t>
            </a:r>
            <a:r>
              <a:rPr lang="x-none" sz="2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несовершеннолетнего в ходе посещения его по месту жительства</a:t>
            </a:r>
            <a:r>
              <a:rPr lang="ru-RU" sz="2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(приложение 2)</a:t>
            </a:r>
            <a:r>
              <a:rPr lang="x-none" sz="2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x-none" sz="2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обеседование с несовершеннолетним и </a:t>
            </a:r>
            <a:r>
              <a:rPr lang="ru-RU" sz="2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x-none" sz="2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</a:t>
            </a:r>
            <a:r>
              <a:rPr lang="ru-RU" sz="2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x-none" sz="2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</a:t>
            </a:r>
            <a:r>
              <a:rPr lang="ru-RU" sz="2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ями</a:t>
            </a:r>
            <a:r>
              <a:rPr lang="x-none" sz="2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</a:t>
            </a:r>
            <a:r>
              <a:rPr lang="ru-RU" sz="2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x-none" sz="2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другими обучающимися</a:t>
            </a:r>
            <a:r>
              <a:rPr lang="x-none" sz="2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5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x-none" sz="25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нализ документов </a:t>
            </a:r>
            <a:r>
              <a:rPr lang="x-none" sz="2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материалов, характеризующих несовершеннолетнего; 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5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рисков </a:t>
            </a: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совершения подростком повторных противоправных действий с заполнением</a:t>
            </a:r>
            <a:r>
              <a:rPr lang="x-none" sz="2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</a:t>
            </a: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оценки рисков</a:t>
            </a:r>
            <a:r>
              <a:rPr lang="x-none" sz="2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(приложение </a:t>
            </a: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x-none" sz="2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442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atin typeface="Bookman Old Style" pitchFamily="18" charset="0"/>
              </a:rPr>
              <a:t>Примерный протокол наблюдения за несовершеннолетним в учреждении образования</a:t>
            </a:r>
            <a:r>
              <a:rPr lang="ru-RU" sz="2200" dirty="0"/>
              <a:t> </a:t>
            </a:r>
            <a:br>
              <a:rPr lang="ru-RU" sz="2200" dirty="0"/>
            </a:b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9" y="1026840"/>
            <a:ext cx="4754088" cy="56945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17" y="1320834"/>
            <a:ext cx="430158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88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3190" y="0"/>
            <a:ext cx="7695211" cy="1459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Bookman Old Style" pitchFamily="18" charset="0"/>
              </a:rPr>
              <a:t>Примерный протокол наблюдения в семье </a:t>
            </a:r>
            <a:r>
              <a:rPr lang="ru-RU" sz="2200" b="1" dirty="0">
                <a:latin typeface="Bookman Old Style" pitchFamily="18" charset="0"/>
              </a:rPr>
              <a:t/>
            </a:r>
            <a:br>
              <a:rPr lang="ru-RU" sz="2200" b="1" dirty="0">
                <a:latin typeface="Bookman Old Style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2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5" y="1199500"/>
            <a:ext cx="4752528" cy="5607870"/>
          </a:xfrm>
        </p:spPr>
      </p:pic>
      <p:pic>
        <p:nvPicPr>
          <p:cNvPr id="5" name="Picture 5" descr="Картинки по запросу информация">
            <a:extLst>
              <a:ext uri="{FF2B5EF4-FFF2-40B4-BE49-F238E27FC236}">
                <a16:creationId xmlns:a16="http://schemas.microsoft.com/office/drawing/2014/main" xmlns="" id="{A86D5557-CB5F-4323-9D59-664913176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498" y="3110836"/>
            <a:ext cx="1392382" cy="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785699" y="1912120"/>
            <a:ext cx="2880320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заполнения протоколов наблюдения в семье, указывает на формальный подход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95803" y="4003435"/>
            <a:ext cx="5201391" cy="24804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протоколе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указываются данные обучающегося (Ф.И.О) и дата проведения наблюдения; он не содержит информации о внутрисемейных и детско-родительских отношениях; отсутствуют выводы наблюдателя; нет подписи проводившего наблюдение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81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9397" y="1951673"/>
            <a:ext cx="106640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рисков совершения подростком противоправных </a:t>
            </a:r>
            <a:r>
              <a:rPr lang="ru-RU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</a:p>
          <a:p>
            <a:pPr algn="ctr"/>
            <a:endParaRPr lang="ru-RU" sz="4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!!!ЗАЧАСТУЮ ОТСУТСТВУЕТ В МАТЕРИАЛАХ ИПР!!!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0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781299" y="260649"/>
            <a:ext cx="9048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b="1" dirty="0">
                <a:latin typeface="Bookman Old Style" pitchFamily="18" charset="0"/>
                <a:cs typeface="Times New Roman" pitchFamily="18" charset="0"/>
              </a:rPr>
              <a:t>Оценка рисков совершения подростком повторных противоправных действий </a:t>
            </a:r>
          </a:p>
          <a:p>
            <a:pPr algn="ctr">
              <a:lnSpc>
                <a:spcPts val="2400"/>
              </a:lnSpc>
            </a:pPr>
            <a:r>
              <a:rPr lang="ru-RU" sz="2000" b="1" dirty="0">
                <a:latin typeface="Bookman Old Style" pitchFamily="18" charset="0"/>
                <a:cs typeface="Times New Roman" pitchFamily="18" charset="0"/>
              </a:rPr>
              <a:t>с заполнением формы оценки рисков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1246909" y="1700809"/>
            <a:ext cx="9262753" cy="321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Bookman Old Style" pitchFamily="18" charset="0"/>
                <a:sym typeface="Symbol"/>
              </a:rPr>
              <a:t> </a:t>
            </a:r>
            <a:r>
              <a:rPr lang="ru-RU" sz="2400" b="1" dirty="0">
                <a:latin typeface="Bookman Old Style" pitchFamily="18" charset="0"/>
              </a:rPr>
              <a:t>Бланк заполняется ответственным специалистом </a:t>
            </a:r>
            <a:r>
              <a:rPr lang="ru-RU" sz="2400" dirty="0">
                <a:latin typeface="Bookman Old Style" pitchFamily="18" charset="0"/>
              </a:rPr>
              <a:t>на несовершеннолетнего по итогам получения и анализа информации от самого подростка, его законных представителей и иных участников образовательного процесса, результатов проведенных диагностических исследований. </a:t>
            </a:r>
          </a:p>
          <a:p>
            <a:pPr indent="457200" algn="just"/>
            <a:r>
              <a:rPr lang="ru-RU" sz="2400" b="1" dirty="0">
                <a:latin typeface="Bookman Old Style" pitchFamily="18" charset="0"/>
              </a:rPr>
              <a:t>Заключение о наличии риска делается специалистом</a:t>
            </a:r>
            <a:r>
              <a:rPr lang="ru-RU" sz="2400" dirty="0">
                <a:latin typeface="Bookman Old Style" pitchFamily="18" charset="0"/>
              </a:rPr>
              <a:t>, заполняющим бланк, </a:t>
            </a:r>
            <a:r>
              <a:rPr lang="ru-RU" sz="2400" b="1" u="sng" dirty="0">
                <a:latin typeface="Bookman Old Style" pitchFamily="18" charset="0"/>
              </a:rPr>
              <a:t>по результатам анализа собранной информации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602681" y="4845745"/>
            <a:ext cx="5472608" cy="17281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в программе ИПР риски совершения повторных правонарушения должны раскрывать выявленные проблемы в поведении несовершеннолетнего</a:t>
            </a:r>
          </a:p>
          <a:p>
            <a:pPr algn="ctr"/>
            <a:endParaRPr lang="ru-RU" dirty="0"/>
          </a:p>
        </p:txBody>
      </p:sp>
      <p:pic>
        <p:nvPicPr>
          <p:cNvPr id="6" name="Picture 5" descr="Картинки по запросу информация">
            <a:extLst>
              <a:ext uri="{FF2B5EF4-FFF2-40B4-BE49-F238E27FC236}">
                <a16:creationId xmlns:a16="http://schemas.microsoft.com/office/drawing/2014/main" xmlns="" id="{A86D5557-CB5F-4323-9D59-664913176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052" y="4380232"/>
            <a:ext cx="1392382" cy="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290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Office Theme">
  <a:themeElements>
    <a:clrScheme name="Custom 3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E3BCA"/>
      </a:accent1>
      <a:accent2>
        <a:srgbClr val="02148E"/>
      </a:accent2>
      <a:accent3>
        <a:srgbClr val="A5A5A5"/>
      </a:accent3>
      <a:accent4>
        <a:srgbClr val="FE594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922</Words>
  <Application>Microsoft Office PowerPoint</Application>
  <PresentationFormat>Произвольный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«Особенности организации индивидуальной профилактической работы с обучающимися в учреждении образования»</vt:lpstr>
      <vt:lpstr>Нормативные правовые акты регламентирующие организацию индивидуальной профилактической работы с несовершеннолетними в учреждении образования </vt:lpstr>
      <vt:lpstr>Начало проведения ИПР с обучающимся</vt:lpstr>
      <vt:lpstr>Организация и проведение социального расследования в отношение обучающегося,  с которым проводится ИПР </vt:lpstr>
      <vt:lpstr>Для сбора информации  предлагается использовать: </vt:lpstr>
      <vt:lpstr>Примерный протокол наблюдения за несовершеннолетним в учреждении образования  Приложение 1</vt:lpstr>
      <vt:lpstr>Примерный протокол наблюдения в семье  Приложение 2</vt:lpstr>
      <vt:lpstr>Презентация PowerPoint</vt:lpstr>
      <vt:lpstr>Оценка рисков совершения подростком повторных противоправных действий  с заполнением формы оценки рисков</vt:lpstr>
      <vt:lpstr>Презентация PowerPoint</vt:lpstr>
      <vt:lpstr>Презентация PowerPoint</vt:lpstr>
      <vt:lpstr>Разработка содержания программы ИПР</vt:lpstr>
      <vt:lpstr>!!!!ВАЖНО ПОМНИТЬ!!!!</vt:lpstr>
      <vt:lpstr>Презентация PowerPoint</vt:lpstr>
      <vt:lpstr>Рассмотрение программы ИПР  на совете профилактики</vt:lpstr>
      <vt:lpstr>Что должно включать в себя решение совета профилактики по итогам рассмотрения проекта программы ИПР </vt:lpstr>
      <vt:lpstr>Рассмотрение хода реализации программы ИПР и контроль за ее результативностью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User</cp:lastModifiedBy>
  <cp:revision>58</cp:revision>
  <dcterms:created xsi:type="dcterms:W3CDTF">2023-02-12T09:08:40Z</dcterms:created>
  <dcterms:modified xsi:type="dcterms:W3CDTF">2025-08-01T12:27:36Z</dcterms:modified>
</cp:coreProperties>
</file>