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notesMasterIdLst>
    <p:notesMasterId r:id="rId15"/>
  </p:notesMasterIdLst>
  <p:sldIdLst>
    <p:sldId id="256" r:id="rId2"/>
    <p:sldId id="298" r:id="rId3"/>
    <p:sldId id="324" r:id="rId4"/>
    <p:sldId id="326" r:id="rId5"/>
    <p:sldId id="327" r:id="rId6"/>
    <p:sldId id="328" r:id="rId7"/>
    <p:sldId id="329" r:id="rId8"/>
    <p:sldId id="325" r:id="rId9"/>
    <p:sldId id="301" r:id="rId10"/>
    <p:sldId id="322" r:id="rId11"/>
    <p:sldId id="323" r:id="rId12"/>
    <p:sldId id="309" r:id="rId13"/>
    <p:sldId id="32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F6FF"/>
    <a:srgbClr val="FFFF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301B821-A1FF-4177-AEE7-76D212191A09}" styleName="Средний стиль 1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242" autoAdjust="0"/>
  </p:normalViewPr>
  <p:slideViewPr>
    <p:cSldViewPr snapToGrid="0">
      <p:cViewPr>
        <p:scale>
          <a:sx n="80" d="100"/>
          <a:sy n="80" d="100"/>
        </p:scale>
        <p:origin x="-96" y="-6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49322-9E86-4901-AECE-C69217C929EF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B665F9-E033-4606-8E34-DF59A716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102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9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000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67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440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0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514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483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126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08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5067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425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180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33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289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627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274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088E56E-70DF-4501-A9A4-D96A01FE30A5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DC7DB85-E8D9-4F48-9375-545ED52C19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27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microsoft.com/office/2007/relationships/hdphoto" Target="../media/hdphoto3.wdp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92361" y="1365585"/>
            <a:ext cx="959441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Особенности разработки 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программ индивидуальной </a:t>
            </a:r>
            <a:r>
              <a:rPr lang="ru-RU" sz="40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профилактической работы с </a:t>
            </a:r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обучающимися</a:t>
            </a:r>
            <a:endParaRPr lang="en-US" sz="4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075708" y="410574"/>
            <a:ext cx="80277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ГУО «Могилевский областной социально-педагогический центр»</a:t>
            </a:r>
            <a:endParaRPr lang="ru-RU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6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5944"/>
            <a:ext cx="1014638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156364" y="5674860"/>
            <a:ext cx="790746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ru-RU" sz="1800" dirty="0">
                <a:solidFill>
                  <a:srgbClr val="002060"/>
                </a:solidFill>
              </a:rPr>
              <a:t>Анжела Валерьевна Борисенко </a:t>
            </a:r>
          </a:p>
          <a:p>
            <a:pPr algn="r">
              <a:defRPr/>
            </a:pPr>
            <a:r>
              <a:rPr lang="ru-RU" sz="1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педагог-психолог отдела профилактики и комплексной реабилитации</a:t>
            </a:r>
            <a:endParaRPr lang="ru-RU" sz="1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algn="r">
              <a:defRPr/>
            </a:pPr>
            <a:r>
              <a:rPr lang="ru-RU" sz="18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ГУО «Могилевский областной социально-педагогический центр»</a:t>
            </a:r>
          </a:p>
        </p:txBody>
      </p:sp>
    </p:spTree>
    <p:extLst>
      <p:ext uri="{BB962C8B-B14F-4D97-AF65-F5344CB8AC3E}">
        <p14:creationId xmlns:p14="http://schemas.microsoft.com/office/powerpoint/2010/main" val="1607829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175" y="230832"/>
            <a:ext cx="66139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. Профилактика и коррекция</a:t>
            </a:r>
            <a:endParaRPr lang="ru-RU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452304" y="142176"/>
            <a:ext cx="263568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Высокий </a:t>
            </a:r>
            <a:r>
              <a:rPr lang="ru-RU" sz="1200" dirty="0"/>
              <a:t>уровень личностной тревожности.</a:t>
            </a:r>
          </a:p>
          <a:p>
            <a:r>
              <a:rPr lang="ru-RU" sz="1200" dirty="0"/>
              <a:t>Нарушение детско-родительских отношений. </a:t>
            </a:r>
            <a:endParaRPr lang="ru-RU" sz="1200" dirty="0" smtClean="0"/>
          </a:p>
          <a:p>
            <a:r>
              <a:rPr lang="ru-RU" sz="1200" dirty="0" smtClean="0"/>
              <a:t>Подверженность чужому влиянию.</a:t>
            </a:r>
            <a:endParaRPr lang="ru-RU" sz="1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21627" y="3310272"/>
            <a:ext cx="599703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Особенности планирования </a:t>
            </a:r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мероприятий</a:t>
            </a:r>
            <a:endParaRPr lang="ru-RU" sz="1600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7744321"/>
              </p:ext>
            </p:extLst>
          </p:nvPr>
        </p:nvGraphicFramePr>
        <p:xfrm>
          <a:off x="1111992" y="3825054"/>
          <a:ext cx="10928489" cy="277368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621317"/>
                <a:gridCol w="5307172"/>
              </a:tblGrid>
              <a:tr h="17272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smtClean="0">
                          <a:latin typeface="Times New Roman" pitchFamily="18" charset="0"/>
                          <a:cs typeface="Times New Roman" pitchFamily="18" charset="0"/>
                        </a:rPr>
                        <a:t>Эффективность и актуальность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91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Разъяснительная и мотивационная работа по вопросам повышения уровня правовой культуры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и ответственного поведения: «Размышления о законе», «Права и обязанности», «Мои ценности»  и т.д. (</a:t>
                      </a:r>
                      <a:r>
                        <a:rPr lang="ru-RU" sz="14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 социальный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Индивидуальные беседы – эпизодически (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по конкретным темам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составе целевой группы целесообразнее  (</a:t>
                      </a:r>
                      <a:r>
                        <a:rPr lang="ru-RU" sz="1400" i="1" dirty="0" smtClean="0">
                          <a:latin typeface="Times New Roman" pitchFamily="18" charset="0"/>
                          <a:cs typeface="Times New Roman" pitchFamily="18" charset="0"/>
                        </a:rPr>
                        <a:t>много ИПР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 – дискуссии, викторины и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Проведение индивидуальных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коррекционно-профилактических занятий на повышение правовой грамотности и формирование ответственного поведения (</a:t>
                      </a:r>
                      <a:r>
                        <a:rPr lang="ru-RU" sz="14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педагог-психолог, ежемесячно 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Решение проблем </a:t>
                      </a:r>
                      <a:r>
                        <a:rPr lang="ru-RU" sz="1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– ? </a:t>
                      </a:r>
                      <a:endParaRPr lang="ru-RU" sz="1600" b="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6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+ 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просвещение, консультирование, работа с родителями…</a:t>
                      </a:r>
                    </a:p>
                    <a:p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А реальная коррекция проблем – </a:t>
                      </a:r>
                      <a:r>
                        <a:rPr lang="ru-RU" sz="14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?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5392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Цикл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занятий, направленных на коррекцию личностной и поведенческой сферы, улучшение (восстановление) детско-родительских отношений (перечислены)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Как индивидуальная программа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коррекции и развития (с учетом выявленных проблем)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395581" y="701653"/>
            <a:ext cx="619028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Обеспечивается два направления деятельности специалистов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13175" y="1144174"/>
            <a:ext cx="1769424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Профилактика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761015" y="1140584"/>
            <a:ext cx="479433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Коррекционно-развивающая деятельность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18412" y="1723856"/>
            <a:ext cx="5003470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  <a:cs typeface="Times New Roman" pitchFamily="18" charset="0"/>
              </a:rPr>
              <a:t>Реализуется два вида психологической помощи</a:t>
            </a:r>
            <a:endParaRPr lang="ru-RU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496289" y="2156342"/>
            <a:ext cx="3388425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Психологическая профилактика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607823" y="2111972"/>
            <a:ext cx="294752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Психологическая коррекция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5580540" y="1739803"/>
            <a:ext cx="369333" cy="1164310"/>
          </a:xfrm>
          <a:prstGeom prst="rightArrow">
            <a:avLst>
              <a:gd name="adj1" fmla="val 50000"/>
              <a:gd name="adj2" fmla="val 38282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4108864" y="2641661"/>
            <a:ext cx="4476996" cy="646331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социально-педагогическая поддержка</a:t>
            </a:r>
          </a:p>
          <a:p>
            <a:pPr marL="285750" indent="-285750">
              <a:buFontTx/>
              <a:buChar char="-"/>
            </a:pPr>
            <a:r>
              <a:rPr lang="ru-RU" b="1" dirty="0" smtClean="0">
                <a:ln w="1905"/>
                <a:solidFill>
                  <a:schemeClr val="accent5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психологическая помощь</a:t>
            </a:r>
            <a:endParaRPr lang="ru-RU" b="1" dirty="0">
              <a:ln w="1905"/>
              <a:solidFill>
                <a:schemeClr val="accent5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8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609114" y="4202026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609114" y="5912072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Левая фигурная скобка 1"/>
          <p:cNvSpPr/>
          <p:nvPr/>
        </p:nvSpPr>
        <p:spPr>
          <a:xfrm rot="10800000">
            <a:off x="6335223" y="4715799"/>
            <a:ext cx="373746" cy="914400"/>
          </a:xfrm>
          <a:prstGeom prst="leftBrace">
            <a:avLst>
              <a:gd name="adj1" fmla="val 8333"/>
              <a:gd name="adj2" fmla="val 55194"/>
            </a:avLst>
          </a:prstGeom>
          <a:ln w="190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6307533" y="4985926"/>
            <a:ext cx="373747" cy="417003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6347362" y="4985926"/>
            <a:ext cx="333918" cy="417004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569487" y="5220571"/>
            <a:ext cx="914400" cy="91440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569487" y="4288901"/>
            <a:ext cx="914400" cy="94804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384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13175" y="230832"/>
            <a:ext cx="57233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4. Консультирование.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169938" y="2967681"/>
            <a:ext cx="78772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Особенности </a:t>
            </a:r>
            <a:r>
              <a:rPr lang="ru-RU" sz="2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планирования </a:t>
            </a:r>
            <a:r>
              <a:rPr lang="ru-RU" sz="20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000" b="1" dirty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мероприятий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69938" y="1696731"/>
            <a:ext cx="9004743" cy="1047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</a:rPr>
              <a:t>- ИК </a:t>
            </a:r>
            <a:r>
              <a:rPr lang="ru-RU" b="1" dirty="0">
                <a:solidFill>
                  <a:srgbClr val="002060"/>
                </a:solidFill>
              </a:rPr>
              <a:t>по запросу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/>
              <a:t>- ИК </a:t>
            </a:r>
            <a:r>
              <a:rPr lang="ru-RU" b="1" dirty="0"/>
              <a:t>по результатам диагностических </a:t>
            </a:r>
            <a:r>
              <a:rPr lang="ru-RU" b="1" dirty="0" smtClean="0"/>
              <a:t>исследований</a:t>
            </a:r>
            <a:r>
              <a:rPr lang="ru-RU" b="1" dirty="0"/>
              <a:t> </a:t>
            </a:r>
            <a:r>
              <a:rPr lang="ru-RU" b="1" dirty="0" smtClean="0"/>
              <a:t>либо иных мероприятий.</a:t>
            </a:r>
            <a:endParaRPr lang="ru-RU" b="1" dirty="0"/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6600"/>
                </a:solidFill>
              </a:rPr>
              <a:t>- ИК </a:t>
            </a:r>
            <a:r>
              <a:rPr lang="ru-RU" b="1" dirty="0">
                <a:solidFill>
                  <a:srgbClr val="006600"/>
                </a:solidFill>
              </a:rPr>
              <a:t>по инициативе специалиста.</a:t>
            </a:r>
            <a:endParaRPr lang="ru-RU" b="1" dirty="0">
              <a:solidFill>
                <a:srgbClr val="006600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410691" y="840063"/>
            <a:ext cx="6420043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Индивидуальные консультации </a:t>
            </a:r>
          </a:p>
          <a:p>
            <a:pPr algn="ctr"/>
            <a:r>
              <a:rPr lang="ru-RU" b="1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(с несовершеннолетним, родителями, педагогами и т.д.)</a:t>
            </a:r>
            <a:endParaRPr lang="ru-RU" b="1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5508539"/>
              </p:ext>
            </p:extLst>
          </p:nvPr>
        </p:nvGraphicFramePr>
        <p:xfrm>
          <a:off x="1499342" y="3709984"/>
          <a:ext cx="10345934" cy="20726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222092"/>
                <a:gridCol w="4572000"/>
                <a:gridCol w="551842"/>
              </a:tblGrid>
              <a:tr h="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Эффективность и актуальность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ИК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родителей: «Повышение родительской компетентности», «Способности и роль семьи в их развитии» и т.д. (</a:t>
                      </a:r>
                      <a:r>
                        <a:rPr lang="ru-RU" sz="1400" b="0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расписано по месяцам 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рамках запланированного тематического консультирования в принципе…</a:t>
                      </a: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 результатам проведенной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диагностики (как первичной, так и последующей)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 опорой на конкретную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ситуацию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3">
                  <a:txBody>
                    <a:bodyPr/>
                    <a:lstStyle/>
                    <a:p>
                      <a:pPr marL="285750" marR="0" indent="-2857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ИК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несовершеннолетнего: «Человек – творец своей судьбы», «Как выбрать друга», «Мотивы моих поступков» и т.д.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ИК педагогов:  «Особенности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подросткового возраста», «Влияние социума: как помочь ребенку» и т.д.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873829" y="5783283"/>
            <a:ext cx="780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Тематические консультации целесообразно проводить в целевых группах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358077" y="332231"/>
            <a:ext cx="2635680" cy="10156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 smtClean="0"/>
              <a:t>Высокий </a:t>
            </a:r>
            <a:r>
              <a:rPr lang="ru-RU" sz="1200" dirty="0"/>
              <a:t>уровень личностной тревожности.</a:t>
            </a:r>
          </a:p>
          <a:p>
            <a:r>
              <a:rPr lang="ru-RU" sz="1200" dirty="0"/>
              <a:t>Нарушение детско-родительских отношений. </a:t>
            </a:r>
            <a:endParaRPr lang="ru-RU" sz="1200" dirty="0" smtClean="0"/>
          </a:p>
          <a:p>
            <a:r>
              <a:rPr lang="ru-RU" sz="1200" dirty="0" smtClean="0"/>
              <a:t>Подверженность чужому влиянию</a:t>
            </a:r>
            <a:endParaRPr lang="ru-RU" sz="1200" dirty="0"/>
          </a:p>
        </p:txBody>
      </p:sp>
      <p:pic>
        <p:nvPicPr>
          <p:cNvPr id="11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11344165" y="5223304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11330553" y="4581897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466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1477" y="283823"/>
            <a:ext cx="80635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Мониторинг и оценка реализации мероприятий</a:t>
            </a:r>
            <a:endParaRPr lang="ru-RU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Picture 7" descr="book02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1815" y="901823"/>
            <a:ext cx="803317" cy="61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3505199" y="745488"/>
            <a:ext cx="64685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Принципиальные отличия между оценкой и мониторингом: оценка предполагает глубокий анализ, а мониторинг лишь отслеживание текущей «картинки».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1921350"/>
              </p:ext>
            </p:extLst>
          </p:nvPr>
        </p:nvGraphicFramePr>
        <p:xfrm>
          <a:off x="2057400" y="2058284"/>
          <a:ext cx="8128000" cy="3388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МОНИТОРИНГ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(АНАЛИЗ)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Проводится непрерывно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Проводится на ключевых</a:t>
                      </a:r>
                      <a:r>
                        <a:rPr lang="ru-RU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этапах  (например, ежемесячно, один раз в три месяца, в зависимости от сложности ситуации)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Запланированные результаты и деятельность сравниваются с фактическими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Анализируются причины достижения или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недостижения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ожидаемых результатов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Результаты не влияют на содержание программы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Полученные результаты анализируются и влияют на содержание программы.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448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639616" y="6101432"/>
            <a:ext cx="71317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 </a:t>
            </a: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88061" y="1753218"/>
            <a:ext cx="622240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n w="1905"/>
                <a:solidFill>
                  <a:srgbClr val="2AA63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УСПЕХОВ! 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2AA63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ЗДОРОВЬЯ! 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2AA63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БЛАГОПОЛУЧИЯ! </a:t>
            </a:r>
          </a:p>
          <a:p>
            <a:pPr algn="ctr"/>
            <a:r>
              <a:rPr lang="ru-RU" sz="2400" b="1" dirty="0" smtClean="0">
                <a:ln w="1905"/>
                <a:solidFill>
                  <a:srgbClr val="2AA63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ВЗАИМОПОНИМАНИЯ!</a:t>
            </a:r>
            <a:endParaRPr lang="ru-RU" sz="2400" b="1" dirty="0">
              <a:ln w="1905"/>
              <a:solidFill>
                <a:srgbClr val="2AA639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88064" y="5661249"/>
            <a:ext cx="62224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Отдел профилактики и комплексной реабилитации 80222 74-32-19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3797" y="718548"/>
            <a:ext cx="100992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Помните,  Вы помогаете </a:t>
            </a:r>
            <a:r>
              <a:rPr lang="ru-RU" sz="240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подростку найти выход </a:t>
            </a:r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из проблемной ситуации, </a:t>
            </a:r>
          </a:p>
          <a:p>
            <a:pPr algn="ctr"/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 исправлять свое поведение и свою жизнь предстоит ему самому.</a:t>
            </a:r>
            <a:endParaRPr lang="ru-RU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2" name="Picture 2" descr="C:\Users\User\Desktop\логотип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85944"/>
            <a:ext cx="1014638" cy="1049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User\Desktop\наши контакты.jpg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162"/>
          <a:stretch/>
        </p:blipFill>
        <p:spPr bwMode="auto">
          <a:xfrm>
            <a:off x="3874738" y="3491346"/>
            <a:ext cx="3897777" cy="1942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533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902" y="550239"/>
            <a:ext cx="8894964" cy="94836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outerShdw dist="35921" dir="2700000" algn="ctr" rotWithShape="0">
              <a:schemeClr val="bg2"/>
            </a:outerShdw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  <p:sp>
        <p:nvSpPr>
          <p:cNvPr id="3" name="TextBox 2"/>
          <p:cNvSpPr txBox="1"/>
          <p:nvPr/>
        </p:nvSpPr>
        <p:spPr>
          <a:xfrm>
            <a:off x="1845733" y="839753"/>
            <a:ext cx="9905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Из МР</a:t>
            </a:r>
            <a:endParaRPr lang="ru-RU" sz="20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Стрелка вправо 7"/>
          <p:cNvSpPr/>
          <p:nvPr/>
        </p:nvSpPr>
        <p:spPr>
          <a:xfrm rot="5400000">
            <a:off x="6924173" y="1287819"/>
            <a:ext cx="578053" cy="1164310"/>
          </a:xfrm>
          <a:prstGeom prst="rightArrow">
            <a:avLst>
              <a:gd name="adj1" fmla="val 50000"/>
              <a:gd name="adj2" fmla="val 38282"/>
            </a:avLst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755889" y="3041267"/>
            <a:ext cx="9750310" cy="584775"/>
          </a:xfrm>
          <a:prstGeom prst="rect">
            <a:avLst/>
          </a:prstGeom>
          <a:ln w="9525">
            <a:solidFill>
              <a:srgbClr val="FFC000"/>
            </a:solidFill>
          </a:ln>
        </p:spPr>
        <p:style>
          <a:lnRef idx="2">
            <a:schemeClr val="accent3"/>
          </a:lnRef>
          <a:fillRef idx="1003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Задача педагога – помочь найти выход из сложившейся ситуации. Как подросток туда попал, мы уже определили.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55890" y="2414103"/>
            <a:ext cx="9750310" cy="33855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1">
            <a:schemeClr val="accent3"/>
          </a:lnRef>
          <a:fillRef idx="1003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Каждое мероприятие должно быть направлено на решение определенной проблемной ситуации. 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55889" y="3919752"/>
            <a:ext cx="9750310" cy="338554"/>
          </a:xfrm>
          <a:prstGeom prst="rect">
            <a:avLst/>
          </a:prstGeom>
          <a:ln w="9525">
            <a:solidFill>
              <a:srgbClr val="FFC000"/>
            </a:solidFill>
          </a:ln>
        </p:spPr>
        <p:style>
          <a:lnRef idx="2">
            <a:schemeClr val="accent3"/>
          </a:lnRef>
          <a:fillRef idx="1003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Личностно-ориентированный подход в планировании и реализации мероприятий 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755890" y="4713147"/>
            <a:ext cx="9750310" cy="338554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1">
            <a:schemeClr val="accent3"/>
          </a:lnRef>
          <a:fillRef idx="1003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Привязанность  к конкретным срокам выполнения мероприятия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755889" y="5501541"/>
            <a:ext cx="9750310" cy="584775"/>
          </a:xfrm>
          <a:prstGeom prst="rect">
            <a:avLst/>
          </a:prstGeom>
          <a:ln w="9525">
            <a:solidFill>
              <a:srgbClr val="FFC000"/>
            </a:solidFill>
          </a:ln>
        </p:spPr>
        <p:style>
          <a:lnRef idx="2">
            <a:schemeClr val="accent3"/>
          </a:lnRef>
          <a:fillRef idx="1003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 планировании программы важно, чтобы все участники ее реализации понимали под выполнением мероприятий и ожидаемыми результатами одно и то же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8277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4884" y="1724814"/>
            <a:ext cx="1443568" cy="1524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292504" y="1078313"/>
            <a:ext cx="10355284" cy="830997"/>
          </a:xfrm>
          <a:prstGeom prst="rect">
            <a:avLst/>
          </a:prstGeom>
          <a:ln>
            <a:solidFill>
              <a:srgbClr val="FFC000"/>
            </a:solidFill>
          </a:ln>
        </p:spPr>
        <p:style>
          <a:lnRef idx="1">
            <a:schemeClr val="accent3"/>
          </a:lnRef>
          <a:fillRef idx="1003">
            <a:schemeClr val="lt1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Важно понимать взаимосвязь между выявленной проблемной ситуацией, рисками повторного совершения правонарушений, планированием и реализацией профилактического маршрута (мероприятий) и ожидаемыми результатами   </a:t>
            </a:r>
            <a:endParaRPr lang="ru-RU" sz="16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721606"/>
              </p:ext>
            </p:extLst>
          </p:nvPr>
        </p:nvGraphicFramePr>
        <p:xfrm>
          <a:off x="155575" y="3194005"/>
          <a:ext cx="11624944" cy="3352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53879"/>
                <a:gridCol w="4358244"/>
                <a:gridCol w="1781298"/>
                <a:gridCol w="2731523"/>
              </a:tblGrid>
              <a:tr h="507568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Проблемная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ситуация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Оценка рисков и возможностей (ОРВ) БЛОК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Мероприятия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Ожидаемый результат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1009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Высокий уровень личностной тревожности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7. Личные качества/поведение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 11. Психоэмоциональные проблемы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Снижен уровень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личностной тревожности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2330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Нарушение детско-родительских отношений (отчужденные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взаимоотношения с отцом)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 2.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Семейные обстоятельства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 9. Социально-психологические факторы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Улучшены детско-родительских отношений (взаимоотношения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 отцом доверительные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532333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Подверженность чужому влиянию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 8. Жизненные установки.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 4. Взаимоотношения со сверстниками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БЛОК 11. Психоэмоциональные проблемы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 зависимости от 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ОРВ: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Проявляет стойкую жизненную позицию в вопросах….</a:t>
                      </a:r>
                    </a:p>
                    <a:p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Наблюдается  способность противостоять влиянию сверстников.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9" name="Picture 3" descr="C:\Users\User\Desktop\конференция июль 2020\pogranichnye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230" y="1869822"/>
            <a:ext cx="2246037" cy="1234095"/>
          </a:xfrm>
          <a:prstGeom prst="ellipse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трелка вправо 9"/>
          <p:cNvSpPr/>
          <p:nvPr/>
        </p:nvSpPr>
        <p:spPr>
          <a:xfrm>
            <a:off x="7559627" y="3941732"/>
            <a:ext cx="1202267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>
            <a:off x="7650125" y="4577629"/>
            <a:ext cx="1202267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AutoShape 4" descr="https://zhurkamurkamagazine.ru/wp-content/uploads/2020/01/2018.08.07-shutterstock_247479949_Children-to-College-783x640-768x62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Стрелка вправо 17"/>
          <p:cNvSpPr/>
          <p:nvPr/>
        </p:nvSpPr>
        <p:spPr>
          <a:xfrm>
            <a:off x="7559628" y="2315798"/>
            <a:ext cx="1202267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Picture 7" descr="book023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90846" y="34216"/>
            <a:ext cx="803317" cy="61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1401288" y="160338"/>
            <a:ext cx="105571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Цели программы ИПР должны быть конкретными, измеримыми, </a:t>
            </a:r>
            <a:r>
              <a:rPr lang="ru-RU" sz="1600" b="1" dirty="0"/>
              <a:t>ориентированными на решение или преодоление выявленной проблемы, основанными на результатах диагностики риска совершения повторных противоправных действий </a:t>
            </a:r>
            <a:r>
              <a:rPr lang="ru-RU" sz="1600" dirty="0"/>
              <a:t>и иметь четкие временные границы.</a:t>
            </a:r>
          </a:p>
        </p:txBody>
      </p:sp>
      <p:sp>
        <p:nvSpPr>
          <p:cNvPr id="14" name="Стрелка вправо 13"/>
          <p:cNvSpPr/>
          <p:nvPr/>
        </p:nvSpPr>
        <p:spPr>
          <a:xfrm>
            <a:off x="7650124" y="5476973"/>
            <a:ext cx="1202267" cy="12115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14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9915" y="1"/>
            <a:ext cx="7095136" cy="6748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9490352">
            <a:off x="6547795" y="374546"/>
            <a:ext cx="186396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ля примера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1617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3" y="44624"/>
            <a:ext cx="6251444" cy="66967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 rot="19490352">
            <a:off x="7123861" y="1637594"/>
            <a:ext cx="186396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ля примера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537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7648" y="32564"/>
            <a:ext cx="6655739" cy="66741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 rot="19490352">
            <a:off x="6355774" y="485467"/>
            <a:ext cx="1863969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ля примера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0469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1795" y="0"/>
            <a:ext cx="6553671" cy="67570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31371" y="1844824"/>
            <a:ext cx="3840427" cy="1015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500" dirty="0" smtClean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Обобщение возможно при организации комплексной реабилитации, при  выходе н/л из специального учреждения закрытого типа, при ведении истории детского случая</a:t>
            </a:r>
            <a:endParaRPr lang="ru-RU" sz="1500" dirty="0">
              <a:ln w="1905"/>
              <a:solidFill>
                <a:srgbClr val="00206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71798" y="2110988"/>
            <a:ext cx="4800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C00000"/>
                </a:solidFill>
              </a:rPr>
              <a:t>?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51851" y="3861049"/>
            <a:ext cx="76808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+mj-lt"/>
              </a:rPr>
              <a:t>Х</a:t>
            </a:r>
          </a:p>
        </p:txBody>
      </p:sp>
      <p:pic>
        <p:nvPicPr>
          <p:cNvPr id="31" name="Picture 6" descr="https://www.fd.ru/images/articles/2017-07-18/bigstock__d_red_exclamation_mark_on_whi_18984152-1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67" y="1270661"/>
            <a:ext cx="604903" cy="604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51867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043" y="118753"/>
            <a:ext cx="7164233" cy="484327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4486" y="5225143"/>
            <a:ext cx="7736047" cy="129692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41016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116945" y="226151"/>
            <a:ext cx="32375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1. Диагностика</a:t>
            </a:r>
            <a:endParaRPr lang="ru-RU" sz="240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43660" y="2147576"/>
            <a:ext cx="7577666" cy="33855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 диагностических исследованиях указываем не методику, а направление. </a:t>
            </a:r>
            <a:endParaRPr lang="ru-RU" sz="1600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07620" y="3766990"/>
            <a:ext cx="7049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Особенности планирования диагностических мероприятий</a:t>
            </a:r>
            <a:endParaRPr lang="ru-RU" b="1" dirty="0">
              <a:ln w="1905"/>
              <a:solidFill>
                <a:schemeClr val="accent2">
                  <a:lumMod val="7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0944987"/>
              </p:ext>
            </p:extLst>
          </p:nvPr>
        </p:nvGraphicFramePr>
        <p:xfrm>
          <a:off x="1651334" y="4200157"/>
          <a:ext cx="10345934" cy="20218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4867564"/>
                <a:gridCol w="5130800"/>
                <a:gridCol w="347570"/>
              </a:tblGrid>
              <a:tr h="17272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Мероприятие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Эффективность и актуальность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/>
                    </a:p>
                  </a:txBody>
                  <a:tcPr/>
                </a:tc>
              </a:tr>
              <a:tr h="172720">
                <a:tc rowSpan="3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 профессиональной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направленности.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Изучение склонностей и способностей.</a:t>
                      </a: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Сопровождение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профессионального самоопределения</a:t>
                      </a: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?</a:t>
                      </a:r>
                      <a:endParaRPr lang="ru-RU" sz="1800" b="1" dirty="0"/>
                    </a:p>
                  </a:txBody>
                  <a:tcPr/>
                </a:tc>
              </a:tr>
              <a:tr h="172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Выявление</a:t>
                      </a:r>
                      <a:r>
                        <a:rPr lang="ru-RU" sz="14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сильных сторон личности подростка</a:t>
                      </a:r>
                      <a:endParaRPr lang="ru-RU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/>
                    </a:p>
                  </a:txBody>
                  <a:tcPr/>
                </a:tc>
              </a:tr>
              <a:tr h="1727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Поиск ресурсов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работы с семьей, привлечение родителей…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b="0" dirty="0"/>
                    </a:p>
                  </a:txBody>
                  <a:tcPr/>
                </a:tc>
              </a:tr>
              <a:tr h="370840"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Times New Roman" pitchFamily="18" charset="0"/>
                          <a:cs typeface="Times New Roman" pitchFamily="18" charset="0"/>
                        </a:rPr>
                        <a:t>Изучение стиля семейного воспитания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Определение типа семейного воспитания (нужно ли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нам это?)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/>
                        <a:t>?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Влияние стиля воспитания на поведение подростка. 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pic>
        <p:nvPicPr>
          <p:cNvPr id="17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11709171" y="4765925"/>
            <a:ext cx="288097" cy="28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11709170" y="5768924"/>
            <a:ext cx="288097" cy="28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TextBox 20"/>
          <p:cNvSpPr txBox="1"/>
          <p:nvPr/>
        </p:nvSpPr>
        <p:spPr>
          <a:xfrm>
            <a:off x="3363629" y="732007"/>
            <a:ext cx="55943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n w="1905"/>
                <a:solidFill>
                  <a:schemeClr val="accent2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Диагностические исследования направлены на: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43000" y="1339946"/>
            <a:ext cx="3056467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определение динамики развития, сравнительный  анализ результатов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313765" y="1339168"/>
            <a:ext cx="2053167" cy="73866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оценку промежуточных результатов работы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9243" y="1314640"/>
            <a:ext cx="2916997" cy="738664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глубокое </a:t>
            </a:r>
            <a:r>
              <a:rPr lang="ru-RU" sz="1400" b="1" dirty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изучение уже выявленной проблемной </a:t>
            </a:r>
            <a:r>
              <a:rPr lang="ru-RU" sz="14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ситуации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472200" y="1313862"/>
            <a:ext cx="2592800" cy="52322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400" b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поиск ресурсов для решения проблемной ситуации</a:t>
            </a:r>
          </a:p>
        </p:txBody>
      </p:sp>
      <p:pic>
        <p:nvPicPr>
          <p:cNvPr id="28" name="Picture 2" descr="Смайлик-эмодзи ❌ 'Крестик' ВК (ВКонтакте), Инстаграм, Твиттер ...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072" y="2048907"/>
            <a:ext cx="337359" cy="337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11106901" y="1993215"/>
            <a:ext cx="447790" cy="445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632073"/>
              </p:ext>
            </p:extLst>
          </p:nvPr>
        </p:nvGraphicFramePr>
        <p:xfrm>
          <a:off x="1518160" y="2517310"/>
          <a:ext cx="9900746" cy="1249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89879"/>
                <a:gridCol w="6510867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«Опросник </a:t>
                      </a:r>
                      <a:r>
                        <a:rPr lang="ru-RU" sz="1400" dirty="0" err="1" smtClean="0"/>
                        <a:t>Айзенка</a:t>
                      </a:r>
                      <a:r>
                        <a:rPr lang="ru-RU" sz="1400" dirty="0" smtClean="0"/>
                        <a:t>»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Определение типа темперамента с помощью опросника </a:t>
                      </a:r>
                      <a:r>
                        <a:rPr lang="ru-RU" sz="1400" dirty="0" err="1" smtClean="0"/>
                        <a:t>Айзенка</a:t>
                      </a:r>
                      <a:r>
                        <a:rPr lang="ru-RU" sz="1400" dirty="0" smtClean="0"/>
                        <a:t>… или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 Влияние особенностей темперамента на поведение учащегося.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Методика «Моя семья»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Анализ взаимоотношений в семье</a:t>
                      </a:r>
                      <a:r>
                        <a:rPr lang="ru-RU" sz="1400" baseline="0" dirty="0" smtClean="0"/>
                        <a:t> (м-ка «Моя семья») 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aseline="0" dirty="0" smtClean="0"/>
                        <a:t>или изучение мнений ребенка и родителей на процесс воспитания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1" name="Picture 10" descr="Качество Крючок Флажок - Бесплатное изображение на Pixabay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4954" t="27153" r="22685" b="10763"/>
          <a:stretch/>
        </p:blipFill>
        <p:spPr bwMode="auto">
          <a:xfrm>
            <a:off x="11733291" y="5094586"/>
            <a:ext cx="288097" cy="286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8814351" y="133817"/>
            <a:ext cx="3166534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200" dirty="0"/>
              <a:t>Высокий уровень личностной тревожности.</a:t>
            </a:r>
          </a:p>
          <a:p>
            <a:r>
              <a:rPr lang="ru-RU" sz="1200" dirty="0"/>
              <a:t>Нарушение детско-родительских отношений</a:t>
            </a:r>
            <a:r>
              <a:rPr lang="ru-RU" sz="1200" dirty="0" smtClean="0"/>
              <a:t>.</a:t>
            </a:r>
          </a:p>
          <a:p>
            <a:r>
              <a:rPr lang="ru-RU" sz="1200" dirty="0" smtClean="0"/>
              <a:t>Подверженность чужому влиянию</a:t>
            </a:r>
            <a:r>
              <a:rPr lang="ru-RU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6325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Параллакс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3190</TotalTime>
  <Words>888</Words>
  <Application>Microsoft Office PowerPoint</Application>
  <PresentationFormat>Произвольный</PresentationFormat>
  <Paragraphs>132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Сахоненко</dc:creator>
  <cp:lastModifiedBy>User</cp:lastModifiedBy>
  <cp:revision>177</cp:revision>
  <dcterms:created xsi:type="dcterms:W3CDTF">2020-06-02T05:20:03Z</dcterms:created>
  <dcterms:modified xsi:type="dcterms:W3CDTF">2025-08-01T12:24:55Z</dcterms:modified>
</cp:coreProperties>
</file>