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5" r:id="rId3"/>
    <p:sldId id="257" r:id="rId4"/>
    <p:sldId id="263" r:id="rId5"/>
    <p:sldId id="266" r:id="rId6"/>
    <p:sldId id="264" r:id="rId7"/>
    <p:sldId id="268" r:id="rId8"/>
    <p:sldId id="267" r:id="rId9"/>
    <p:sldId id="26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A061"/>
    <a:srgbClr val="AB0031"/>
    <a:srgbClr val="006F9D"/>
    <a:srgbClr val="35C611"/>
    <a:srgbClr val="07E8F6"/>
    <a:srgbClr val="FFBE06"/>
    <a:srgbClr val="A167A4"/>
    <a:srgbClr val="1F5480"/>
    <a:srgbClr val="2A2F4D"/>
    <a:srgbClr val="2E2C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-138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914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94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002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464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076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74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09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7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37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878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276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" y="366"/>
            <a:ext cx="9143024" cy="685726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7815E-F7B8-4E93-9F6C-89F6C3C8DBB8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466165" y="383056"/>
            <a:ext cx="8220635" cy="61163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459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3742" y="1569758"/>
            <a:ext cx="816684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Возможности психологического консультирования в работе с родителями (законными представителями) по проблемам насилия: </a:t>
            </a:r>
            <a:endParaRPr lang="ru-RU" sz="3200" b="1" dirty="0" smtClean="0">
              <a:ln w="1905"/>
              <a:solidFill>
                <a:schemeClr val="accent6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3200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формы </a:t>
            </a:r>
            <a:r>
              <a:rPr lang="ru-RU" sz="3200" dirty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 методы взаимодействия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59859" y="247127"/>
            <a:ext cx="7001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Государственное учреждение образования</a:t>
            </a:r>
          </a:p>
          <a:p>
            <a:pPr algn="ctr"/>
            <a:r>
              <a:rPr lang="ru-RU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«Могилевский областной социально-педагогический центр»</a:t>
            </a:r>
            <a:endParaRPr lang="ru-RU" dirty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6" name="Picture 2" descr="C:\Users\User\Desktop\логотип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52" y="336956"/>
            <a:ext cx="1022031" cy="1049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1469091" y="1160585"/>
            <a:ext cx="6152030" cy="129499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000" b="1" dirty="0">
              <a:ln/>
              <a:solidFill>
                <a:schemeClr val="accent5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2185147" y="4291048"/>
            <a:ext cx="5150224" cy="48587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>
                <a:ln/>
                <a:solidFill>
                  <a:schemeClr val="accent5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Профилактика насилия и жестокого обращения в отношении несовершеннолетних</a:t>
            </a:r>
            <a:endParaRPr lang="ru-RU" sz="2400" dirty="0">
              <a:ln/>
              <a:solidFill>
                <a:schemeClr val="accent5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3919460" y="5737412"/>
            <a:ext cx="4992624" cy="717176"/>
          </a:xfrm>
        </p:spPr>
        <p:txBody>
          <a:bodyPr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solidFill>
                  <a:srgbClr val="1F5480"/>
                </a:solidFill>
              </a:rPr>
              <a:t>Борисенко Анжела Валерьевна, 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solidFill>
                  <a:srgbClr val="1F5480"/>
                </a:solidFill>
              </a:rPr>
              <a:t>педагог-психолог отдела профилактики и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solidFill>
                  <a:srgbClr val="1F5480"/>
                </a:solidFill>
              </a:rPr>
              <a:t> комплексной реабилитации</a:t>
            </a:r>
            <a:endParaRPr lang="en-US" sz="1400" dirty="0">
              <a:solidFill>
                <a:srgbClr val="1F54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671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6141" y="5299228"/>
            <a:ext cx="835510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n w="1905"/>
                <a:solidFill>
                  <a:srgbClr val="2EA06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Основная задача </a:t>
            </a:r>
            <a:r>
              <a:rPr lang="ru-RU" sz="1400" dirty="0">
                <a:ln w="1905"/>
                <a:solidFill>
                  <a:srgbClr val="2EA06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психолога-консультанта состоит в том, чтобы </a:t>
            </a:r>
            <a:r>
              <a:rPr lang="ru-RU" sz="1400" b="1" dirty="0">
                <a:ln w="1905"/>
                <a:solidFill>
                  <a:srgbClr val="2EA06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помочь</a:t>
            </a:r>
            <a:r>
              <a:rPr lang="ru-RU" sz="1400" dirty="0">
                <a:ln w="1905"/>
                <a:solidFill>
                  <a:srgbClr val="2EA06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клиенту </a:t>
            </a:r>
            <a:r>
              <a:rPr lang="ru-RU" sz="1400" b="1" dirty="0">
                <a:ln w="1905"/>
                <a:solidFill>
                  <a:srgbClr val="2EA06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посмотреть</a:t>
            </a:r>
            <a:r>
              <a:rPr lang="ru-RU" sz="1400" dirty="0">
                <a:ln w="1905"/>
                <a:solidFill>
                  <a:srgbClr val="2EA06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на свои пробле­мы и жизненные сложности со стороны, </a:t>
            </a:r>
            <a:r>
              <a:rPr lang="ru-RU" sz="1400" b="1" dirty="0">
                <a:ln w="1905"/>
                <a:solidFill>
                  <a:srgbClr val="2EA06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продемонстри­ровать</a:t>
            </a:r>
            <a:r>
              <a:rPr lang="ru-RU" sz="1400" dirty="0">
                <a:ln w="1905"/>
                <a:solidFill>
                  <a:srgbClr val="2EA06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и </a:t>
            </a:r>
            <a:r>
              <a:rPr lang="ru-RU" sz="1400" b="1" dirty="0">
                <a:ln w="1905"/>
                <a:solidFill>
                  <a:srgbClr val="2EA06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обсудить</a:t>
            </a:r>
            <a:r>
              <a:rPr lang="ru-RU" sz="1400" dirty="0">
                <a:ln w="1905"/>
                <a:solidFill>
                  <a:srgbClr val="2EA06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те стороны взаимоотношений, ко­торые, будучи источниками трудностей, обычно не осоз­наются и не </a:t>
            </a:r>
            <a:r>
              <a:rPr lang="ru-RU" sz="1400" dirty="0" smtClean="0">
                <a:ln w="1905"/>
                <a:solidFill>
                  <a:srgbClr val="2EA06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контролируются</a:t>
            </a:r>
            <a:endParaRPr lang="ru-RU" sz="1400" dirty="0">
              <a:ln w="1905"/>
              <a:solidFill>
                <a:srgbClr val="2EA06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63386" y="1870372"/>
            <a:ext cx="79785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Консультироваться </a:t>
            </a:r>
            <a:r>
              <a:rPr lang="ru-RU" sz="1400" i="1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— </a:t>
            </a:r>
            <a:r>
              <a:rPr lang="ru-RU" sz="1400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значит советоваться со спе­циалистом по какому-нибудь вопросу. А совет — всего лишь мнение, высказанное кому-нибудь, по поводу того, как ему поступить, что сделать и т.п.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9124898"/>
              </p:ext>
            </p:extLst>
          </p:nvPr>
        </p:nvGraphicFramePr>
        <p:xfrm>
          <a:off x="744071" y="2675999"/>
          <a:ext cx="3706905" cy="21417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98730"/>
                <a:gridCol w="1908175"/>
              </a:tblGrid>
              <a:tr h="2679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-60" dirty="0">
                          <a:effectLst/>
                        </a:rPr>
                        <a:t>СОСТОЯНИЕ    ПСИХИКИ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ВИД  ПОМОЩИ</a:t>
                      </a:r>
                      <a:endParaRPr lang="ru-RU" sz="10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</a:tr>
              <a:tr h="3962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-35">
                          <a:effectLst/>
                        </a:rPr>
                        <a:t>Болезнь</a:t>
                      </a:r>
                      <a:endParaRPr lang="ru-RU" sz="10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70"/>
                        </a:lnSpc>
                        <a:spcAft>
                          <a:spcPts val="0"/>
                        </a:spcAft>
                      </a:pPr>
                      <a:r>
                        <a:rPr lang="ru-RU" sz="1400" spc="-70">
                          <a:effectLst/>
                        </a:rPr>
                        <a:t>Психиатрия. </a:t>
                      </a:r>
                      <a:r>
                        <a:rPr lang="ru-RU" sz="1400" spc="-35">
                          <a:effectLst/>
                        </a:rPr>
                        <a:t>Медицинская психотерапия</a:t>
                      </a:r>
                      <a:endParaRPr lang="ru-RU" sz="1000">
                        <a:effectLst/>
                      </a:endParaRPr>
                    </a:p>
                    <a:p>
                      <a:pPr algn="just">
                        <a:lnSpc>
                          <a:spcPts val="12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</a:tr>
              <a:tr h="4146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-15" dirty="0">
                          <a:effectLst/>
                        </a:rPr>
                        <a:t>Пограничная норма</a:t>
                      </a:r>
                      <a:endParaRPr lang="ru-RU" sz="10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20"/>
                        </a:lnSpc>
                        <a:spcAft>
                          <a:spcPts val="0"/>
                        </a:spcAft>
                      </a:pPr>
                      <a:r>
                        <a:rPr lang="ru-RU" sz="1400" spc="-70">
                          <a:effectLst/>
                        </a:rPr>
                        <a:t>Психологическая психотерапия. </a:t>
                      </a:r>
                      <a:r>
                        <a:rPr lang="ru-RU" sz="1400" spc="-75">
                          <a:effectLst/>
                        </a:rPr>
                        <a:t>Коррекция</a:t>
                      </a:r>
                      <a:endParaRPr lang="ru-RU" sz="1000">
                        <a:effectLst/>
                      </a:endParaRPr>
                    </a:p>
                    <a:p>
                      <a:pPr algn="just">
                        <a:lnSpc>
                          <a:spcPts val="132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</a:tr>
              <a:tr h="4387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20" dirty="0">
                          <a:effectLst/>
                        </a:rPr>
                        <a:t>Хорошая норма</a:t>
                      </a:r>
                      <a:endParaRPr lang="ru-RU" sz="1000" b="1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 </a:t>
                      </a:r>
                      <a:endParaRPr lang="ru-RU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7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40" dirty="0">
                          <a:effectLst/>
                        </a:rPr>
                        <a:t>Консультирование. Обучение. </a:t>
                      </a:r>
                      <a:r>
                        <a:rPr lang="ru-RU" sz="1400" b="1" spc="-70" dirty="0">
                          <a:effectLst/>
                        </a:rPr>
                        <a:t>Развитие</a:t>
                      </a:r>
                      <a:endParaRPr lang="ru-RU" sz="1000" b="1" dirty="0">
                        <a:effectLst/>
                      </a:endParaRPr>
                    </a:p>
                    <a:p>
                      <a:pPr algn="just">
                        <a:lnSpc>
                          <a:spcPts val="127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 </a:t>
                      </a:r>
                      <a:endParaRPr lang="ru-RU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652680" y="3119735"/>
            <a:ext cx="40610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Различные </a:t>
            </a:r>
            <a:r>
              <a:rPr lang="ru-RU" sz="1600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виды пси­хологической помощи применимы на различных </a:t>
            </a:r>
            <a:r>
              <a:rPr lang="ru-RU" sz="160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стади­ях</a:t>
            </a:r>
            <a:r>
              <a:rPr lang="ru-RU" sz="1600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160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состояния психики</a:t>
            </a:r>
            <a:endParaRPr lang="ru-RU" sz="160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99245" y="646853"/>
            <a:ext cx="770068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Психологическое консультирование </a:t>
            </a:r>
            <a:r>
              <a:rPr lang="ru-RU" sz="1200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– профессиональная помощь клиенту в решении его проблемной ситуации. Его можно определить и как специфические отношения между людьми, при которых возможен способ общения, позволяющий другому человеку изучать свои чувства, мысли и поведение с тем, чтобы прийти к более ясному пониманию самого себя, а затем открыть и использовать свои сильные стороны, опираясь на внутренние ресурсы.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90281" y="1477850"/>
            <a:ext cx="76289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Психологическое консультирование </a:t>
            </a:r>
            <a:r>
              <a:rPr lang="ru-RU" sz="1200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– это профессиональная сфера психологической практики, являющаяся разновидностью психологической помощи. 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50776" y="277521"/>
            <a:ext cx="4518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Суть психологического консультирования</a:t>
            </a:r>
            <a:endParaRPr lang="ru-RU" b="1" dirty="0">
              <a:ln w="1905"/>
              <a:solidFill>
                <a:schemeClr val="accent6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30727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8941" y="184700"/>
            <a:ext cx="3621741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Индивидуальное психологическое  консультирование</a:t>
            </a:r>
            <a:endParaRPr lang="ru-RU" sz="1600" b="1" dirty="0">
              <a:ln w="1905"/>
              <a:solidFill>
                <a:schemeClr val="accent6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02623" y="184700"/>
            <a:ext cx="3366248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Групповое </a:t>
            </a:r>
            <a:r>
              <a:rPr lang="ru-RU" sz="1600" b="1" dirty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психологическое  </a:t>
            </a:r>
            <a:r>
              <a:rPr lang="ru-RU" sz="1600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консультирование</a:t>
            </a:r>
            <a:endParaRPr lang="ru-RU" sz="1600" b="1" dirty="0">
              <a:ln w="1905"/>
              <a:solidFill>
                <a:schemeClr val="accent6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3764" y="953415"/>
            <a:ext cx="3953436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200" b="1" dirty="0"/>
              <a:t>Индивидуальное</a:t>
            </a:r>
            <a:r>
              <a:rPr lang="ru-RU" sz="1200" dirty="0"/>
              <a:t> </a:t>
            </a:r>
            <a:r>
              <a:rPr lang="ru-RU" sz="1200" b="1" dirty="0"/>
              <a:t>консультирование</a:t>
            </a:r>
            <a:r>
              <a:rPr lang="ru-RU" sz="1200" dirty="0"/>
              <a:t> - это психологическая работа, проводимая при поддержке специалиста, которая помогает найти и понять себя, разобраться в себе, справиться со сложной ситуацией в жизни, определиться со своими жизненным задачам, целям и способами их достижения.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51011" y="2661575"/>
            <a:ext cx="401618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200" b="1" dirty="0"/>
              <a:t>Индивидуальное</a:t>
            </a:r>
            <a:r>
              <a:rPr lang="ru-RU" sz="1200" dirty="0"/>
              <a:t> </a:t>
            </a:r>
            <a:r>
              <a:rPr lang="ru-RU" sz="1200" b="1" dirty="0"/>
              <a:t>консультирование</a:t>
            </a:r>
            <a:r>
              <a:rPr lang="ru-RU" sz="1200" dirty="0"/>
              <a:t> – это работа практического психолога, направленная на одного клиента при отсутствии посторонних лиц. 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495799" y="965536"/>
            <a:ext cx="4329953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200" b="1" dirty="0"/>
              <a:t>Групповое консультирование</a:t>
            </a:r>
            <a:r>
              <a:rPr lang="ru-RU" sz="1200" dirty="0"/>
              <a:t> - это такой вид психологической помощи, когда клиент обсуждает свои жизненные трудности не только с глазу на глаз с психологом, но и с другими людьми, и сама группа является основным условием развития его личности и разрешения проблемы.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495799" y="2338409"/>
            <a:ext cx="457200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ru-RU" sz="1200" b="1" dirty="0"/>
              <a:t>Групповое</a:t>
            </a:r>
            <a:r>
              <a:rPr lang="ru-RU" sz="1200" dirty="0"/>
              <a:t> </a:t>
            </a:r>
            <a:r>
              <a:rPr lang="ru-RU" sz="1200" b="1" dirty="0"/>
              <a:t>консультирование</a:t>
            </a:r>
            <a:r>
              <a:rPr lang="ru-RU" sz="1200" dirty="0"/>
              <a:t> — </a:t>
            </a:r>
            <a:r>
              <a:rPr lang="ru-RU" sz="1200" b="1" dirty="0"/>
              <a:t>это</a:t>
            </a:r>
            <a:r>
              <a:rPr lang="ru-RU" sz="1200" dirty="0"/>
              <a:t> тип психологического </a:t>
            </a:r>
            <a:r>
              <a:rPr lang="ru-RU" sz="1200" b="1" dirty="0"/>
              <a:t>консультирования</a:t>
            </a:r>
            <a:r>
              <a:rPr lang="ru-RU" sz="1200" dirty="0"/>
              <a:t>, в котором специалист работает не индивидуально с человеком, а с группой клиентов. 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890246" y="3441540"/>
            <a:ext cx="3783106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200" b="1" dirty="0"/>
              <a:t>Групповое</a:t>
            </a:r>
            <a:r>
              <a:rPr lang="ru-RU" sz="1200" dirty="0"/>
              <a:t> </a:t>
            </a:r>
            <a:r>
              <a:rPr lang="ru-RU" sz="1200" b="1" dirty="0"/>
              <a:t>консультирование</a:t>
            </a:r>
            <a:r>
              <a:rPr lang="ru-RU" sz="1200" dirty="0"/>
              <a:t>-</a:t>
            </a:r>
            <a:r>
              <a:rPr lang="ru-RU" sz="1200" b="1" dirty="0"/>
              <a:t>это</a:t>
            </a:r>
            <a:r>
              <a:rPr lang="ru-RU" sz="1200" dirty="0"/>
              <a:t> форма </a:t>
            </a:r>
            <a:r>
              <a:rPr lang="ru-RU" sz="1200" b="1" dirty="0"/>
              <a:t>консультирования</a:t>
            </a:r>
            <a:r>
              <a:rPr lang="ru-RU" sz="1200" dirty="0"/>
              <a:t>, которая проводится группам </a:t>
            </a:r>
            <a:r>
              <a:rPr lang="ru-RU" sz="1200" dirty="0" smtClean="0"/>
              <a:t>людей, </a:t>
            </a:r>
            <a:r>
              <a:rPr lang="ru-RU" sz="1200" dirty="0"/>
              <a:t>как правило, близким сверстникам.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61764" y="4941331"/>
            <a:ext cx="3460377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Семейное консультирование</a:t>
            </a:r>
            <a:endParaRPr lang="ru-RU" b="1" dirty="0">
              <a:ln w="1905"/>
              <a:solidFill>
                <a:schemeClr val="accent6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106271" y="5363143"/>
            <a:ext cx="4002741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200" b="1" dirty="0"/>
              <a:t>Семейное</a:t>
            </a:r>
            <a:r>
              <a:rPr lang="ru-RU" sz="1200" dirty="0"/>
              <a:t> </a:t>
            </a:r>
            <a:r>
              <a:rPr lang="ru-RU" sz="1200" b="1" dirty="0"/>
              <a:t>консультирование</a:t>
            </a:r>
            <a:r>
              <a:rPr lang="ru-RU" sz="1200" dirty="0"/>
              <a:t> — </a:t>
            </a:r>
            <a:r>
              <a:rPr lang="ru-RU" sz="1200" b="1" dirty="0"/>
              <a:t>это</a:t>
            </a:r>
            <a:r>
              <a:rPr lang="ru-RU" sz="1200" dirty="0"/>
              <a:t> вид психологического группового </a:t>
            </a:r>
            <a:r>
              <a:rPr lang="ru-RU" sz="1200" b="1" dirty="0"/>
              <a:t>консультирования</a:t>
            </a:r>
            <a:r>
              <a:rPr lang="ru-RU" sz="1200" dirty="0"/>
              <a:t>. В качестве его объекта выступает </a:t>
            </a:r>
            <a:r>
              <a:rPr lang="ru-RU" sz="1200" b="1" dirty="0" smtClean="0"/>
              <a:t>семья</a:t>
            </a:r>
            <a:r>
              <a:rPr lang="ru-RU" sz="1200" dirty="0"/>
              <a:t> </a:t>
            </a:r>
            <a:r>
              <a:rPr lang="ru-RU" sz="1200" dirty="0" smtClean="0"/>
              <a:t>или семейная система.</a:t>
            </a:r>
            <a:endParaRPr lang="ru-RU" sz="12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19634" y="3571543"/>
            <a:ext cx="4361332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200" b="1" dirty="0"/>
              <a:t>Индивидуальное</a:t>
            </a:r>
            <a:r>
              <a:rPr lang="ru-RU" sz="1200" dirty="0"/>
              <a:t> психологическое </a:t>
            </a:r>
            <a:r>
              <a:rPr lang="ru-RU" sz="1200" b="1" dirty="0"/>
              <a:t>консультирование</a:t>
            </a:r>
            <a:r>
              <a:rPr lang="ru-RU" sz="1200" dirty="0"/>
              <a:t> является одной из форм помощи людям в решении их проблем и, конечно, не может ответить на все вопросы. Это, скорее, способ помочь людям в прояснении и, может быть, достижении их личных целей </a:t>
            </a:r>
          </a:p>
        </p:txBody>
      </p:sp>
    </p:spTree>
    <p:extLst>
      <p:ext uri="{BB962C8B-B14F-4D97-AF65-F5344CB8AC3E}">
        <p14:creationId xmlns:p14="http://schemas.microsoft.com/office/powerpoint/2010/main" val="419166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69459" y="188260"/>
            <a:ext cx="56477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ТЕХНИКИ ПСИХОЛОГИЧЕКОГО КОНСУЛЬТИРОВАНИЯ</a:t>
            </a:r>
          </a:p>
          <a:p>
            <a:pPr algn="ctr"/>
            <a:r>
              <a:rPr lang="ru-RU" sz="1400" b="1" dirty="0" smtClean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 контексте проблемы насилия</a:t>
            </a:r>
            <a:r>
              <a:rPr lang="ru-RU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ru-RU" b="1" dirty="0">
              <a:ln w="1905"/>
              <a:solidFill>
                <a:schemeClr val="accent6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7893" y="941294"/>
            <a:ext cx="82833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 ПООЩРЕНИЕ</a:t>
            </a:r>
          </a:p>
          <a:p>
            <a:r>
              <a:rPr lang="ru-RU" sz="1200" dirty="0" smtClean="0"/>
              <a:t>Применимы короткие </a:t>
            </a:r>
            <a:r>
              <a:rPr lang="ru-RU" sz="1200" dirty="0"/>
              <a:t>реплики </a:t>
            </a:r>
            <a:r>
              <a:rPr lang="ru-RU" sz="1200" dirty="0" smtClean="0"/>
              <a:t>типа </a:t>
            </a:r>
            <a:r>
              <a:rPr lang="ru-RU" sz="1200" dirty="0"/>
              <a:t>"Ага", "Угу", "Так", а также короткие фразы типа "Я понимаю" или "Да-да, продолжайте". </a:t>
            </a:r>
            <a:r>
              <a:rPr lang="ru-RU" sz="1200" dirty="0" smtClean="0"/>
              <a:t>Фразы</a:t>
            </a:r>
            <a:r>
              <a:rPr lang="ru-RU" sz="1200" dirty="0"/>
              <a:t>: "Не могли бы Вы более подробно рассказать о Ваших отношениях" или "Продолжим нашу беседу". Все они, подобно соли, полезны, когда используются в меру. Опасность заключается в их чрезмерном использовании, тогда они раздражают или становятся просто смешными</a:t>
            </a:r>
            <a:r>
              <a:rPr lang="ru-RU" sz="1200" dirty="0" smtClean="0"/>
              <a:t>.</a:t>
            </a:r>
            <a:endParaRPr lang="ru-RU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452718" y="1977538"/>
            <a:ext cx="57956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2. ПОВТОРЕНИЕ </a:t>
            </a:r>
          </a:p>
          <a:p>
            <a:r>
              <a:rPr lang="ru-RU" sz="1200" dirty="0" smtClean="0"/>
              <a:t>Клиент</a:t>
            </a:r>
            <a:r>
              <a:rPr lang="ru-RU" sz="1200" dirty="0"/>
              <a:t>: </a:t>
            </a:r>
            <a:r>
              <a:rPr lang="ru-RU" sz="1200" dirty="0" smtClean="0"/>
              <a:t>«Когда он орет на дочь, </a:t>
            </a:r>
            <a:r>
              <a:rPr lang="ru-RU" sz="1200" dirty="0"/>
              <a:t>я обычно </a:t>
            </a:r>
            <a:r>
              <a:rPr lang="ru-RU" sz="1200" dirty="0" smtClean="0"/>
              <a:t>молчу».</a:t>
            </a:r>
            <a:endParaRPr lang="ru-RU" sz="1200" dirty="0"/>
          </a:p>
          <a:p>
            <a:r>
              <a:rPr lang="ru-RU" sz="1200" dirty="0"/>
              <a:t>Консультант: </a:t>
            </a:r>
            <a:r>
              <a:rPr lang="ru-RU" sz="1200" dirty="0" smtClean="0"/>
              <a:t>«Молчите</a:t>
            </a:r>
            <a:r>
              <a:rPr lang="ru-RU" sz="1200" dirty="0"/>
              <a:t>... отчего</a:t>
            </a:r>
            <a:r>
              <a:rPr lang="ru-RU" sz="1200" dirty="0" smtClean="0"/>
              <a:t>?»</a:t>
            </a:r>
          </a:p>
          <a:p>
            <a:r>
              <a:rPr lang="ru-RU" sz="1200" dirty="0" smtClean="0"/>
              <a:t>или «Я думаю, что она боится огласки и осуждения»</a:t>
            </a:r>
          </a:p>
          <a:p>
            <a:r>
              <a:rPr lang="ru-RU" sz="1200" dirty="0" smtClean="0"/>
              <a:t>«Огласки и осуждения… может быть»</a:t>
            </a:r>
          </a:p>
          <a:p>
            <a:endParaRPr lang="ru-RU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452718" y="3170786"/>
            <a:ext cx="84313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3. ВОПРОС</a:t>
            </a:r>
          </a:p>
          <a:p>
            <a:r>
              <a:rPr lang="ru-RU" sz="1200" dirty="0" smtClean="0"/>
              <a:t>Закрытый вопрос (ответ «Да» или «Нет»): «Что вы сейчас чувствуете?» «Можно я буду уточнять некоторые нюансы?»</a:t>
            </a:r>
          </a:p>
          <a:p>
            <a:r>
              <a:rPr lang="ru-RU" sz="1200" dirty="0" smtClean="0"/>
              <a:t>Открытый </a:t>
            </a:r>
            <a:r>
              <a:rPr lang="ru-RU" sz="1200" dirty="0" smtClean="0"/>
              <a:t>вопрос (начинается со слов </a:t>
            </a:r>
            <a:r>
              <a:rPr lang="ru-RU" sz="1200" dirty="0"/>
              <a:t>"что", "почему", "как</a:t>
            </a:r>
            <a:r>
              <a:rPr lang="ru-RU" sz="1200" dirty="0" smtClean="0"/>
              <a:t>": </a:t>
            </a:r>
            <a:r>
              <a:rPr lang="ru-RU" sz="1200" b="1" dirty="0"/>
              <a:t>"Что вы сейчас чувствуете?"</a:t>
            </a:r>
            <a:r>
              <a:rPr lang="ru-RU" sz="1200" dirty="0"/>
              <a:t> или </a:t>
            </a:r>
            <a:r>
              <a:rPr lang="ru-RU" sz="1200" b="1" dirty="0"/>
              <a:t>"Почему он так себя повёл</a:t>
            </a:r>
            <a:r>
              <a:rPr lang="ru-RU" sz="1200" b="1" dirty="0" smtClean="0"/>
              <a:t>?» </a:t>
            </a:r>
            <a:r>
              <a:rPr lang="ru-RU" sz="1200" dirty="0"/>
              <a:t>Реплики типа "И что?", "А почему?"</a:t>
            </a:r>
          </a:p>
          <a:p>
            <a:r>
              <a:rPr lang="ru-RU" sz="1200" dirty="0" smtClean="0"/>
              <a:t>Пример: </a:t>
            </a:r>
            <a:r>
              <a:rPr lang="ru-RU" sz="1200" dirty="0"/>
              <a:t>Клиент: Когда она говорит со мной в таком тоне, это вызывает у меня раздражение. Обычно я просто выхожу из комнаты.</a:t>
            </a:r>
          </a:p>
          <a:p>
            <a:r>
              <a:rPr lang="ru-RU" sz="1200" dirty="0"/>
              <a:t>Консультант: ... но почему?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3163" y="4536141"/>
            <a:ext cx="80144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4. ПРОЯСНЕНИЕ </a:t>
            </a:r>
          </a:p>
          <a:p>
            <a:r>
              <a:rPr lang="ru-RU" sz="1200" dirty="0" smtClean="0"/>
              <a:t>"</a:t>
            </a:r>
            <a:r>
              <a:rPr lang="ru-RU" sz="1200" dirty="0"/>
              <a:t>Что вы имеете в виду, когда говорите</a:t>
            </a:r>
            <a:r>
              <a:rPr lang="ru-RU" sz="1200" dirty="0" smtClean="0"/>
              <a:t>...?», </a:t>
            </a:r>
          </a:p>
          <a:p>
            <a:r>
              <a:rPr lang="ru-RU" sz="1200" dirty="0" smtClean="0"/>
              <a:t>Пример: </a:t>
            </a:r>
            <a:r>
              <a:rPr lang="ru-RU" sz="1200" dirty="0"/>
              <a:t>Консультант: И что же вы почувствовали, когда он сделал это? Это вас обидело, вы приняли это как должное... или</a:t>
            </a:r>
            <a:r>
              <a:rPr lang="ru-RU" sz="1200" dirty="0" smtClean="0"/>
              <a:t>...</a:t>
            </a:r>
          </a:p>
          <a:p>
            <a:endParaRPr lang="ru-RU" sz="1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09599" y="5413356"/>
            <a:ext cx="794157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5. ОТРАЖЕНИЕ ЧУВСТВ</a:t>
            </a:r>
          </a:p>
          <a:p>
            <a:r>
              <a:rPr lang="ru-RU" sz="1200" b="1" dirty="0" smtClean="0"/>
              <a:t> !!! НЕ путать с другими техниками</a:t>
            </a:r>
          </a:p>
          <a:p>
            <a:r>
              <a:rPr lang="ru-RU" sz="1200" dirty="0" smtClean="0"/>
              <a:t>Формула:  </a:t>
            </a:r>
            <a:r>
              <a:rPr lang="ru-RU" sz="1200" dirty="0"/>
              <a:t>"Вы чувствовали...... потому что ......." или, наоборот, "Вы так сделали ..... потому что чувствовали ......" </a:t>
            </a:r>
            <a:endParaRPr lang="ru-RU" sz="1200" dirty="0" smtClean="0"/>
          </a:p>
          <a:p>
            <a:r>
              <a:rPr lang="ru-RU" sz="1200" dirty="0" smtClean="0"/>
              <a:t>Пример: «Вы </a:t>
            </a:r>
            <a:r>
              <a:rPr lang="ru-RU" sz="1200" dirty="0"/>
              <a:t>чувствуете безысходность, потому что ваши скандалы  видит </a:t>
            </a:r>
            <a:r>
              <a:rPr lang="ru-RU" sz="1200" dirty="0" smtClean="0"/>
              <a:t>дочь», «</a:t>
            </a:r>
            <a:r>
              <a:rPr lang="ru-RU" sz="1200" dirty="0"/>
              <a:t>Вы чувствуете безысходность, потому что ваши скандалы  видит дочь</a:t>
            </a:r>
            <a:r>
              <a:rPr lang="ru-RU" sz="1200" dirty="0" smtClean="0"/>
              <a:t>.», «</a:t>
            </a:r>
            <a:r>
              <a:rPr lang="ru-RU" sz="1200" dirty="0"/>
              <a:t>Вы выглядите так, как будто готовы заплакать</a:t>
            </a:r>
            <a:r>
              <a:rPr lang="ru-RU" sz="1200" dirty="0" smtClean="0"/>
              <a:t>.»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2792302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4493" y="806824"/>
            <a:ext cx="6884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6. ИНФОРМИРОВАНИЕ </a:t>
            </a:r>
            <a:r>
              <a:rPr lang="ru-RU" sz="1200" b="1" dirty="0"/>
              <a:t> </a:t>
            </a:r>
            <a:r>
              <a:rPr lang="ru-RU" sz="1200" dirty="0" smtClean="0"/>
              <a:t>(это </a:t>
            </a:r>
            <a:r>
              <a:rPr lang="ru-RU" sz="1200" dirty="0"/>
              <a:t>предоставления информации в форме объяснений, изложения фактов или мнений либо по собственной воле, либо в ответ на вопросы </a:t>
            </a:r>
            <a:r>
              <a:rPr lang="ru-RU" sz="1200" dirty="0" smtClean="0"/>
              <a:t>клиента)</a:t>
            </a:r>
            <a:endParaRPr lang="ru-RU" sz="1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5360" y="1244402"/>
            <a:ext cx="79717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7. совет ( рекомендация)</a:t>
            </a:r>
            <a:r>
              <a:rPr lang="ru-RU" sz="1200" b="1" dirty="0" smtClean="0"/>
              <a:t>  </a:t>
            </a:r>
            <a:r>
              <a:rPr lang="ru-RU" sz="1200" dirty="0" smtClean="0"/>
              <a:t>–</a:t>
            </a:r>
            <a:r>
              <a:rPr lang="ru-RU" sz="1200" b="1" dirty="0" smtClean="0"/>
              <a:t> </a:t>
            </a:r>
            <a:r>
              <a:rPr lang="ru-RU" sz="1200" dirty="0" smtClean="0"/>
              <a:t>заключение</a:t>
            </a:r>
            <a:r>
              <a:rPr lang="ru-RU" sz="1200" dirty="0"/>
              <a:t>, вытекающее из определения проблемы и анализа ее основных компонентов, продиктованное как ожиданиями и потребностями клиента</a:t>
            </a:r>
            <a:r>
              <a:rPr lang="ru-RU" sz="1200" b="1" dirty="0" smtClean="0"/>
              <a:t> </a:t>
            </a:r>
          </a:p>
          <a:p>
            <a:r>
              <a:rPr lang="ru-RU" sz="1200" dirty="0" smtClean="0"/>
              <a:t>Пример</a:t>
            </a:r>
            <a:r>
              <a:rPr lang="ru-RU" sz="1200" b="1" dirty="0" smtClean="0"/>
              <a:t>: </a:t>
            </a:r>
            <a:r>
              <a:rPr lang="ru-RU" sz="1200" dirty="0" smtClean="0"/>
              <a:t>«Полагаю</a:t>
            </a:r>
            <a:r>
              <a:rPr lang="ru-RU" sz="1200" dirty="0"/>
              <a:t>, наши встречи могли бы быть полезны однако, помимо этого, если вы серьёзно настроены справиться с ней, я бы рекомендовал посещать посетить </a:t>
            </a:r>
            <a:r>
              <a:rPr lang="ru-RU" sz="1200" dirty="0" smtClean="0"/>
              <a:t>психотерапевта», «</a:t>
            </a:r>
            <a:r>
              <a:rPr lang="ru-RU" sz="1200" dirty="0"/>
              <a:t>Я бы предложил вам наблюдать за поведением дочери (сына, мужа и т.п.), изменениями в настроении. Я бы предложил обсудить это с…, поговорить об этом с</a:t>
            </a:r>
            <a:r>
              <a:rPr lang="ru-RU" sz="1200" dirty="0" smtClean="0"/>
              <a:t>…»</a:t>
            </a:r>
            <a:endParaRPr lang="ru-RU" sz="1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25361" y="2434893"/>
            <a:ext cx="77365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8. УБЕЖДЕНИЕ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200" dirty="0" smtClean="0"/>
              <a:t>для </a:t>
            </a:r>
            <a:r>
              <a:rPr lang="ru-RU" sz="1200" dirty="0"/>
              <a:t>облегчения эмоционального выражения ("Вы имеете право испытывать печаль</a:t>
            </a:r>
            <a:r>
              <a:rPr lang="ru-RU" sz="1200" dirty="0" smtClean="0"/>
              <a:t>!")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200" dirty="0"/>
              <a:t>чтобы преодолеть сопротивление клиента, который пришел под влиянием окружения (например, "Я понимаю, что вы здесь не по собственной воле. Однако вряд ли найдётся человек, у которого нет никаких проблем. Может быть, стоит подумать о том, как, несмотря ни на что, </a:t>
            </a:r>
            <a:r>
              <a:rPr lang="ru-RU" sz="1200" dirty="0" smtClean="0"/>
              <a:t>попытаться вместе помочь вашему ребенку")</a:t>
            </a:r>
            <a:r>
              <a:rPr lang="ru-RU" sz="1200" b="1" dirty="0" smtClean="0"/>
              <a:t> </a:t>
            </a:r>
            <a:endParaRPr lang="ru-RU" sz="12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54493" y="3450556"/>
            <a:ext cx="152548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9. ОБРАТНАЯ СВЯЗЬ </a:t>
            </a:r>
            <a:endParaRPr lang="ru-RU" sz="1200" b="1" dirty="0">
              <a:ln w="1905"/>
              <a:solidFill>
                <a:schemeClr val="accent6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8116" y="3725792"/>
            <a:ext cx="767378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/>
              <a:t>К</a:t>
            </a:r>
            <a:r>
              <a:rPr lang="ru-RU" sz="1200" dirty="0" smtClean="0"/>
              <a:t>ритерии </a:t>
            </a:r>
            <a:r>
              <a:rPr lang="ru-RU" sz="1200" dirty="0"/>
              <a:t>полезной обратной связи.</a:t>
            </a:r>
          </a:p>
          <a:p>
            <a:r>
              <a:rPr lang="ru-RU" sz="1200" dirty="0"/>
              <a:t>1. Обратная связь описательна и </a:t>
            </a:r>
            <a:r>
              <a:rPr lang="ru-RU" sz="1200" dirty="0" err="1"/>
              <a:t>безоценочна</a:t>
            </a:r>
            <a:r>
              <a:rPr lang="ru-RU" sz="1200" dirty="0"/>
              <a:t>. Описание поведения клиента предоставляет ему свободу выбора в том, как реагировать на него. Избегая оценок, мы тем самым уменьшаем потребность клиента защищаться.</a:t>
            </a:r>
          </a:p>
          <a:p>
            <a:r>
              <a:rPr lang="ru-RU" sz="1200" dirty="0"/>
              <a:t>2. Предоставление точной и конкретной информации о тех или иных аспектах поведения клиента обращает его внимание, а на собственные проявления и призывает к их исследованию.</a:t>
            </a:r>
          </a:p>
          <a:p>
            <a:r>
              <a:rPr lang="ru-RU" sz="1200" dirty="0"/>
              <a:t>3. Обратная связь направлена на тот аспект поведения, с которым клиент способен что-либо сделать. Указание на недостатки, которые находятся вне контроля клиента, лишь </a:t>
            </a:r>
            <a:r>
              <a:rPr lang="ru-RU" sz="1200" dirty="0" err="1"/>
              <a:t>фрустрирует</a:t>
            </a:r>
            <a:r>
              <a:rPr lang="ru-RU" sz="1200" dirty="0"/>
              <a:t> его. </a:t>
            </a:r>
          </a:p>
          <a:p>
            <a:r>
              <a:rPr lang="ru-RU" sz="1200" dirty="0"/>
              <a:t>4. Обратная связь своевременна. Она максимальна полезна, когда выражается сразу, вслед за той или иной реакцией клиента.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47024" y="5480118"/>
            <a:ext cx="79158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/>
              <a:t>Пример </a:t>
            </a:r>
            <a:r>
              <a:rPr lang="ru-RU" sz="1200" dirty="0" smtClean="0"/>
              <a:t>: «Я </a:t>
            </a:r>
            <a:r>
              <a:rPr lang="ru-RU" sz="1200" dirty="0"/>
              <a:t>заметил, что уже не один раз при упоминании о дочери ваше лицо оживает, после чего вы снова на некоторое время </a:t>
            </a:r>
            <a:r>
              <a:rPr lang="ru-RU" sz="1200" dirty="0" smtClean="0"/>
              <a:t>замолкаете», « </a:t>
            </a:r>
            <a:r>
              <a:rPr lang="ru-RU" sz="1200" dirty="0"/>
              <a:t>Когда вы рассказываете о компании своего сына, выражение вашего лица и тон демонстрируют пренебрежение.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81201" y="160493"/>
            <a:ext cx="56477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ТЕХНИКИ ПСИХОЛОГИЧЕКОГО КОНСУЛЬТИРОВАНИЯ</a:t>
            </a:r>
          </a:p>
          <a:p>
            <a:pPr algn="ctr"/>
            <a:r>
              <a:rPr lang="ru-RU" sz="1400" b="1" dirty="0" smtClean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 контексте проблемы насилия</a:t>
            </a:r>
            <a:r>
              <a:rPr lang="ru-RU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ru-RU" b="1" dirty="0">
              <a:ln w="1905"/>
              <a:solidFill>
                <a:schemeClr val="accent6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03148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2271" y="130430"/>
            <a:ext cx="2931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ТЕМАТИКА КОНСУЛЬТАЦИЙ</a:t>
            </a:r>
            <a:endParaRPr lang="ru-RU" b="1" dirty="0">
              <a:ln w="1905"/>
              <a:solidFill>
                <a:schemeClr val="accent6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0391" y="110354"/>
            <a:ext cx="3711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n w="1905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Проблемы, запросы, инициативы</a:t>
            </a:r>
            <a:endParaRPr lang="ru-RU" b="1" dirty="0">
              <a:ln w="1905"/>
              <a:solidFill>
                <a:schemeClr val="accent2">
                  <a:lumMod val="60000"/>
                  <a:lumOff val="4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4258821" y="113316"/>
            <a:ext cx="978408" cy="484632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063680" y="700439"/>
            <a:ext cx="4643718" cy="30777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4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Как помочь ребенку, который стал свидетелем насилия</a:t>
            </a:r>
            <a:endParaRPr lang="ru-RU" sz="1400" b="1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48236" y="1158296"/>
            <a:ext cx="7342094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4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Правила внутрисемейной </a:t>
            </a:r>
            <a:r>
              <a:rPr lang="ru-RU" sz="1400" b="1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жизни, понятных детям и соблюдаемых всеми членами семьи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63680" y="1582399"/>
            <a:ext cx="3994654" cy="30777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4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Умение </a:t>
            </a:r>
            <a:r>
              <a:rPr lang="ru-RU" sz="14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ребенка выражать </a:t>
            </a:r>
            <a:r>
              <a:rPr lang="ru-RU" sz="14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свои чувства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063680" y="2006935"/>
            <a:ext cx="6615953" cy="30777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base"/>
            <a:r>
              <a:rPr lang="ru-RU" sz="14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Один из </a:t>
            </a:r>
            <a:r>
              <a:rPr lang="ru-RU" sz="1400" b="1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родителей оговаривает другого в присутствии ребенка.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051597" y="4951488"/>
            <a:ext cx="3543149" cy="30777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base"/>
            <a:r>
              <a:rPr lang="ru-RU" sz="14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Если ребенок рассказал о насилии в семье.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97" y="2454516"/>
            <a:ext cx="5100918" cy="30777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4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Страх мамы, когда ребенок стал свидетелем насилия в семье</a:t>
            </a:r>
            <a:endParaRPr lang="ru-RU" sz="1400" b="1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051596" y="2916182"/>
            <a:ext cx="8092403" cy="30777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400" b="1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Психологические особенности детей, ставших свидетелями насилия в родительских отношениях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051597" y="3295946"/>
            <a:ext cx="7526750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4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Контакты организаций, оказывающих помощь пострадавшим от </a:t>
            </a:r>
            <a:r>
              <a:rPr lang="ru-RU" sz="14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насилия. Телефоны доверия</a:t>
            </a:r>
            <a:endParaRPr lang="ru-RU" sz="1400" b="1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56958" y="6096000"/>
            <a:ext cx="7827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Вопрос для обсуждения: </a:t>
            </a:r>
            <a:r>
              <a:rPr lang="ru-RU" sz="120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Какую форму психологического консультирования использовать: групповое консультирование или индивидуальное консультирование?</a:t>
            </a:r>
            <a:endParaRPr lang="ru-RU" sz="1200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51597" y="3697958"/>
            <a:ext cx="7335372" cy="30777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4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Измененное психоэмоциональное состояние ребенка по результатам диагностики</a:t>
            </a:r>
            <a:endParaRPr lang="ru-RU" sz="1400" b="1" dirty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56958" y="4110297"/>
            <a:ext cx="6029643" cy="30777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4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 видах психологического насилия</a:t>
            </a:r>
            <a:endParaRPr lang="ru-RU" sz="1400" b="1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56958" y="4549603"/>
            <a:ext cx="7240364" cy="30777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4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Консультирование родителя, ставшего жертвой насилия в семье.</a:t>
            </a:r>
            <a:endParaRPr lang="ru-RU" sz="1400" b="1" dirty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56958" y="5326521"/>
            <a:ext cx="6669741" cy="30777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4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Пережитое насилие в детстве. </a:t>
            </a:r>
            <a:endParaRPr lang="ru-RU" sz="1400" b="1" dirty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063680" y="5725364"/>
            <a:ext cx="7820344" cy="30777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4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Провоцирование родителем чувства вины или переживания собственной “</a:t>
            </a:r>
            <a:r>
              <a:rPr lang="ru-RU" sz="1400" b="1" dirty="0" err="1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плохости</a:t>
            </a:r>
            <a:r>
              <a:rPr lang="ru-RU" sz="14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” у ребенка.</a:t>
            </a:r>
          </a:p>
        </p:txBody>
      </p:sp>
    </p:spTree>
    <p:extLst>
      <p:ext uri="{BB962C8B-B14F-4D97-AF65-F5344CB8AC3E}">
        <p14:creationId xmlns:p14="http://schemas.microsoft.com/office/powerpoint/2010/main" val="2191125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87504" y="1238399"/>
            <a:ext cx="770964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 Отсутствие родителя или отделение ребенка от родителя (при помещении в больницу, детское учреждение).</a:t>
            </a:r>
          </a:p>
          <a:p>
            <a:endParaRPr lang="ru-RU" sz="1600" dirty="0" smtClean="0"/>
          </a:p>
          <a:p>
            <a:r>
              <a:rPr lang="ru-RU" sz="16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r>
              <a:rPr lang="ru-RU" sz="16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 Отсутствие адекватного ответа на поиск заботы и привязанности, отвержение ребенка.</a:t>
            </a:r>
          </a:p>
          <a:p>
            <a:endParaRPr lang="ru-RU" sz="1600" dirty="0" smtClean="0"/>
          </a:p>
          <a:p>
            <a:r>
              <a:rPr lang="ru-RU" sz="16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</a:t>
            </a:r>
            <a:r>
              <a:rPr lang="ru-RU" sz="16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 Угрозы покинуть ребенка, применяемые как дисциплинарная мера (родитель угрожает лишить ребенка своей любви, покинуть семью, совершить суицид и т.п.).</a:t>
            </a:r>
          </a:p>
          <a:p>
            <a:endParaRPr lang="ru-RU" sz="1600" dirty="0" smtClean="0"/>
          </a:p>
          <a:p>
            <a:r>
              <a:rPr lang="ru-RU" sz="16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</a:t>
            </a:r>
            <a:r>
              <a:rPr lang="ru-RU" sz="16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 Провоцирование родителем чувства вины или переживания собственной “</a:t>
            </a:r>
            <a:r>
              <a:rPr lang="ru-RU" sz="1600" b="1" dirty="0" err="1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плохости</a:t>
            </a:r>
            <a:r>
              <a:rPr lang="ru-RU" sz="16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” у ребенка. (При этом ребенок подвергается исключительной критике. Крайним вариантом является возложенная на ребенка ответственность за болезнь или смерть одного из родителей.).</a:t>
            </a:r>
          </a:p>
          <a:p>
            <a:endParaRPr lang="ru-RU" sz="1600" dirty="0" smtClean="0"/>
          </a:p>
          <a:p>
            <a:r>
              <a:rPr lang="ru-RU" sz="16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5</a:t>
            </a:r>
            <a:r>
              <a:rPr lang="ru-RU" sz="16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 Тревожная привязанность к ребенку, связанная с оказанием на него давления. Родитель (обычно мать) стремится таким образом стать единственным источником заботы в окружении ребенка.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936376" y="657178"/>
            <a:ext cx="56119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</a:t>
            </a:r>
            <a:r>
              <a:rPr lang="ru-RU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ипы </a:t>
            </a:r>
            <a:r>
              <a:rPr lang="ru-RU" b="1" dirty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неадекватного родительского отношения: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87821" y="5966216"/>
            <a:ext cx="71090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</a:t>
            </a:r>
            <a:r>
              <a:rPr lang="ru-RU" sz="14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пасение: </a:t>
            </a:r>
            <a:r>
              <a:rPr lang="ru-RU" sz="140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мир </a:t>
            </a:r>
            <a:r>
              <a:rPr lang="ru-RU" sz="1400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для </a:t>
            </a:r>
            <a:r>
              <a:rPr lang="ru-RU" sz="140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детей остается </a:t>
            </a:r>
            <a:r>
              <a:rPr lang="ru-RU" sz="1400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двусмысленным, неопределенным и всегда опасным</a:t>
            </a:r>
          </a:p>
        </p:txBody>
      </p:sp>
    </p:spTree>
    <p:extLst>
      <p:ext uri="{BB962C8B-B14F-4D97-AF65-F5344CB8AC3E}">
        <p14:creationId xmlns:p14="http://schemas.microsoft.com/office/powerpoint/2010/main" val="1704610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1101072"/>
            <a:ext cx="822960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 В </a:t>
            </a:r>
            <a:r>
              <a:rPr lang="ru-RU" sz="1400" b="1" dirty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ходе психологического консультирования семей с проблемами насилия приоритетное внимание следует уделять психологическому </a:t>
            </a:r>
            <a:r>
              <a:rPr lang="ru-RU" sz="1400" b="1" dirty="0" smtClean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насилию</a:t>
            </a:r>
            <a:r>
              <a:rPr lang="ru-RU" sz="1400" b="1" dirty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endParaRPr lang="ru-RU" sz="1400" b="1" dirty="0" smtClean="0">
              <a:ln w="1905"/>
              <a:solidFill>
                <a:schemeClr val="tx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endParaRPr lang="ru-RU" sz="1400" dirty="0"/>
          </a:p>
          <a:p>
            <a:r>
              <a:rPr lang="ru-RU" sz="1400" b="1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2. В ходе психологического консультирования семей с проблемами психологического насилия приоритетное внимание следует уделять неадекватному (патологическому) </a:t>
            </a:r>
            <a:r>
              <a:rPr lang="ru-RU" sz="1400" b="1" dirty="0" err="1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родительствованию</a:t>
            </a:r>
            <a:r>
              <a:rPr lang="ru-RU" sz="1400" b="1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r>
              <a:rPr lang="ru-RU" sz="14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ru-RU" sz="1400" b="1" dirty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endParaRPr lang="ru-RU" sz="14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1400" b="1" dirty="0" smtClean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</a:t>
            </a:r>
            <a:r>
              <a:rPr lang="ru-RU" sz="1400" b="1" dirty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 В ходе психологического консультирования семей с неадекватным (патогенным) </a:t>
            </a:r>
            <a:r>
              <a:rPr lang="ru-RU" sz="1400" b="1" dirty="0" err="1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родительствованием</a:t>
            </a:r>
            <a:r>
              <a:rPr lang="ru-RU" sz="1400" b="1" dirty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приоритетное внимание следует уделять механизмам </a:t>
            </a:r>
            <a:r>
              <a:rPr lang="ru-RU" sz="1400" b="1" dirty="0" err="1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самонепринятия</a:t>
            </a:r>
            <a:r>
              <a:rPr lang="ru-RU" sz="1400" b="1" dirty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1400" b="1" dirty="0" smtClean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родителей.</a:t>
            </a:r>
            <a:endParaRPr lang="ru-RU" sz="1400" b="1" dirty="0">
              <a:ln w="1905"/>
              <a:solidFill>
                <a:schemeClr val="tx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endParaRPr lang="ru-RU" sz="1400" dirty="0" smtClean="0"/>
          </a:p>
          <a:p>
            <a:r>
              <a:rPr lang="ru-RU" sz="14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</a:t>
            </a:r>
            <a:r>
              <a:rPr lang="ru-RU" sz="1400" b="1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 В ходе психологического консультирования родителей с проблемами </a:t>
            </a:r>
            <a:r>
              <a:rPr lang="ru-RU" sz="1400" b="1" dirty="0" err="1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самонепринятия</a:t>
            </a:r>
            <a:r>
              <a:rPr lang="ru-RU" sz="1400" b="1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приоритетное внимание следует уделять </a:t>
            </a:r>
            <a:r>
              <a:rPr lang="ru-RU" sz="1400" b="1" dirty="0" err="1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интраперсональным</a:t>
            </a:r>
            <a:r>
              <a:rPr lang="ru-RU" sz="1400" b="1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процессам блокирования (фрустрации), диссоциации (расщепления) и вытеснения из сознания родителей своих собственных сущностных (в широком смысле витальных) проявлений, то есть динамическим аспектам “негативной психологии” </a:t>
            </a:r>
            <a:r>
              <a:rPr lang="ru-RU" sz="14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(А. </a:t>
            </a:r>
            <a:r>
              <a:rPr lang="ru-RU" sz="1400" b="1" dirty="0" err="1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Менегетти</a:t>
            </a:r>
            <a:r>
              <a:rPr lang="ru-RU" sz="14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), процессам </a:t>
            </a:r>
            <a:r>
              <a:rPr lang="ru-RU" sz="1400" b="1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персонализации </a:t>
            </a:r>
            <a:r>
              <a:rPr lang="ru-RU" sz="14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(А. Б. Орлов) — </a:t>
            </a:r>
            <a:r>
              <a:rPr lang="ru-RU" sz="1400" b="1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формированию персональных и теневых личностных </a:t>
            </a:r>
            <a:r>
              <a:rPr lang="ru-RU" sz="14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составляющих</a:t>
            </a:r>
            <a:r>
              <a:rPr lang="ru-RU" sz="1400" b="1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</a:p>
          <a:p>
            <a:endParaRPr lang="ru-RU" sz="1400" dirty="0"/>
          </a:p>
          <a:p>
            <a:r>
              <a:rPr lang="ru-RU" sz="1400" b="1" dirty="0" smtClean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5</a:t>
            </a:r>
            <a:r>
              <a:rPr lang="ru-RU" sz="1400" b="1" dirty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 В ходе психологического консультирования родителей с выраженными эффектами процесса персонализации приоритетное внимание следует уделять прецедентам и условиям процессов персонификации (А. Б. Орлов), альтернативных процессам персонализации. </a:t>
            </a:r>
          </a:p>
          <a:p>
            <a:endParaRPr lang="ru-RU" sz="1400" dirty="0" smtClean="0"/>
          </a:p>
          <a:p>
            <a:r>
              <a:rPr lang="ru-RU" sz="14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Такая </a:t>
            </a:r>
            <a:r>
              <a:rPr lang="ru-RU" sz="14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стратегия консультационной психологической практики открывает путь к созданию новых, свободных от насилия форм </a:t>
            </a:r>
            <a:r>
              <a:rPr lang="ru-RU" sz="1400" b="1" dirty="0" err="1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родительствования</a:t>
            </a:r>
            <a:r>
              <a:rPr lang="ru-RU" sz="14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9588" y="442863"/>
            <a:ext cx="7664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Стратегии консультирования родителей с проблемами насилия в семье</a:t>
            </a:r>
            <a:endParaRPr lang="ru-RU" b="1" dirty="0">
              <a:ln w="1905"/>
              <a:solidFill>
                <a:schemeClr val="accent6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97048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908855" y="792529"/>
            <a:ext cx="466680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УСПЕХОВ! </a:t>
            </a:r>
          </a:p>
          <a:p>
            <a:pPr algn="ctr"/>
            <a:r>
              <a:rPr lang="ru-RU" sz="2400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ЗДОРОВЬЯ! </a:t>
            </a:r>
          </a:p>
          <a:p>
            <a:pPr algn="ctr"/>
            <a:r>
              <a:rPr lang="ru-RU" sz="2400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БЛАГОПОЛУЧИЯ! ВЗАИМОПОНИМАНИЯ!</a:t>
            </a:r>
            <a:endParaRPr lang="ru-RU" sz="2400" b="1" dirty="0">
              <a:ln w="1905"/>
              <a:solidFill>
                <a:schemeClr val="accent6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48531" y="5283608"/>
            <a:ext cx="6858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Отдел профилактики и комплексной реабилитации 80222 74-32-19</a:t>
            </a:r>
          </a:p>
          <a:p>
            <a:endParaRPr lang="ru-RU" sz="1400" dirty="0" smtClean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9" name="Picture 2" descr="C:\Users\User\Desktop\логотип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2868" y="5282143"/>
            <a:ext cx="1014638" cy="1049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User\Desktop\наши контакты.JPG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376"/>
          <a:stretch/>
        </p:blipFill>
        <p:spPr bwMode="auto">
          <a:xfrm>
            <a:off x="2826394" y="2545951"/>
            <a:ext cx="3028950" cy="1649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469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640</TotalTime>
  <Words>1352</Words>
  <Application>Microsoft Office PowerPoint</Application>
  <PresentationFormat>Экран (4:3)</PresentationFormat>
  <Paragraphs>119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User</cp:lastModifiedBy>
  <cp:revision>76</cp:revision>
  <dcterms:created xsi:type="dcterms:W3CDTF">2018-09-04T12:10:47Z</dcterms:created>
  <dcterms:modified xsi:type="dcterms:W3CDTF">2025-01-27T06:41:33Z</dcterms:modified>
</cp:coreProperties>
</file>