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62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44590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2553" y="116632"/>
            <a:ext cx="7207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sz="16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81000"/>
            <a:ext cx="6241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</a:p>
          <a:p>
            <a:pPr algn="ctr"/>
            <a:r>
              <a:rPr lang="ru-RU" sz="16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«Могилевский областной социально-педагогический центр»</a:t>
            </a:r>
            <a:endParaRPr lang="ru-RU" sz="16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9149" y="6105973"/>
            <a:ext cx="624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Борисенко Анжела Валерьевна</a:t>
            </a:r>
          </a:p>
          <a:p>
            <a:pPr algn="r"/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едагог-психолог отдела профилактики и комплексной реабилитации </a:t>
            </a:r>
            <a:endParaRPr lang="en-US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2133600"/>
            <a:ext cx="70562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уровня доверительных отношений обучающихся в социуме:</a:t>
            </a:r>
          </a:p>
          <a:p>
            <a:pPr algn="ctr"/>
            <a:r>
              <a:rPr lang="ru-RU" sz="28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актуальность, экспресс-диагностика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1443841"/>
            <a:ext cx="6781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определение </a:t>
            </a:r>
            <a:r>
              <a:rPr lang="ru-RU" dirty="0"/>
              <a:t>уровня доверия детей к педагогам школы – </a:t>
            </a:r>
            <a:r>
              <a:rPr lang="ru-RU" i="1" dirty="0"/>
              <a:t>(анонимно)</a:t>
            </a:r>
            <a:r>
              <a:rPr lang="ru-RU" dirty="0"/>
              <a:t>;</a:t>
            </a:r>
          </a:p>
          <a:p>
            <a:r>
              <a:rPr lang="ru-RU" dirty="0"/>
              <a:t>определение людей из окружения ребенка, которым он смог бы довериться в трудную минуту </a:t>
            </a:r>
            <a:r>
              <a:rPr lang="ru-RU" i="1" dirty="0"/>
              <a:t>(открытая форма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Процедура проведения: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/>
              <a:t>обучающимся </a:t>
            </a:r>
            <a:r>
              <a:rPr lang="ru-RU" dirty="0"/>
              <a:t>предлагается ответить на вопросы, поставив «галочку» напротив выбранного варианта ответа (ответов может быть несколько). </a:t>
            </a:r>
          </a:p>
          <a:p>
            <a:r>
              <a:rPr lang="ru-RU" dirty="0"/>
              <a:t>Вопросы 1, 2, 9 – уровень эмоционального комфорта, безопасности.</a:t>
            </a:r>
          </a:p>
          <a:p>
            <a:r>
              <a:rPr lang="ru-RU" dirty="0"/>
              <a:t>Вопросы 3-8 – уровень доверия.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2582" y="228600"/>
            <a:ext cx="393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Категория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sz="2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младший 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подростковый возраст (обучающиеся 5-8 классов).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994"/>
            <a:ext cx="5486400" cy="6526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4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16"/>
            <a:ext cx="5410200" cy="6685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8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6384" y="1828800"/>
            <a:ext cx="64380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определение </a:t>
            </a:r>
            <a:r>
              <a:rPr lang="ru-RU" dirty="0"/>
              <a:t>уровня доверия обучающегося к педагогам учреждения образования – </a:t>
            </a:r>
            <a:r>
              <a:rPr lang="ru-RU" i="1" dirty="0"/>
              <a:t>(анонимно)</a:t>
            </a:r>
            <a:r>
              <a:rPr lang="ru-RU" dirty="0"/>
              <a:t>;</a:t>
            </a:r>
          </a:p>
          <a:p>
            <a:r>
              <a:rPr lang="ru-RU" dirty="0"/>
              <a:t>определение людей из окружения подростка, которым он смог бы довериться в трудную минуту </a:t>
            </a:r>
            <a:r>
              <a:rPr lang="ru-RU" i="1" dirty="0"/>
              <a:t>(открытая форма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Процедура проведения: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/>
              <a:t>обучающимся </a:t>
            </a:r>
            <a:r>
              <a:rPr lang="ru-RU" dirty="0"/>
              <a:t>предлагается отразить степень выраженности своего отношения к некоторым жизненным ситуациям, обводя кружком соответствующую цифру. </a:t>
            </a:r>
          </a:p>
          <a:p>
            <a:r>
              <a:rPr lang="ru-RU" dirty="0"/>
              <a:t>Вопросы 1, 2, 9 – уровень эмоционального комфорта, безопасности.</a:t>
            </a:r>
          </a:p>
          <a:p>
            <a:r>
              <a:rPr lang="ru-RU" dirty="0"/>
              <a:t>Вопросы 3-8 – уровень доверия.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0800" y="161652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Категория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старший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подростковый, юношеский возраст (обучающиеся 9-11 классов, УПО).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0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816"/>
            <a:ext cx="5334000" cy="67419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258"/>
            <a:ext cx="5257800" cy="66744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1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25" y="724702"/>
            <a:ext cx="5060158" cy="49003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7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мы можем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98" y="2209800"/>
            <a:ext cx="2514600" cy="22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4200" y="5219804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педагога помочь </a:t>
            </a:r>
            <a:r>
              <a:rPr lang="ru-RU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обучающемуся </a:t>
            </a:r>
            <a:r>
              <a:rPr lang="ru-RU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научиться доверять как самому себе, так и окружающим людям с тем, чтобы доверять жизни в целом.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762000"/>
            <a:ext cx="7086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Доверие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важнейшее социально-психологическое явление, без него человек утрачивает связь с миром. Взаимоотношения ребёнка с миром опосредованы личными взаимоотношениями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диаде «педагог – ученик». 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2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3144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6047" y="1219200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2AA6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УСПЕХОВ!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2AA6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ЗДОРОВЬЯ!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2AA6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БЛАГОПОЛУЧИЯ! ВЗАИМОПОНИМАНИЯ!</a:t>
            </a:r>
            <a:endParaRPr lang="ru-RU" sz="2400" b="1" dirty="0">
              <a:ln w="1905"/>
              <a:solidFill>
                <a:srgbClr val="2AA6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6239787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44590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\.ms-ad\Desktop\Визит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79273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990600" y="946550"/>
            <a:ext cx="3886200" cy="1981200"/>
          </a:xfrm>
          <a:prstGeom prst="rightArrow">
            <a:avLst>
              <a:gd name="adj1" fmla="val 50000"/>
              <a:gd name="adj2" fmla="val 1992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координационного совета Могилевского облисполкома  </a:t>
            </a:r>
          </a:p>
          <a:p>
            <a:pPr algn="ctr"/>
            <a:r>
              <a:rPr lang="ru-RU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15.05.2021 № 2-2</a:t>
            </a:r>
            <a:endParaRPr lang="ru-RU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4636" y="12192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.7.3  «обеспечить планомерную работу по формированию в учреждениях образования атмосферы доверия, позитивного взаимодействия в диадах «педагог–ученик»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6036" y="699524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Руководителям учреждений образования</a:t>
            </a:r>
            <a:endParaRPr lang="ru-RU" sz="16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C:\Users\User\Desktop\мы можем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2514600" cy="22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79018" y="176304"/>
            <a:ext cx="223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АКТУАЛЬНО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2436" y="56388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педагога помочь </a:t>
            </a:r>
            <a:r>
              <a:rPr lang="ru-RU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обучающемуся </a:t>
            </a:r>
            <a:r>
              <a:rPr lang="ru-RU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научиться доверять как самому себе, так и окружающим людям с тем, чтобы доверять жизни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5756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6326" y="173129"/>
            <a:ext cx="1271686" cy="96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9583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Доверие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4870" y="95833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Доверчивость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579" y="1828800"/>
            <a:ext cx="325162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ткрытые</a:t>
            </a:r>
            <a:r>
              <a:rPr lang="ru-RU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положительные взаимоотношения между людьми, содержащие </a:t>
            </a: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уверенность</a:t>
            </a:r>
            <a:r>
              <a:rPr lang="ru-RU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порядочности и доброжелательности другого человека.</a:t>
            </a:r>
          </a:p>
          <a:p>
            <a:endParaRPr lang="ru-RU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4516" y="1828800"/>
            <a:ext cx="388088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Нравственная личностная черта, </a:t>
            </a:r>
            <a:r>
              <a:rPr lang="ru-RU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склонность </a:t>
            </a: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верить</a:t>
            </a:r>
            <a:r>
              <a:rPr lang="ru-RU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людям, их высказываниям, получаемой </a:t>
            </a:r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информации; </a:t>
            </a:r>
            <a:r>
              <a:rPr lang="ru-RU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тенденция принимать какие-либо сведения на </a:t>
            </a: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веру</a:t>
            </a:r>
            <a:r>
              <a:rPr lang="ru-RU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без критического обдумывания и </a:t>
            </a:r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анализа </a:t>
            </a:r>
            <a:endParaRPr lang="ru-RU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9018" y="176304"/>
            <a:ext cx="223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АКТУАЛЬНО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5029200"/>
            <a:ext cx="4673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Доверие 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</a:t>
            </a:r>
            <a:r>
              <a:rPr lang="ru-RU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 созидательной 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 и взаимных </a:t>
            </a:r>
            <a:r>
              <a:rPr lang="ru-RU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усилий. </a:t>
            </a:r>
          </a:p>
        </p:txBody>
      </p:sp>
    </p:spTree>
    <p:extLst>
      <p:ext uri="{BB962C8B-B14F-4D97-AF65-F5344CB8AC3E}">
        <p14:creationId xmlns:p14="http://schemas.microsoft.com/office/powerpoint/2010/main" val="22340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52600" y="1619361"/>
            <a:ext cx="6870050" cy="685800"/>
            <a:chOff x="1330" y="1344"/>
            <a:chExt cx="2942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330" y="1344"/>
              <a:ext cx="305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721403" y="2616034"/>
            <a:ext cx="6901477" cy="685800"/>
            <a:chOff x="1296" y="1824"/>
            <a:chExt cx="3228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988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355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</a:t>
              </a:r>
              <a:r>
                <a:rPr lang="ru-RU" dirty="0" smtClean="0">
                  <a:solidFill>
                    <a:srgbClr val="000000"/>
                  </a:solidFill>
                </a:rPr>
                <a:t>Максимальная честность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1712195" y="3534846"/>
            <a:ext cx="6909584" cy="685800"/>
            <a:chOff x="1263" y="2304"/>
            <a:chExt cx="3268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995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63" y="2304"/>
              <a:ext cx="323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76" y="238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1752600" y="4566168"/>
            <a:ext cx="6870285" cy="685800"/>
            <a:chOff x="1296" y="2832"/>
            <a:chExt cx="3267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3027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326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1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1886488" y="5468163"/>
            <a:ext cx="6735764" cy="685800"/>
            <a:chOff x="1210" y="3369"/>
            <a:chExt cx="4243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3917" cy="3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10" y="3369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1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29400" y="15240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АКТУАЛЬНО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5546" y="533400"/>
            <a:ext cx="5111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доверительных отношений </a:t>
            </a:r>
          </a:p>
          <a:p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педагогом и обучающимся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67000" y="1777595"/>
            <a:ext cx="3280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нтерес </a:t>
            </a:r>
            <a:r>
              <a:rPr lang="ru-RU" dirty="0"/>
              <a:t>и уважение к </a:t>
            </a:r>
            <a:r>
              <a:rPr lang="ru-RU" dirty="0" smtClean="0"/>
              <a:t>партнёру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667000" y="4739791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отовность </a:t>
            </a:r>
            <a:r>
              <a:rPr lang="ru-RU" dirty="0"/>
              <a:t>проявлять по отношению к нему волю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666999" y="5509150"/>
            <a:ext cx="5955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овершать </a:t>
            </a:r>
            <a:r>
              <a:rPr lang="ru-RU" dirty="0"/>
              <a:t>определённые действия, способствующие успешному взаимодействию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31014" y="3585358"/>
            <a:ext cx="609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Искреннее принятие </a:t>
            </a:r>
            <a:r>
              <a:rPr lang="ru-RU" dirty="0"/>
              <a:t>другого человека со всеми его мыслями и чувствами, достоинствами и недостатками</a:t>
            </a:r>
          </a:p>
        </p:txBody>
      </p: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09800" y="1546225"/>
            <a:ext cx="4724400" cy="685800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204096" y="2377116"/>
            <a:ext cx="4724400" cy="685800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2229903" y="3311009"/>
            <a:ext cx="4724400" cy="685800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2276069" y="4202630"/>
            <a:ext cx="4724400" cy="685800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2312542" y="5124340"/>
            <a:ext cx="4724400" cy="685800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41659" y="71543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АКТУАЛЬНО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9093" y="333153"/>
            <a:ext cx="4440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Личностные параметры и педагогические компетенции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1869" y="1722551"/>
            <a:ext cx="342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уховный </a:t>
            </a:r>
            <a:r>
              <a:rPr lang="ru-RU" dirty="0"/>
              <a:t>и нравственный облик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61869" y="2564298"/>
            <a:ext cx="367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рофессиональная </a:t>
            </a:r>
            <a:r>
              <a:rPr lang="ru-RU" dirty="0"/>
              <a:t>компетентность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52196" y="3486670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едагогическая </a:t>
            </a:r>
            <a:r>
              <a:rPr lang="ru-RU" dirty="0"/>
              <a:t>культура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90215" y="4377255"/>
            <a:ext cx="3120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ворческое </a:t>
            </a:r>
            <a:r>
              <a:rPr lang="ru-RU" dirty="0"/>
              <a:t>отношение к делу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57636" y="5282574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сотрудничать с коллегами </a:t>
            </a:r>
          </a:p>
        </p:txBody>
      </p: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2312542" y="5968229"/>
            <a:ext cx="4789488" cy="666003"/>
            <a:chOff x="1255" y="1854"/>
            <a:chExt cx="3017" cy="363"/>
          </a:xfrm>
          <a:solidFill>
            <a:schemeClr val="accent2">
              <a:lumMod val="20000"/>
              <a:lumOff val="80000"/>
            </a:schemeClr>
          </a:solidFill>
          <a:effectLst>
            <a:outerShdw dist="76200" dir="66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 w="127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gray">
            <a:xfrm>
              <a:off x="1255" y="1854"/>
              <a:ext cx="432" cy="363"/>
            </a:xfrm>
            <a:prstGeom prst="diamond">
              <a:avLst/>
            </a:prstGeom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6</a:t>
              </a:r>
              <a:endParaRPr lang="en-US" sz="2400" b="1" dirty="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880313" y="599508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/>
              <a:t>З</a:t>
            </a:r>
            <a:r>
              <a:rPr lang="ru-RU" sz="1700" dirty="0" smtClean="0"/>
              <a:t>нание </a:t>
            </a:r>
            <a:r>
              <a:rPr lang="ru-RU" sz="1700" dirty="0"/>
              <a:t>особенностей современной школы и передового педагогического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31206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4377" y="2082425"/>
            <a:ext cx="3487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</a:t>
            </a: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людей из окружения ребенка, которым он смог бы довериться в трудную 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минуту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325783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Экспресс-диагностика</a:t>
            </a:r>
          </a:p>
          <a:p>
            <a:pPr algn="ctr"/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доверительных отношений обучающегося с другими людьми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5765" y="2106793"/>
            <a:ext cx="2970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выявление </a:t>
            </a: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уровня доверия детей к педагогам  УО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789" y="3545138"/>
            <a:ext cx="51048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Учет возрастной категории обучающихся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(методики составлены в соответствии с возрастными особенностями)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599" y="4414461"/>
            <a:ext cx="4927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и направление использования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(не требует специального психологического образования, подходит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анонимного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открытого, </a:t>
            </a:r>
            <a:r>
              <a:rPr lang="ru-RU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скринингового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выборочного, сравнительного  исследований)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776" y="5657165"/>
            <a:ext cx="47864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Простота интерпретации результатов 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(не требует длительной обработки и анализа, результат виден сразу)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1573778">
            <a:off x="2389830" y="1274440"/>
            <a:ext cx="375859" cy="7178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339384">
            <a:off x="5437606" y="1271979"/>
            <a:ext cx="376545" cy="7178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47800" y="3976025"/>
            <a:ext cx="193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эффективности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5240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/>
              <a:t>определение </a:t>
            </a:r>
            <a:r>
              <a:rPr lang="ru-RU" dirty="0"/>
              <a:t>уровня доверия детей к учителю (воспитателю) – </a:t>
            </a:r>
            <a:r>
              <a:rPr lang="ru-RU" i="1" dirty="0"/>
              <a:t>(открытая форма или анонимно)</a:t>
            </a:r>
            <a:r>
              <a:rPr lang="ru-RU" dirty="0"/>
              <a:t>; </a:t>
            </a:r>
          </a:p>
          <a:p>
            <a:r>
              <a:rPr lang="ru-RU" dirty="0"/>
              <a:t>определение людей из окружения ребенка, которым он смог бы довериться в трудную минуту </a:t>
            </a:r>
            <a:r>
              <a:rPr lang="ru-RU" i="1" dirty="0"/>
              <a:t>(открытая форма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Процедура проведения: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/>
              <a:t>детям </a:t>
            </a:r>
            <a:r>
              <a:rPr lang="ru-RU" dirty="0"/>
              <a:t>раздаются бланки, </a:t>
            </a:r>
            <a:r>
              <a:rPr lang="ru-RU" dirty="0" smtClean="0"/>
              <a:t>педагог уточняет </a:t>
            </a:r>
            <a:r>
              <a:rPr lang="ru-RU" dirty="0"/>
              <a:t>у детей, что на них изображено; затем зачитывает вопросы и объясняет, что нужно сделать. </a:t>
            </a:r>
            <a:r>
              <a:rPr lang="ru-RU" i="1" dirty="0"/>
              <a:t>(Размер бланка – ¼ листа формата А4.)</a:t>
            </a:r>
            <a:endParaRPr lang="ru-RU" dirty="0"/>
          </a:p>
          <a:p>
            <a:r>
              <a:rPr lang="ru-RU" dirty="0"/>
              <a:t>Вопросы 1, 2, 9 – уровень эмоционального комфорта, безопасности.</a:t>
            </a:r>
          </a:p>
          <a:p>
            <a:r>
              <a:rPr lang="ru-RU" dirty="0"/>
              <a:t>Вопросы 3-8 – уровень доверия.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1292" y="336698"/>
            <a:ext cx="5085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Категория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sz="2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дошкольники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младшие школьники.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43245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1" y="533400"/>
            <a:ext cx="4953000" cy="6050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735"/>
            <a:ext cx="5943600" cy="645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6816"/>
            <a:ext cx="223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ЭКСПРЕСС-ДИАГНОСТИКА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661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User</cp:lastModifiedBy>
  <cp:revision>42</cp:revision>
  <dcterms:created xsi:type="dcterms:W3CDTF">2015-12-09T15:59:37Z</dcterms:created>
  <dcterms:modified xsi:type="dcterms:W3CDTF">2025-02-14T21:48:00Z</dcterms:modified>
</cp:coreProperties>
</file>