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57" r:id="rId4"/>
    <p:sldId id="268" r:id="rId5"/>
    <p:sldId id="284" r:id="rId6"/>
    <p:sldId id="266" r:id="rId7"/>
    <p:sldId id="264" r:id="rId8"/>
    <p:sldId id="267" r:id="rId9"/>
    <p:sldId id="271" r:id="rId10"/>
    <p:sldId id="272" r:id="rId11"/>
    <p:sldId id="273" r:id="rId12"/>
    <p:sldId id="274" r:id="rId13"/>
    <p:sldId id="276" r:id="rId14"/>
    <p:sldId id="277" r:id="rId15"/>
    <p:sldId id="279" r:id="rId16"/>
    <p:sldId id="280" r:id="rId17"/>
    <p:sldId id="282" r:id="rId18"/>
    <p:sldId id="283" r:id="rId19"/>
    <p:sldId id="275" r:id="rId20"/>
    <p:sldId id="281" r:id="rId21"/>
    <p:sldId id="27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D"/>
    <a:srgbClr val="A167A4"/>
    <a:srgbClr val="AB0031"/>
    <a:srgbClr val="2EA061"/>
    <a:srgbClr val="35C611"/>
    <a:srgbClr val="07E8F6"/>
    <a:srgbClr val="FFBE06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-13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742" y="1569758"/>
            <a:ext cx="81668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организации работы специалистов по профилактике и выявлению насилия (жестокого обращения) в отношении несовершеннолетних</a:t>
            </a:r>
            <a:endParaRPr lang="ru-RU" sz="1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9859" y="336956"/>
            <a:ext cx="700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</a:t>
            </a:r>
          </a:p>
          <a:p>
            <a:pPr algn="ctr"/>
            <a:r>
              <a:rPr lang="ru-RU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«Могилевский областной социально-педагогический центр»</a:t>
            </a:r>
            <a:endParaRPr lang="ru-RU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2" y="336956"/>
            <a:ext cx="1022031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69091" y="1160585"/>
            <a:ext cx="6152030" cy="129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969994" y="3738168"/>
            <a:ext cx="5150224" cy="158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возможности </a:t>
            </a:r>
            <a:r>
              <a:rPr lang="ru-RU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социально-педагогического и психологического </a:t>
            </a:r>
            <a:r>
              <a:rPr lang="ru-RU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консультирования,</a:t>
            </a:r>
          </a:p>
          <a:p>
            <a:r>
              <a:rPr lang="ru-RU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невербальные </a:t>
            </a:r>
            <a:r>
              <a:rPr lang="ru-RU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насилия (жестокого обращения</a:t>
            </a:r>
            <a:r>
              <a:rPr lang="ru-RU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</a:t>
            </a:r>
          </a:p>
          <a:p>
            <a:r>
              <a:rPr lang="ru-RU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</a:t>
            </a:r>
            <a:endParaRPr lang="ru-RU" b="1" i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i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964284" y="5432612"/>
            <a:ext cx="4992624" cy="71717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1F5480"/>
                </a:solidFill>
              </a:rPr>
              <a:t>Борисенко Анжела Валерьевна,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1F5480"/>
                </a:solidFill>
              </a:rPr>
              <a:t>педагог-психолог высшей квалификационной категории отдела профилактики и комплексной реабилитации</a:t>
            </a:r>
            <a:endParaRPr lang="en-US" sz="1400" dirty="0">
              <a:solidFill>
                <a:srgbClr val="1F54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812" y="6311153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Могилев, 2025</a:t>
            </a:r>
            <a:endParaRPr lang="ru-RU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6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User\Desktop\КУРСЫ МГОИРО 15.02.2025\в памятку невербальные признаки насилия\картинки\360_F_99101187_cPvcpsEjh9f4f5YkJZDUxp0Lc6f8pj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70520"/>
            <a:ext cx="2438400" cy="16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7135" y="145248"/>
            <a:ext cx="208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ПОЗИЦИЯ ЖЕРТВЫ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8711" y="817479"/>
            <a:ext cx="3583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Возможные эмоциональные реакции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173" y="1462579"/>
            <a:ext cx="74407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Замкнутость и уход в себя.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Страх и неспособность оставаться в одиночестве.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Депрессивное состояние, проявляющееся в чувстве незначимости и неспособности к действию.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Чувство вины.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Гнев, который может возникнуть немедленно или с отсрочкой и может быть направлен на любого человека.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9143" y="3826061"/>
            <a:ext cx="2247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Физическое состояние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3392" y="4294841"/>
            <a:ext cx="8480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На теле имеются кровоподтеки ссадины (как единичные, так и многочисленные), реже – раны (в основном в области грудной клетки и живота, в </a:t>
            </a:r>
            <a:r>
              <a:rPr lang="ru-RU" sz="1400" dirty="0" err="1"/>
              <a:t>т.ч</a:t>
            </a:r>
            <a:r>
              <a:rPr lang="ru-RU" sz="1400" dirty="0"/>
              <a:t>. на стадиях заживления), иногда – ожоги (например, от сигарет</a:t>
            </a:r>
            <a:r>
              <a:rPr lang="ru-RU" sz="1400" dirty="0" smtClean="0"/>
              <a:t>), иные физические увечья.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Человек </a:t>
            </a:r>
            <a:r>
              <a:rPr lang="ru-RU" sz="1400" dirty="0"/>
              <a:t>пытается скрыть травмы или преуменьшить их степень.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Названная причина травмы не соответствует ее характеру.</a:t>
            </a:r>
          </a:p>
        </p:txBody>
      </p:sp>
    </p:spTree>
    <p:extLst>
      <p:ext uri="{BB962C8B-B14F-4D97-AF65-F5344CB8AC3E}">
        <p14:creationId xmlns:p14="http://schemas.microsoft.com/office/powerpoint/2010/main" val="289790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48630" y="330804"/>
            <a:ext cx="2590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ПОЗИЦИЯ АГРЕССОРА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5529" y="779040"/>
            <a:ext cx="2658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Маркеры скрытой агрессии</a:t>
            </a:r>
            <a:endParaRPr lang="ru-RU" sz="1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0966" y="1079642"/>
            <a:ext cx="8014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Нелестные сравнения </a:t>
            </a:r>
            <a:r>
              <a:rPr lang="ru-RU" sz="1600" dirty="0">
                <a:solidFill>
                  <a:srgbClr val="002060"/>
                </a:solidFill>
              </a:rPr>
              <a:t>(«ты как слон в посудной лавке» и т.п.)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Фразы с издевкой, сарказмом </a:t>
            </a:r>
            <a:r>
              <a:rPr lang="ru-RU" sz="1600" dirty="0">
                <a:solidFill>
                  <a:srgbClr val="002060"/>
                </a:solidFill>
              </a:rPr>
              <a:t>(«это знает любой» и т.п.)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Использование командного тона </a:t>
            </a:r>
            <a:r>
              <a:rPr lang="ru-RU" sz="1600" dirty="0">
                <a:solidFill>
                  <a:srgbClr val="002060"/>
                </a:solidFill>
              </a:rPr>
              <a:t>(«молчи и слушай»)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Намеках, что с собеседником что-то не так </a:t>
            </a:r>
            <a:r>
              <a:rPr lang="ru-RU" sz="1600" dirty="0">
                <a:solidFill>
                  <a:srgbClr val="002060"/>
                </a:solidFill>
              </a:rPr>
              <a:t>(«раз ты этого не знаешь</a:t>
            </a:r>
            <a:r>
              <a:rPr lang="ru-RU" sz="1600" dirty="0" smtClean="0">
                <a:solidFill>
                  <a:srgbClr val="002060"/>
                </a:solidFill>
              </a:rPr>
              <a:t>...»)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Снисходительный тон </a:t>
            </a:r>
            <a:r>
              <a:rPr lang="ru-RU" sz="1600" dirty="0">
                <a:solidFill>
                  <a:srgbClr val="002060"/>
                </a:solidFill>
              </a:rPr>
              <a:t>(«как можно этого не знать»)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Деструктивная критика </a:t>
            </a:r>
            <a:r>
              <a:rPr lang="ru-RU" sz="1600" dirty="0">
                <a:solidFill>
                  <a:srgbClr val="002060"/>
                </a:solidFill>
              </a:rPr>
              <a:t>(«у тебя никогда ничего </a:t>
            </a:r>
            <a:r>
              <a:rPr lang="ru-RU" sz="1600" dirty="0" smtClean="0">
                <a:solidFill>
                  <a:srgbClr val="002060"/>
                </a:solidFill>
              </a:rPr>
              <a:t>не </a:t>
            </a:r>
            <a:r>
              <a:rPr lang="ru-RU" sz="1600" dirty="0">
                <a:solidFill>
                  <a:srgbClr val="002060"/>
                </a:solidFill>
              </a:rPr>
              <a:t>получается»)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Обобщения </a:t>
            </a:r>
            <a:r>
              <a:rPr lang="ru-RU" sz="1600" dirty="0" smtClean="0">
                <a:solidFill>
                  <a:srgbClr val="002060"/>
                </a:solidFill>
              </a:rPr>
              <a:t>(«</a:t>
            </a:r>
            <a:r>
              <a:rPr lang="ru-RU" sz="1600" dirty="0">
                <a:solidFill>
                  <a:srgbClr val="002060"/>
                </a:solidFill>
              </a:rPr>
              <a:t>ты всегда</a:t>
            </a:r>
            <a:r>
              <a:rPr lang="ru-RU" sz="1600" dirty="0" smtClean="0">
                <a:solidFill>
                  <a:srgbClr val="002060"/>
                </a:solidFill>
              </a:rPr>
              <a:t>..»)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Перекладывание ответственности на другого человека </a:t>
            </a:r>
            <a:r>
              <a:rPr lang="ru-RU" sz="1600" dirty="0">
                <a:solidFill>
                  <a:srgbClr val="002060"/>
                </a:solidFill>
              </a:rPr>
              <a:t>(«она меня спровоцировала</a:t>
            </a:r>
            <a:r>
              <a:rPr lang="ru-RU" sz="1600" dirty="0" smtClean="0">
                <a:solidFill>
                  <a:srgbClr val="002060"/>
                </a:solidFill>
              </a:rPr>
              <a:t>…»)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Вызывание чувства вины </a:t>
            </a:r>
            <a:r>
              <a:rPr lang="ru-RU" sz="1600" dirty="0">
                <a:solidFill>
                  <a:srgbClr val="002060"/>
                </a:solidFill>
              </a:rPr>
              <a:t>(«ты испортила мою жизнь…»)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Искажение, передергивание фактов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Обвинение другого </a:t>
            </a:r>
            <a:r>
              <a:rPr lang="ru-RU" sz="1600" dirty="0">
                <a:solidFill>
                  <a:srgbClr val="002060"/>
                </a:solidFill>
              </a:rPr>
              <a:t>(«ты хочешь скандал устроить…»)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Намек на проблему </a:t>
            </a:r>
            <a:r>
              <a:rPr lang="ru-RU" sz="1600" dirty="0">
                <a:solidFill>
                  <a:srgbClr val="002060"/>
                </a:solidFill>
              </a:rPr>
              <a:t>(«какая-то ты печальная и выглядишь неважно..»)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Забывание фактов, что включает в себя скрытую манипуляцию (некоторые агрессоры хронически забывчивы, когда речь идет о данных ими обещаниях)</a:t>
            </a:r>
          </a:p>
        </p:txBody>
      </p:sp>
    </p:spTree>
    <p:extLst>
      <p:ext uri="{BB962C8B-B14F-4D97-AF65-F5344CB8AC3E}">
        <p14:creationId xmlns:p14="http://schemas.microsoft.com/office/powerpoint/2010/main" val="309627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630" y="174392"/>
            <a:ext cx="2590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ПОЗИЦИЯ АГРЕССОРА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0563" y="442314"/>
            <a:ext cx="7064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Скрытую агрессию можно распознать по внешнему виду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209" y="779346"/>
            <a:ext cx="7643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Жесты выше или ниже груди.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Желание вторгнуться в личную зону партнера.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Пристальный взгляд с редкими морганиями.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Широко расставленные ноги (если агрессор мужчина).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Сжатая челюсть, напряжение скул.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Резкие, ломаные, скупые движения.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Дыхание через нос.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Неестественная улыбка.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Поднятые плечи.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2208" y="3392833"/>
            <a:ext cx="8127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 ВЗАИМООТНОШЕНИЙ С ПАРТНЕРОМ (РОДИТЕЛЕМ)-АГРЕССОРОМ (В СЛУЧАЕ, ЕСЛИ НАСИЛИЕ ПРИМЕНЯЕТСЯ К КОМУ-ТО ИЗ РОДИТЕЛЕЙ, ЧЛЕНОВ СЕМЬИ РЕБЕНКА)</a:t>
            </a:r>
            <a:endParaRPr lang="ru-RU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1552" y="4075129"/>
            <a:ext cx="7924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Забота партнера всегда </a:t>
            </a:r>
            <a:r>
              <a:rPr lang="ru-RU" sz="1600" dirty="0" smtClean="0"/>
              <a:t>чрезмерна, демонстративна.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Человек неохотно говорит в присутствии партнера-агрессора.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Во всем ему подчиняется и боится говорить в его присутствии.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Агрессор ведет себя агрессивно и властно, злословит (если партнер), обвиняет, упрекает (если ребенок или пожилой человек).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Агрессор отказывается покинуть помещение, оставить его одного.</a:t>
            </a:r>
          </a:p>
        </p:txBody>
      </p:sp>
    </p:spTree>
    <p:extLst>
      <p:ext uri="{BB962C8B-B14F-4D97-AF65-F5344CB8AC3E}">
        <p14:creationId xmlns:p14="http://schemas.microsoft.com/office/powerpoint/2010/main" val="368693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7384" y="815788"/>
            <a:ext cx="3524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целевыми группами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139" y="1336109"/>
            <a:ext cx="5000592" cy="338554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250" y="5326406"/>
            <a:ext cx="5038753" cy="338554"/>
          </a:xfrm>
          <a:prstGeom prst="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Психосоциальное анкетирование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262" y="1770186"/>
            <a:ext cx="5009612" cy="338554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Предэкзаменационный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260" y="2229194"/>
            <a:ext cx="5009614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Межличностное взаимодействие в классе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250" y="3154891"/>
            <a:ext cx="5009614" cy="33855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Социализация детей-сирот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680" y="3621055"/>
            <a:ext cx="5013194" cy="338554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081" y="4017604"/>
            <a:ext cx="5027509" cy="338554"/>
          </a:xfrm>
          <a:prstGeom prst="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высоко мотивированными обучающимися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661" y="4896816"/>
            <a:ext cx="5023929" cy="338554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250" y="4452052"/>
            <a:ext cx="5025646" cy="33855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Профилактическое сопровождение (ВК).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759" y="5932898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2086" y="5883567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групповых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90701" y="5883567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19775" y="3134241"/>
            <a:ext cx="393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902" y="2211872"/>
            <a:ext cx="185517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и выявление проблемных ситуаций в поведении и развитии обучающихся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8103" y="5495683"/>
            <a:ext cx="671542" cy="33855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7802" y="2719704"/>
            <a:ext cx="5022066" cy="323165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семейного воспитания</a:t>
            </a:r>
            <a:endParaRPr lang="ru-RU" sz="15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8891" y="178642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</a:t>
            </a:r>
            <a:endParaRPr lang="ru-RU" sz="2000" b="1" i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108" y="571500"/>
            <a:ext cx="40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иагностики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940832"/>
            <a:ext cx="3343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Первичная диагностика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19322" y="1056438"/>
            <a:ext cx="2767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Углубленное изучение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633" y="2897360"/>
            <a:ext cx="237392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Адаптационный, предэкзаменационный периоды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07724" y="4117193"/>
            <a:ext cx="5106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Например</a:t>
            </a:r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школьной тревожности Филлипса,</a:t>
            </a:r>
            <a:endParaRPr lang="ru-RU" sz="14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Шкалы социально-ситуативной тревоги </a:t>
            </a:r>
            <a:r>
              <a:rPr lang="ru-RU" sz="140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О.Кондаша</a:t>
            </a:r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Шкала тревоги Спилберга (в </a:t>
            </a:r>
            <a:r>
              <a:rPr lang="ru-RU" sz="140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адапт.Ханина</a:t>
            </a:r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Самооценка, мотивация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социометрические исследования,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опросники для педагогов, наблюдение и др.</a:t>
            </a:r>
            <a:endParaRPr lang="ru-RU" sz="14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622" y="1979822"/>
            <a:ext cx="7174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</a:t>
            </a:r>
            <a:r>
              <a:rPr lang="ru-RU" sz="1400" b="1" dirty="0" smtClean="0"/>
              <a:t>тартовые</a:t>
            </a:r>
            <a:r>
              <a:rPr lang="ru-RU" sz="1400" dirty="0" smtClean="0"/>
              <a:t> психологические и социально-педагогические исследования осуществляются при обеспечении основных компонентов образовательного процесса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61919" y="2901881"/>
            <a:ext cx="300257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Межличностное взаимодействия в классе (группе) сверстников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7585" y="2912406"/>
            <a:ext cx="238271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Детско-родительские отношения, посещение семьи на дому</a:t>
            </a:r>
            <a:endParaRPr lang="ru-RU" sz="1400" dirty="0"/>
          </a:p>
        </p:txBody>
      </p:sp>
      <p:pic>
        <p:nvPicPr>
          <p:cNvPr id="14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7" r="20225"/>
          <a:stretch/>
        </p:blipFill>
        <p:spPr bwMode="auto">
          <a:xfrm>
            <a:off x="704096" y="1986704"/>
            <a:ext cx="342787" cy="4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3884607" y="885593"/>
            <a:ext cx="753066" cy="4490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743202" y="4387174"/>
            <a:ext cx="364522" cy="642025"/>
          </a:xfrm>
          <a:prstGeom prst="leftBrace">
            <a:avLst>
              <a:gd name="adj1" fmla="val 8333"/>
              <a:gd name="adj2" fmla="val 4729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46576"/>
            <a:ext cx="117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Педагог-психолог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9752" y="1479677"/>
            <a:ext cx="679812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 параллельно с определением факторов суицидального риска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731" y="597053"/>
            <a:ext cx="63132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И</a:t>
            </a:r>
            <a:r>
              <a:rPr lang="ru-RU" sz="1400" i="1" dirty="0" smtClean="0"/>
              <a:t>спользование </a:t>
            </a:r>
            <a:r>
              <a:rPr lang="ru-RU" sz="1400" i="1" dirty="0"/>
              <a:t>специалистом большого количества диагностических методик, в </a:t>
            </a:r>
            <a:r>
              <a:rPr lang="ru-RU" sz="1400" i="1" dirty="0" err="1"/>
              <a:t>т.ч</a:t>
            </a:r>
            <a:r>
              <a:rPr lang="ru-RU" sz="1400" i="1" dirty="0"/>
              <a:t>. бланковых опросников с большим количеством вопросов (утверждений) при групповых исследованиях имеет свои минусы, которые могут влиять на качество оказываемой психологической помощи: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011" y="722477"/>
            <a:ext cx="18637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обсуждения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131" y="1972563"/>
            <a:ext cx="7227651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снижается объективность в получении результатов диагностики, так как проводятся исследования зачастую за один день;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1131" y="2709713"/>
            <a:ext cx="7344383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обработка результатов требует немалых временных затрат в ущерб остальным направлениям деятельности, в результате чего в большинстве случаев диагностика проводится ради диагностики;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1130" y="3676178"/>
            <a:ext cx="722765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и самое главное – из поля зрения специалиста могут выпадать «</a:t>
            </a:r>
            <a:r>
              <a:rPr lang="ru-RU" sz="1400" dirty="0" err="1"/>
              <a:t>недообследованные</a:t>
            </a:r>
            <a:r>
              <a:rPr lang="ru-RU" sz="1400" dirty="0"/>
              <a:t>» дети, реально нуждающиеся в помощи.</a:t>
            </a:r>
          </a:p>
        </p:txBody>
      </p:sp>
      <p:pic>
        <p:nvPicPr>
          <p:cNvPr id="7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570792" y="3470013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3346" y="4452957"/>
            <a:ext cx="7743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Справочно</a:t>
            </a:r>
            <a:r>
              <a:rPr lang="ru-RU" sz="1200" i="1" dirty="0"/>
              <a:t>: согласно п.4 Инструкции о порядке и условиях применения методов оказания психологической помощи, утв. Постановлением министерств здравоохранения и образования от 30.07.2012 №115/89 (не признана как утратившая силу) на основании </a:t>
            </a:r>
            <a:r>
              <a:rPr lang="ru-RU" sz="1200" b="1" i="1" dirty="0"/>
              <a:t>Закона о психологической помощи </a:t>
            </a:r>
            <a:r>
              <a:rPr lang="ru-RU" sz="1200" i="1" dirty="0"/>
              <a:t>от 1 июля 2010г. №153-З </a:t>
            </a:r>
            <a:r>
              <a:rPr lang="ru-RU" sz="1200" i="1" u="sng" dirty="0"/>
              <a:t>«Психолог, оказывающий психологическую помощь, самостоятельно выбирает форму оказания психологической помощи, максимально эффективные и надежные методы и методики исходя из целей оказания психологической помощи, ее видов, своей профессиональной компетентности, пола, возраста, особенностей личности гражданина (группы граждан), которому оказывается психологическая помощь, и его (их) поведения.»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691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306" y="508551"/>
            <a:ext cx="7655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Примерная схема первичной групповой диагностики 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306" y="1288302"/>
            <a:ext cx="765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ПСИХОЛОГИЧЕСКАЯ МЕТОДИКА + СОЦИОМЕТРИЯ + ОПРОСНИК КЛАССНОГО РУКОВОДИТЕЛЯ (КУРАТОРА)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6036" y="2058167"/>
            <a:ext cx="5938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Психодиагностическая методика выбирается с учетом возраста детей, ступени образования, цели исследования. </a:t>
            </a:r>
          </a:p>
        </p:txBody>
      </p:sp>
      <p:pic>
        <p:nvPicPr>
          <p:cNvPr id="5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1874298" y="1941504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2765" y="3074713"/>
            <a:ext cx="7636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Например: тест школьной тревожности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шкалы социально-ситуативной тревоги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О.Кондаша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шкала тревоги Спилберга (в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адапт.Ханина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), опросник общей самооценки Г.Н. Казанцевой, социометрические исследования, опросники для педагогов, карты наблюдений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4497" y="4196626"/>
            <a:ext cx="7324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результатам первичной диагностики осуществляется </a:t>
            </a:r>
            <a:r>
              <a:rPr lang="ru-RU" sz="1600" b="1" dirty="0"/>
              <a:t>углубленное изучение личности обучающегося с целью определения характера проблемы </a:t>
            </a:r>
            <a:r>
              <a:rPr lang="ru-RU" sz="1600" dirty="0"/>
              <a:t>(подтверждения или исключения предполагаемого риска) с использованием дополнительных </a:t>
            </a:r>
            <a:r>
              <a:rPr lang="ru-RU" sz="1600" dirty="0" smtClean="0"/>
              <a:t>диагностик,  уточнение некоторых факторов из наблюдения</a:t>
            </a:r>
            <a:endParaRPr lang="ru-RU" sz="1600" dirty="0"/>
          </a:p>
        </p:txBody>
      </p:sp>
      <p:pic>
        <p:nvPicPr>
          <p:cNvPr id="8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972765" y="4735235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4298" y="5582283"/>
            <a:ext cx="49657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ЕТОДИКИ  В РАССЫЛКЕ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306" y="877883"/>
            <a:ext cx="679812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 параллельно с определением факторов суицидального риска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8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 rotWithShape="1">
          <a:blip r:embed="rId2"/>
          <a:srcRect l="2805" t="8060" r="3103" b="5477"/>
          <a:stretch/>
        </p:blipFill>
        <p:spPr>
          <a:xfrm>
            <a:off x="80684" y="170328"/>
            <a:ext cx="5844152" cy="37472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 rotWithShape="1">
          <a:blip r:embed="rId3"/>
          <a:srcRect t="6709" b="3832"/>
          <a:stretch/>
        </p:blipFill>
        <p:spPr>
          <a:xfrm>
            <a:off x="3375680" y="2796988"/>
            <a:ext cx="5403850" cy="34424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93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180975"/>
            <a:ext cx="8930565" cy="619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5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07" y="1001526"/>
            <a:ext cx="65817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067" y="481684"/>
            <a:ext cx="185517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ИНСТРУКЦИИ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6409" y="5313342"/>
            <a:ext cx="49657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ЕТОДИКИ  В РАССЫЛКЕ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87" y="1197756"/>
            <a:ext cx="78889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Социально-педагогическое консультирование</a:t>
            </a:r>
            <a:r>
              <a:rPr lang="ru-RU" sz="1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– это квалифицированная помощь лицам, испытывающим различные проблемы, с целью их социализации, восстановления и оптимизации их социальных функций, выработки социальных норм жизнедеятельности и общения. Основной целью консультирования является оказание помощи личности в решении ее социальных проблем и в налаживании межличностных отношений с окружающими.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2256" y="828424"/>
            <a:ext cx="59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Суть социально-педагогического  консультирования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351" y="2367307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Суть психологического консультирования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245" y="2754953"/>
            <a:ext cx="77006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Психологическое консультирование </a:t>
            </a:r>
            <a:r>
              <a:rPr lang="ru-RU" sz="140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 профессиональная помощь клиенту в решении его проблемной ситуации. Его можно определить и как специфические отношения между людьми, при которых возможен способ общения, позволяющий другому человеку изучать свои чувства, мысли и поведение с тем, чтобы прийти к более ясному пониманию самого себя, а затем открыть и использовать свои сильные стороны, опираясь на внутренние ресурсы.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280" y="4021901"/>
            <a:ext cx="797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Консультироваться </a:t>
            </a:r>
            <a:r>
              <a:rPr lang="ru-RU" sz="1600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160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значит советоваться со спе­циалистом по какому-нибудь вопросу. А совет — всего лишь мнение, высказанное кому-нибудь, по поводу того, как ему поступить, что сделать и т.п.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5115" y="4923798"/>
            <a:ext cx="835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задача </a:t>
            </a:r>
            <a:r>
              <a:rPr lang="ru-RU" sz="1600" dirty="0" smtClean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педагога-консультанта </a:t>
            </a:r>
            <a:r>
              <a:rPr lang="ru-RU" sz="1600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состоит в том, чтобы </a:t>
            </a:r>
            <a:r>
              <a:rPr lang="ru-RU" sz="1600" b="1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помочь</a:t>
            </a:r>
            <a:r>
              <a:rPr lang="ru-RU" sz="1600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клиенту </a:t>
            </a:r>
            <a:r>
              <a:rPr lang="ru-RU" sz="1600" b="1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посмотреть</a:t>
            </a:r>
            <a:r>
              <a:rPr lang="ru-RU" sz="1600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свои пробле­мы и жизненные сложности со стороны, </a:t>
            </a:r>
            <a:r>
              <a:rPr lang="ru-RU" sz="1600" b="1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продемонстри­ровать</a:t>
            </a:r>
            <a:r>
              <a:rPr lang="ru-RU" sz="1600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1600" b="1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обсудить</a:t>
            </a:r>
            <a:r>
              <a:rPr lang="ru-RU" sz="1600" dirty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 стороны взаимоотношений, ко­торые, будучи источниками трудностей, обычно не осоз­наются и не </a:t>
            </a:r>
            <a:r>
              <a:rPr lang="ru-RU" sz="1600" dirty="0" smtClean="0">
                <a:ln w="1905"/>
                <a:solidFill>
                  <a:srgbClr val="2EA06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контролируются</a:t>
            </a:r>
            <a:endParaRPr lang="ru-RU" sz="1600" dirty="0">
              <a:ln w="1905"/>
              <a:solidFill>
                <a:srgbClr val="2EA06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8882" y="120538"/>
            <a:ext cx="6961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Возможности </a:t>
            </a:r>
            <a:r>
              <a:rPr lang="ru-RU" sz="2000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социально-педагогического и психологического консультирования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0133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236" y="475355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обучающимися, требующими повышенного внимания по результатам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диагностики личностной и поведенческой сферы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048" y="4456317"/>
            <a:ext cx="6057902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Профилактическое сопровождение (ВК)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0686" y="1395641"/>
            <a:ext cx="603884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Суицидальный риск, изменения психоэмоционального состояния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574" y="1769912"/>
            <a:ext cx="603884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тревожность (адаптация, экзаменационный период)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048" y="2115771"/>
            <a:ext cx="6038849" cy="338554"/>
          </a:xfrm>
          <a:prstGeom prst="rect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Дезадаптация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687" y="3638788"/>
            <a:ext cx="603884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детско-родительских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6048" y="2512706"/>
            <a:ext cx="6038848" cy="338554"/>
          </a:xfrm>
          <a:prstGeom prst="rect">
            <a:avLst/>
          </a:prstGeom>
          <a:ln w="63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Предрасположенность  к формированию химической зависимости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100" y="3233012"/>
            <a:ext cx="6038850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в межличностном общении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051" y="4056832"/>
            <a:ext cx="605789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ОПФР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790" y="1079044"/>
            <a:ext cx="394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350" y="5920336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0848" y="6074224"/>
            <a:ext cx="387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833221" y="5816042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6048" y="4899536"/>
            <a:ext cx="6057902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424" y="5115837"/>
            <a:ext cx="914400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327" y="5711484"/>
            <a:ext cx="433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консультаций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0685" y="2894458"/>
            <a:ext cx="6038850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Переживание негативного опыта, насилия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029" y="1623328"/>
            <a:ext cx="185517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проблемных ситуаций в поведении и развитии обучающихся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3" y="218112"/>
            <a:ext cx="4016412" cy="33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3430680"/>
            <a:ext cx="6743140" cy="28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042035" y="2716307"/>
            <a:ext cx="942341" cy="8068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72429" y="997103"/>
            <a:ext cx="140766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ПРОРАБОТАЕМ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3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8855" y="792529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УСПЕХОВ!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ЗДОРОВЬЯ!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БЛАГОПОЛУЧИЯ! ВЗАИМОПОНИМАНИЯ!</a:t>
            </a:r>
            <a:endParaRPr lang="ru-RU" sz="2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531" y="5283608"/>
            <a:ext cx="68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  <a:p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68" y="5282143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.ms-ad\Desktop\Визит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3" y="2802591"/>
            <a:ext cx="279273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4" y="386277"/>
            <a:ext cx="362174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Индивидуальное консультирование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4012" y="355824"/>
            <a:ext cx="33662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Групповое консультирование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728" y="1242534"/>
            <a:ext cx="401618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Индивидуальное</a:t>
            </a:r>
            <a:r>
              <a:rPr lang="ru-RU" sz="1600" dirty="0"/>
              <a:t> </a:t>
            </a:r>
            <a:r>
              <a:rPr lang="ru-RU" sz="1600" b="1" dirty="0"/>
              <a:t>консультирование</a:t>
            </a:r>
            <a:r>
              <a:rPr lang="ru-RU" sz="1600" dirty="0"/>
              <a:t> – это работа </a:t>
            </a:r>
            <a:r>
              <a:rPr lang="ru-RU" sz="1600" dirty="0" smtClean="0"/>
              <a:t>специалиста, </a:t>
            </a:r>
            <a:r>
              <a:rPr lang="ru-RU" sz="1600" dirty="0"/>
              <a:t>направленная на одного клиента при отсутствии посторонних лиц.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5799" y="965536"/>
            <a:ext cx="4329953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Групповое консультирование</a:t>
            </a:r>
            <a:r>
              <a:rPr lang="ru-RU" sz="1600" dirty="0"/>
              <a:t> </a:t>
            </a:r>
            <a:r>
              <a:rPr lang="ru-RU" sz="1600" dirty="0" smtClean="0"/>
              <a:t>– это </a:t>
            </a:r>
            <a:r>
              <a:rPr lang="ru-RU" sz="1600" dirty="0"/>
              <a:t>такой вид </a:t>
            </a:r>
            <a:r>
              <a:rPr lang="ru-RU" sz="1600" dirty="0" smtClean="0"/>
              <a:t>социально-педагогической поддержки и психологической </a:t>
            </a:r>
            <a:r>
              <a:rPr lang="ru-RU" sz="1600" dirty="0"/>
              <a:t>помощи, когда клиент обсуждает свои жизненные трудности не только с глазу на глаз </a:t>
            </a:r>
            <a:r>
              <a:rPr lang="ru-RU" sz="1600" dirty="0" smtClean="0"/>
              <a:t>со специалистом, </a:t>
            </a:r>
            <a:r>
              <a:rPr lang="ru-RU" sz="1600" dirty="0"/>
              <a:t>но и с другими людьми, и сама группа является основным условием развития его личности и разрешения проблемы.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5799" y="3248745"/>
            <a:ext cx="426271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Групповое</a:t>
            </a:r>
            <a:r>
              <a:rPr lang="ru-RU" sz="1600" dirty="0"/>
              <a:t> </a:t>
            </a:r>
            <a:r>
              <a:rPr lang="ru-RU" sz="1600" b="1" dirty="0"/>
              <a:t>консультирование</a:t>
            </a:r>
            <a:r>
              <a:rPr lang="ru-RU" sz="1600" dirty="0"/>
              <a:t> — </a:t>
            </a:r>
            <a:r>
              <a:rPr lang="ru-RU" sz="1600" b="1" dirty="0"/>
              <a:t>это</a:t>
            </a:r>
            <a:r>
              <a:rPr lang="ru-RU" sz="1600" dirty="0"/>
              <a:t> тип  </a:t>
            </a:r>
            <a:r>
              <a:rPr lang="ru-RU" sz="1600" b="1" dirty="0"/>
              <a:t>консультирования</a:t>
            </a:r>
            <a:r>
              <a:rPr lang="ru-RU" sz="1600" dirty="0"/>
              <a:t>, в котором специалист работает не индивидуально с человеком, а с группой клиентов.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398" y="4690319"/>
            <a:ext cx="346037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Семейное консультирование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7660" y="5201779"/>
            <a:ext cx="4002741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Семейное</a:t>
            </a:r>
            <a:r>
              <a:rPr lang="ru-RU" sz="1600" dirty="0"/>
              <a:t> </a:t>
            </a:r>
            <a:r>
              <a:rPr lang="ru-RU" sz="1600" b="1" dirty="0"/>
              <a:t>консультирование</a:t>
            </a:r>
            <a:r>
              <a:rPr lang="ru-RU" sz="1600" dirty="0"/>
              <a:t> — </a:t>
            </a:r>
            <a:r>
              <a:rPr lang="ru-RU" sz="1600" b="1" dirty="0"/>
              <a:t>это</a:t>
            </a:r>
            <a:r>
              <a:rPr lang="ru-RU" sz="1600" dirty="0"/>
              <a:t> вид </a:t>
            </a:r>
            <a:r>
              <a:rPr lang="ru-RU" sz="1600" dirty="0" smtClean="0"/>
              <a:t>группового</a:t>
            </a:r>
            <a:r>
              <a:rPr lang="ru-RU" sz="1600" dirty="0"/>
              <a:t> </a:t>
            </a:r>
            <a:r>
              <a:rPr lang="ru-RU" sz="1600" b="1" dirty="0"/>
              <a:t>консультирования</a:t>
            </a:r>
            <a:r>
              <a:rPr lang="ru-RU" sz="1600" dirty="0"/>
              <a:t>. В качестве его объекта выступает </a:t>
            </a:r>
            <a:r>
              <a:rPr lang="ru-RU" sz="1600" b="1" dirty="0" smtClean="0"/>
              <a:t>семья</a:t>
            </a:r>
            <a:r>
              <a:rPr lang="ru-RU" sz="1600" dirty="0"/>
              <a:t> </a:t>
            </a:r>
            <a:r>
              <a:rPr lang="ru-RU" sz="1600" dirty="0" smtClean="0"/>
              <a:t>или семейная система.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76" y="2661974"/>
            <a:ext cx="425823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Индивидуальное</a:t>
            </a:r>
            <a:r>
              <a:rPr lang="ru-RU" sz="1600" dirty="0"/>
              <a:t>  </a:t>
            </a:r>
            <a:r>
              <a:rPr lang="ru-RU" sz="1600" b="1" dirty="0"/>
              <a:t>консультирование</a:t>
            </a:r>
            <a:r>
              <a:rPr lang="ru-RU" sz="1600" dirty="0"/>
              <a:t> является одной из форм помощи людям в решении их проблем и, конечно, не может ответить на все вопросы. Это, скорее, способ помочь людям в прояснении и, может быть, достижении их личных целей 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504" y="1238399"/>
            <a:ext cx="77096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Отсутствие родителя или отделение ребенка от родителя (при помещении в больницу, детское учреждение).</a:t>
            </a:r>
          </a:p>
          <a:p>
            <a:endParaRPr lang="ru-RU" sz="1600" dirty="0" smtClean="0"/>
          </a:p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Отсутствие адекватного ответа на поиск заботы и привязанности, отвержение ребенка.</a:t>
            </a:r>
          </a:p>
          <a:p>
            <a:endParaRPr lang="ru-RU" sz="1600" dirty="0" smtClean="0"/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Угрозы покинуть ребенка, применяемые как дисциплинарная мера (родитель угрожает лишить ребенка своей любви, покинуть семью, совершить суицид и т.п.).</a:t>
            </a:r>
          </a:p>
          <a:p>
            <a:endParaRPr lang="ru-RU" sz="1600" dirty="0" smtClean="0"/>
          </a:p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Провоцирование родителем чувства вины или переживания собственной “</a:t>
            </a:r>
            <a:r>
              <a:rPr lang="ru-RU" sz="1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плохости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у ребенка. (При этом ребенок подвергается исключительной критике. Крайним вариантом является возложенная на ребенка ответственность за болезнь или смерть одного из родителей.).</a:t>
            </a:r>
          </a:p>
          <a:p>
            <a:endParaRPr lang="ru-RU" sz="1600" dirty="0" smtClean="0"/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Тревожная привязанность к ребенку, связанная с оказанием на него давления. Родитель (обычно мать) стремится таким образом стать единственным источником заботы в окружении ребенка.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6376" y="657178"/>
            <a:ext cx="561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ипы </a:t>
            </a: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неадекватного родительского отношения: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823" y="5812327"/>
            <a:ext cx="7109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пасение: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</a:t>
            </a:r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остается </a:t>
            </a:r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двусмысленным, неопределенным и всегда опасным</a:t>
            </a:r>
          </a:p>
        </p:txBody>
      </p:sp>
    </p:spTree>
    <p:extLst>
      <p:ext uri="{BB962C8B-B14F-4D97-AF65-F5344CB8AC3E}">
        <p14:creationId xmlns:p14="http://schemas.microsoft.com/office/powerpoint/2010/main" val="170461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58" y="44824"/>
            <a:ext cx="5647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ТЕХНИКИ СОЦИАЛЬНО-ПЕДАГОГИЧЕСКОГО И ПСИХОЛОГИЧЕКОГО КОНСУЛЬТИРОВАНИЯ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контексте проблемы насилия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867" y="851647"/>
            <a:ext cx="8283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ПООЩРЕНИЕ</a:t>
            </a:r>
          </a:p>
          <a:p>
            <a:r>
              <a:rPr lang="ru-RU" sz="1200" dirty="0" smtClean="0"/>
              <a:t>Применимы короткие </a:t>
            </a:r>
            <a:r>
              <a:rPr lang="ru-RU" sz="1200" dirty="0"/>
              <a:t>реплики </a:t>
            </a:r>
            <a:r>
              <a:rPr lang="ru-RU" sz="1200" dirty="0" smtClean="0"/>
              <a:t>типа </a:t>
            </a:r>
            <a:r>
              <a:rPr lang="ru-RU" sz="1200" dirty="0"/>
              <a:t>"Ага", "Угу", "Так", а также короткие фразы типа "Я понимаю" или "Да-да, продолжайте". </a:t>
            </a:r>
            <a:r>
              <a:rPr lang="ru-RU" sz="1200" dirty="0" smtClean="0"/>
              <a:t>Фразы</a:t>
            </a:r>
            <a:r>
              <a:rPr lang="ru-RU" sz="1200" dirty="0"/>
              <a:t>: "Не могли бы Вы более подробно рассказать о Ваших отношениях" или "Продолжим нашу беседу". Все они, подобно соли, полезны, когда используются в меру. Опасность заключается в их чрезмерном использовании, тогда они раздражают или становятся просто смешными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25244" y="1786628"/>
            <a:ext cx="7978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ПОВТОРЕНИЕ </a:t>
            </a:r>
          </a:p>
          <a:p>
            <a:r>
              <a:rPr lang="ru-RU" sz="1200" dirty="0"/>
              <a:t>П</a:t>
            </a:r>
            <a:r>
              <a:rPr lang="ru-RU" sz="1200" dirty="0" smtClean="0"/>
              <a:t>очти </a:t>
            </a:r>
            <a:r>
              <a:rPr lang="ru-RU" sz="1200" dirty="0"/>
              <a:t>буквальное воспроизведение сказанного клиентом или избирательное акцентирование определенных элементов его </a:t>
            </a:r>
            <a:r>
              <a:rPr lang="ru-RU" sz="1200" dirty="0" smtClean="0"/>
              <a:t>сообщения</a:t>
            </a:r>
            <a:endParaRPr lang="ru-RU" sz="1200" dirty="0"/>
          </a:p>
          <a:p>
            <a:r>
              <a:rPr lang="ru-RU" sz="1200" dirty="0" smtClean="0"/>
              <a:t>Клиент</a:t>
            </a:r>
            <a:r>
              <a:rPr lang="ru-RU" sz="1200" dirty="0"/>
              <a:t>: </a:t>
            </a:r>
            <a:r>
              <a:rPr lang="ru-RU" sz="1200" dirty="0" smtClean="0"/>
              <a:t>«Когда он орет на дочь, </a:t>
            </a:r>
            <a:r>
              <a:rPr lang="ru-RU" sz="1200" dirty="0"/>
              <a:t>я обычно </a:t>
            </a:r>
            <a:r>
              <a:rPr lang="ru-RU" sz="1200" dirty="0" smtClean="0"/>
              <a:t>молчу».</a:t>
            </a:r>
            <a:endParaRPr lang="ru-RU" sz="1200" dirty="0"/>
          </a:p>
          <a:p>
            <a:r>
              <a:rPr lang="ru-RU" sz="1200" dirty="0"/>
              <a:t>Консультант: </a:t>
            </a:r>
            <a:r>
              <a:rPr lang="ru-RU" sz="1200" dirty="0" smtClean="0"/>
              <a:t>«Молчите</a:t>
            </a:r>
            <a:r>
              <a:rPr lang="ru-RU" sz="1200" dirty="0"/>
              <a:t>... отчего</a:t>
            </a:r>
            <a:r>
              <a:rPr lang="ru-RU" sz="1200" dirty="0" smtClean="0"/>
              <a:t>?»</a:t>
            </a:r>
          </a:p>
          <a:p>
            <a:r>
              <a:rPr lang="ru-RU" sz="1200" dirty="0" smtClean="0"/>
              <a:t>или «Я думаю, что она боится огласки и осуждения»</a:t>
            </a:r>
          </a:p>
          <a:p>
            <a:r>
              <a:rPr lang="ru-RU" sz="1200" dirty="0" smtClean="0"/>
              <a:t>«Огласки и осуждения… может быть»</a:t>
            </a:r>
          </a:p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2594" y="3151146"/>
            <a:ext cx="843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ВОПРОС</a:t>
            </a:r>
          </a:p>
          <a:p>
            <a:r>
              <a:rPr lang="ru-RU" sz="1200" dirty="0" smtClean="0"/>
              <a:t>Закрытый вопрос (ответ «Да» или «Нет»): «Можно я буду уточнять некоторые нюансы?» «Вы беспокоитесь?»</a:t>
            </a:r>
          </a:p>
          <a:p>
            <a:r>
              <a:rPr lang="ru-RU" sz="1200" dirty="0" smtClean="0"/>
              <a:t>Открытый вопрос (начинается со слов </a:t>
            </a:r>
            <a:r>
              <a:rPr lang="ru-RU" sz="1200" dirty="0"/>
              <a:t>"что", "почему", "как</a:t>
            </a:r>
            <a:r>
              <a:rPr lang="ru-RU" sz="1200" dirty="0" smtClean="0"/>
              <a:t>": </a:t>
            </a:r>
            <a:r>
              <a:rPr lang="ru-RU" sz="1200" b="1" dirty="0"/>
              <a:t>"</a:t>
            </a:r>
            <a:r>
              <a:rPr lang="ru-RU" sz="1200" dirty="0"/>
              <a:t>Что вы сейчас чувствуете?" или "Почему он так себя повёл</a:t>
            </a:r>
            <a:r>
              <a:rPr lang="ru-RU" sz="1200" dirty="0" smtClean="0"/>
              <a:t>?» </a:t>
            </a:r>
            <a:r>
              <a:rPr lang="ru-RU" sz="1200" dirty="0"/>
              <a:t>Реплики типа "И что?", "А почему?"</a:t>
            </a:r>
          </a:p>
          <a:p>
            <a:r>
              <a:rPr lang="ru-RU" sz="1200" dirty="0" smtClean="0"/>
              <a:t>Пример: </a:t>
            </a:r>
            <a:r>
              <a:rPr lang="ru-RU" sz="1200" dirty="0"/>
              <a:t>Клиент: Когда она говорит со мной в таком тоне, это вызывает у меня раздражение. Обычно я просто выхожу из комнаты.</a:t>
            </a:r>
          </a:p>
          <a:p>
            <a:r>
              <a:rPr lang="ru-RU" sz="1200" dirty="0"/>
              <a:t>Консультант: ... но почему?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244" y="4536141"/>
            <a:ext cx="801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ПРОЯСНЕНИЕ </a:t>
            </a:r>
          </a:p>
          <a:p>
            <a:r>
              <a:rPr lang="ru-RU" sz="1200" dirty="0" smtClean="0"/>
              <a:t>Прояснение </a:t>
            </a:r>
            <a:r>
              <a:rPr lang="ru-RU" sz="1200" dirty="0"/>
              <a:t>состоит в сверке правильности понимания консультантом сообщения клиента</a:t>
            </a:r>
            <a:r>
              <a:rPr lang="ru-RU" sz="1200" dirty="0" smtClean="0"/>
              <a:t>,</a:t>
            </a:r>
            <a:r>
              <a:rPr lang="ru-RU" sz="1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dirty="0"/>
              <a:t>е</a:t>
            </a:r>
            <a:r>
              <a:rPr lang="ru-RU" sz="1200" dirty="0" smtClean="0"/>
              <a:t>сли </a:t>
            </a:r>
            <a:r>
              <a:rPr lang="ru-RU" sz="1200" dirty="0"/>
              <a:t>что-то в сообщении клиента остаётся </a:t>
            </a:r>
            <a:r>
              <a:rPr lang="ru-RU" sz="1200" dirty="0" smtClean="0"/>
              <a:t>неясным уместны реплики "Что </a:t>
            </a:r>
            <a:r>
              <a:rPr lang="ru-RU" sz="1200" dirty="0"/>
              <a:t>вы имеете в виду, когда говорите</a:t>
            </a:r>
            <a:r>
              <a:rPr lang="ru-RU" sz="1200" dirty="0" smtClean="0"/>
              <a:t>...?», </a:t>
            </a:r>
          </a:p>
          <a:p>
            <a:r>
              <a:rPr lang="ru-RU" sz="1200" dirty="0" smtClean="0"/>
              <a:t>Пример: </a:t>
            </a:r>
            <a:r>
              <a:rPr lang="ru-RU" sz="1200" dirty="0"/>
              <a:t>Консультант: </a:t>
            </a:r>
            <a:r>
              <a:rPr lang="ru-RU" sz="1200" dirty="0" smtClean="0"/>
              <a:t> Правильно ли я понимаю, вы </a:t>
            </a:r>
            <a:r>
              <a:rPr lang="ru-RU" sz="1200" dirty="0"/>
              <a:t>приняли это как должное... или</a:t>
            </a:r>
            <a:r>
              <a:rPr lang="ru-RU" sz="1200" dirty="0" smtClean="0"/>
              <a:t>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599" y="5413356"/>
            <a:ext cx="7941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ОТРАЖЕНИЕ ЧУВСТВ</a:t>
            </a:r>
          </a:p>
          <a:p>
            <a:r>
              <a:rPr lang="ru-RU" sz="1200" b="1" dirty="0" smtClean="0"/>
              <a:t> !!! НЕ путать с другими техниками</a:t>
            </a:r>
          </a:p>
          <a:p>
            <a:r>
              <a:rPr lang="ru-RU" sz="1200" dirty="0" smtClean="0"/>
              <a:t>Формула:  </a:t>
            </a:r>
            <a:r>
              <a:rPr lang="ru-RU" sz="1200" dirty="0"/>
              <a:t>"Вы чувствовали...... потому что ......." или, наоборот, "Вы так сделали ..... потому что чувствовали ......" </a:t>
            </a:r>
            <a:endParaRPr lang="ru-RU" sz="1200" dirty="0" smtClean="0"/>
          </a:p>
          <a:p>
            <a:r>
              <a:rPr lang="ru-RU" sz="1200" dirty="0" smtClean="0"/>
              <a:t>Пример: «Вы </a:t>
            </a:r>
            <a:r>
              <a:rPr lang="ru-RU" sz="1200" dirty="0"/>
              <a:t>чувствуете безысходность, потому что ваши скандалы  видит </a:t>
            </a:r>
            <a:r>
              <a:rPr lang="ru-RU" sz="1200" dirty="0" smtClean="0"/>
              <a:t>дочь», «</a:t>
            </a:r>
            <a:r>
              <a:rPr lang="ru-RU" sz="1200" dirty="0"/>
              <a:t>Вы чувствуете безысходность, потому что ваши скандалы  видит дочь</a:t>
            </a:r>
            <a:r>
              <a:rPr lang="ru-RU" sz="1200" dirty="0" smtClean="0"/>
              <a:t>.», «</a:t>
            </a:r>
            <a:r>
              <a:rPr lang="ru-RU" sz="1200" dirty="0"/>
              <a:t>Вы выглядите так, как будто готовы заплакать</a:t>
            </a:r>
            <a:r>
              <a:rPr lang="ru-RU" sz="1200" dirty="0" smtClean="0"/>
              <a:t>.»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8434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93" y="806824"/>
            <a:ext cx="688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6F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ИНФОРМИРОВАНИЕ </a:t>
            </a:r>
            <a:r>
              <a:rPr lang="ru-RU" sz="1200" b="1" dirty="0">
                <a:solidFill>
                  <a:srgbClr val="006F9D"/>
                </a:solidFill>
              </a:rPr>
              <a:t> </a:t>
            </a:r>
            <a:r>
              <a:rPr lang="ru-RU" sz="1200" dirty="0" smtClean="0"/>
              <a:t>(это </a:t>
            </a:r>
            <a:r>
              <a:rPr lang="ru-RU" sz="1200" dirty="0"/>
              <a:t>предоставления информации в форме объяснений, изложения фактов или мнений либо по собственной воле, либо в ответ на вопросы </a:t>
            </a:r>
            <a:r>
              <a:rPr lang="ru-RU" sz="1200" dirty="0" smtClean="0"/>
              <a:t>клиента)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5360" y="1244402"/>
            <a:ext cx="797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6F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СОВЕТ ( рекомендация)</a:t>
            </a:r>
            <a:r>
              <a:rPr lang="ru-RU" sz="1200" b="1" dirty="0" smtClean="0">
                <a:solidFill>
                  <a:srgbClr val="006F9D"/>
                </a:solidFill>
              </a:rPr>
              <a:t>  </a:t>
            </a:r>
            <a:r>
              <a:rPr lang="ru-RU" sz="1200" dirty="0" smtClean="0"/>
              <a:t>–</a:t>
            </a:r>
            <a:r>
              <a:rPr lang="ru-RU" sz="1200" b="1" dirty="0" smtClean="0"/>
              <a:t> </a:t>
            </a:r>
            <a:r>
              <a:rPr lang="ru-RU" sz="1200" dirty="0" smtClean="0"/>
              <a:t>заключение</a:t>
            </a:r>
            <a:r>
              <a:rPr lang="ru-RU" sz="1200" dirty="0"/>
              <a:t>, вытекающее из определения проблемы и анализа ее основных компонентов, продиктованное как ожиданиями и потребностями клиента</a:t>
            </a:r>
            <a:r>
              <a:rPr lang="ru-RU" sz="1200" b="1" dirty="0" smtClean="0"/>
              <a:t> </a:t>
            </a:r>
          </a:p>
          <a:p>
            <a:r>
              <a:rPr lang="ru-RU" sz="1200" dirty="0" smtClean="0"/>
              <a:t>Пример</a:t>
            </a:r>
            <a:r>
              <a:rPr lang="ru-RU" sz="1200" b="1" dirty="0" smtClean="0"/>
              <a:t>: </a:t>
            </a:r>
            <a:r>
              <a:rPr lang="ru-RU" sz="1200" dirty="0" smtClean="0"/>
              <a:t>«Полагаю</a:t>
            </a:r>
            <a:r>
              <a:rPr lang="ru-RU" sz="1200" dirty="0"/>
              <a:t>, наши встречи могли бы быть полезны однако, помимо этого, если вы серьёзно настроены справиться с ней, я бы рекомендовал посещать посетить </a:t>
            </a:r>
            <a:r>
              <a:rPr lang="ru-RU" sz="1200" dirty="0" smtClean="0"/>
              <a:t>психотерапевта», «</a:t>
            </a:r>
            <a:r>
              <a:rPr lang="ru-RU" sz="1200" dirty="0"/>
              <a:t>Я бы предложил вам наблюдать за поведением дочери (сына, мужа и т.п.), изменениями в настроении. Я бы предложил обсудить это с…, поговорить об этом с</a:t>
            </a:r>
            <a:r>
              <a:rPr lang="ru-RU" sz="1200" dirty="0" smtClean="0"/>
              <a:t>…»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361" y="2434893"/>
            <a:ext cx="7736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6F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УБЕЖДЕНИЕ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для </a:t>
            </a:r>
            <a:r>
              <a:rPr lang="ru-RU" sz="1200" dirty="0"/>
              <a:t>облегчения эмоционального выражения ("Вы имеете право испытывать печаль</a:t>
            </a:r>
            <a:r>
              <a:rPr lang="ru-RU" sz="1200" dirty="0" smtClean="0"/>
              <a:t>!")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чтобы преодолеть сопротивление клиента, который пришел под влиянием окружения (например, "Я понимаю, что вы здесь не по собственной воле. Однако вряд ли найдётся человек, у которого нет никаких проблем. Может быть, стоит подумать о том, как, несмотря ни на что, </a:t>
            </a:r>
            <a:r>
              <a:rPr lang="ru-RU" sz="1200" dirty="0" smtClean="0"/>
              <a:t>попытаться вместе помочь вашему ребенку")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975" y="3458665"/>
            <a:ext cx="1525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6F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ОБРАТНАЯ СВЯЗЬ </a:t>
            </a:r>
            <a:endParaRPr lang="ru-RU" sz="1200" b="1" dirty="0">
              <a:ln w="1905"/>
              <a:solidFill>
                <a:srgbClr val="006F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116" y="3725792"/>
            <a:ext cx="7673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</a:t>
            </a:r>
            <a:r>
              <a:rPr lang="ru-RU" sz="1200" dirty="0" smtClean="0"/>
              <a:t>ритерии </a:t>
            </a:r>
            <a:r>
              <a:rPr lang="ru-RU" sz="1200" dirty="0"/>
              <a:t>полезной обратной связи.</a:t>
            </a:r>
          </a:p>
          <a:p>
            <a:r>
              <a:rPr lang="ru-RU" sz="1200" dirty="0"/>
              <a:t>1. Обратная связь описательна и </a:t>
            </a:r>
            <a:r>
              <a:rPr lang="ru-RU" sz="1200" dirty="0" err="1"/>
              <a:t>безоценочна</a:t>
            </a:r>
            <a:r>
              <a:rPr lang="ru-RU" sz="1200" dirty="0"/>
              <a:t>. Описание поведения клиента предоставляет ему свободу выбора в том, как реагировать на него. Избегая оценок, мы тем самым уменьшаем потребность клиента защищаться.</a:t>
            </a:r>
          </a:p>
          <a:p>
            <a:r>
              <a:rPr lang="ru-RU" sz="1200" dirty="0"/>
              <a:t>2. Предоставление точной и конкретной информации о тех или иных аспектах поведения клиента обращает его </a:t>
            </a:r>
            <a:r>
              <a:rPr lang="ru-RU" sz="1200" dirty="0" smtClean="0"/>
              <a:t>внимание на </a:t>
            </a:r>
            <a:r>
              <a:rPr lang="ru-RU" sz="1200" dirty="0"/>
              <a:t>собственные проявления и призывает к их исследованию.</a:t>
            </a:r>
          </a:p>
          <a:p>
            <a:r>
              <a:rPr lang="ru-RU" sz="1200" dirty="0"/>
              <a:t>3. Обратная связь направлена на тот аспект поведения, с которым клиент способен что-либо сделать. Указание на недостатки, которые находятся вне контроля клиента, лишь </a:t>
            </a:r>
            <a:r>
              <a:rPr lang="ru-RU" sz="1200" dirty="0" smtClean="0"/>
              <a:t>подавляет </a:t>
            </a:r>
            <a:r>
              <a:rPr lang="ru-RU" sz="1200" dirty="0"/>
              <a:t>его. </a:t>
            </a:r>
          </a:p>
          <a:p>
            <a:r>
              <a:rPr lang="ru-RU" sz="1200" dirty="0"/>
              <a:t>4. Обратная связь своевременна. Она максимальна полезна, когда выражается сразу, вслед за той или иной реакцией клиента.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024" y="5480118"/>
            <a:ext cx="7915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Пример </a:t>
            </a:r>
            <a:r>
              <a:rPr lang="ru-RU" sz="1200" dirty="0" smtClean="0"/>
              <a:t>: «Я </a:t>
            </a:r>
            <a:r>
              <a:rPr lang="ru-RU" sz="1200" dirty="0"/>
              <a:t>заметил, что уже не один раз при упоминании о дочери ваше лицо оживает, после чего вы снова на некоторое время </a:t>
            </a:r>
            <a:r>
              <a:rPr lang="ru-RU" sz="1200" dirty="0" smtClean="0"/>
              <a:t>замолкаете», «Когда </a:t>
            </a:r>
            <a:r>
              <a:rPr lang="ru-RU" sz="1200" dirty="0"/>
              <a:t>вы рассказываете о компании своего сына, выражение вашего лица и тон демонстрируют </a:t>
            </a:r>
            <a:r>
              <a:rPr lang="ru-RU" sz="1200" dirty="0" smtClean="0"/>
              <a:t>пренебрежение».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69457" y="0"/>
            <a:ext cx="5647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ТЕХНИКИ СОЦИАЛЬНО-ПЕДАГОГИЧЕСКОГО И ПСИХОЛОГИЧЕКОГО КОНСУЛЬТИРОВАНИЯ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контексте проблемы насилия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14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2271" y="130430"/>
            <a:ext cx="293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ТЕМАТИКА КОНСУЛЬТАЦИЙ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91" y="110354"/>
            <a:ext cx="371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Проблемы, запросы, инициативы</a:t>
            </a:r>
            <a:endParaRPr lang="ru-RU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58821" y="113316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27912" y="1508246"/>
            <a:ext cx="73420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внутрисемейной </a:t>
            </a:r>
            <a:r>
              <a:rPr lang="ru-RU" sz="1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жизни, понятных детям и соблюдаемых всеми членами семьи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4873" y="1860963"/>
            <a:ext cx="399465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</a:t>
            </a:r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выражать </a:t>
            </a:r>
            <a:r>
              <a:rPr lang="ru-RU" sz="1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свои чувства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6151" y="2284844"/>
            <a:ext cx="6615953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из </a:t>
            </a:r>
            <a:r>
              <a:rPr lang="ru-RU" sz="1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родителей оговаривает другого в присутствии ребенка.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8236" y="4984364"/>
            <a:ext cx="3543149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ru-RU" sz="1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ребенок рассказал о насилии в семье.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597" y="2608404"/>
            <a:ext cx="510091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 мамы, когда ребенок стал свидетелем насилия в семье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6151" y="3366175"/>
            <a:ext cx="752675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Контакты организаций, оказывающих помощь пострадавшим от </a:t>
            </a:r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насилия. Телефоны доверия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912" y="5880846"/>
            <a:ext cx="782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для обсуждения: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форму психологического консультирования использовать: групповое консультирование или индивидуальное консультирование?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944" y="3736827"/>
            <a:ext cx="733537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Измененное психоэмоциональное состояние ребенка по результатам диагностики</a:t>
            </a:r>
            <a:endParaRPr lang="ru-RU" sz="1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236" y="4150655"/>
            <a:ext cx="6029643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видах психологического насилия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8236" y="4549603"/>
            <a:ext cx="724036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Консультирование родителя, ставшего жертвой насилия в семье.</a:t>
            </a:r>
            <a:endParaRPr lang="ru-RU" sz="1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4944" y="691823"/>
            <a:ext cx="66697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</a:t>
            </a:r>
            <a:r>
              <a:rPr lang="ru-RU" sz="1400" b="1" dirty="0" smtClean="0">
                <a:solidFill>
                  <a:schemeClr val="tx2"/>
                </a:solidFill>
              </a:rPr>
              <a:t>одействие </a:t>
            </a:r>
            <a:r>
              <a:rPr lang="ru-RU" sz="1400" b="1" dirty="0">
                <a:solidFill>
                  <a:schemeClr val="tx2"/>
                </a:solidFill>
              </a:rPr>
              <a:t>в разрешении </a:t>
            </a:r>
            <a:r>
              <a:rPr lang="ru-RU" sz="1400" b="1" dirty="0" smtClean="0">
                <a:solidFill>
                  <a:schemeClr val="tx2"/>
                </a:solidFill>
              </a:rPr>
              <a:t>конфликтов в ученическом коллективе</a:t>
            </a:r>
            <a:endParaRPr lang="ru-RU" sz="1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4944" y="1108541"/>
            <a:ext cx="78203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Провоцирование родителем чувства вины или переживания собственной “</a:t>
            </a:r>
            <a:r>
              <a:rPr lang="ru-RU" sz="1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плохости</a:t>
            </a:r>
            <a:r>
              <a:rPr lang="ru-RU" sz="1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у ребенка.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5274" y="2957391"/>
            <a:ext cx="580976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</a:t>
            </a:r>
            <a:r>
              <a:rPr lang="ru-RU" sz="1400" b="1" dirty="0" smtClean="0">
                <a:solidFill>
                  <a:schemeClr val="tx2"/>
                </a:solidFill>
              </a:rPr>
              <a:t>омощь </a:t>
            </a:r>
            <a:r>
              <a:rPr lang="ru-RU" sz="1400" b="1" dirty="0">
                <a:solidFill>
                  <a:schemeClr val="tx2"/>
                </a:solidFill>
              </a:rPr>
              <a:t>в оформлении различных субсидий в кризисной ситуации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8236" y="5450585"/>
            <a:ext cx="73420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Невербальные признаки домашнего насилия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КУРСЫ МГОИРО 15.02.2025\в памятку невербальные признаки насилия\картинки\v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36" y="4014710"/>
            <a:ext cx="3621740" cy="24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565" y="187388"/>
            <a:ext cx="793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Невербальные </a:t>
            </a:r>
            <a:r>
              <a:rPr lang="ru-RU" sz="2000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насилия (жестокого обращения</a:t>
            </a:r>
            <a:r>
              <a:rPr lang="ru-RU" sz="20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в семье</a:t>
            </a:r>
            <a:endParaRPr lang="ru-RU" sz="2000" b="1" i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213" y="76786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– это наиболее уязвимая часть любого общества, так как они полностью зависимы от родителей, опекунов и других взрослых. Именно из-за зависимости от взрослых почти во всех сферах жизни, возможности самозащиты детей очень ограниченны.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8213" y="2228671"/>
            <a:ext cx="7844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детей, отсутствует какая-либо информации о том, что насилие в любом виде – это противоправное явление, даже если оно присутствует в жизни детей на эмпирическом уровне.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212" y="3678088"/>
            <a:ext cx="5350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общении с другими детьми у них, как правило, не возникает тем про взаимоотношения со взрослыми, а тем более про насильственные действия. Так что дети находятся в ситуации изоляции. </a:t>
            </a:r>
          </a:p>
        </p:txBody>
      </p:sp>
    </p:spTree>
    <p:extLst>
      <p:ext uri="{BB962C8B-B14F-4D97-AF65-F5344CB8AC3E}">
        <p14:creationId xmlns:p14="http://schemas.microsoft.com/office/powerpoint/2010/main" val="289704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41" y="155103"/>
            <a:ext cx="208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ПОЗИЦИЯ ЖЕРТВЫ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4022" y="509174"/>
            <a:ext cx="6741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Поза, движения, манера говорить, телесные реакции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634" y="1079411"/>
            <a:ext cx="8032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Такой человек (взрослый, чаще женщина или ребенок) старается занять как можно меньше </a:t>
            </a:r>
            <a:r>
              <a:rPr lang="ru-RU" dirty="0" smtClean="0"/>
              <a:t>места.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Если </a:t>
            </a:r>
            <a:r>
              <a:rPr lang="ru-RU" dirty="0"/>
              <a:t>предлагают ему выбрать удобное для него место, он садится рядом с дверью, как будто ищет укромный уголок, из которого в случае чего легко </a:t>
            </a:r>
            <a:r>
              <a:rPr lang="ru-RU" dirty="0" smtClean="0"/>
              <a:t>сбежать.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Неохотно </a:t>
            </a:r>
            <a:r>
              <a:rPr lang="ru-RU" dirty="0"/>
              <a:t>говорит в присутствии члена </a:t>
            </a:r>
            <a:r>
              <a:rPr lang="ru-RU" dirty="0" smtClean="0"/>
              <a:t>семьи-агрессора.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 </a:t>
            </a:r>
            <a:r>
              <a:rPr lang="ru-RU" dirty="0"/>
              <a:t>время беседы голова втянута, руки сцеплены, голос чистый, часто плаксивый.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006" y="3486347"/>
            <a:ext cx="217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Психология жертвы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9575" y="4167158"/>
            <a:ext cx="302110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AB0031"/>
                </a:solidFill>
              </a:rPr>
              <a:t>Словосочетания, которые указывают на позицию жертвы, ребенка, маленького, зависимого человека: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4751" y="3988370"/>
            <a:ext cx="2818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«я боюсь»;</a:t>
            </a:r>
          </a:p>
          <a:p>
            <a:r>
              <a:rPr lang="ru-RU" dirty="0"/>
              <a:t>«я хочу»;</a:t>
            </a:r>
          </a:p>
          <a:p>
            <a:r>
              <a:rPr lang="ru-RU" dirty="0"/>
              <a:t>«меня заставляют»;</a:t>
            </a:r>
          </a:p>
          <a:p>
            <a:r>
              <a:rPr lang="ru-RU" dirty="0"/>
              <a:t>«меня принуждают»;</a:t>
            </a:r>
          </a:p>
          <a:p>
            <a:r>
              <a:rPr lang="ru-RU" dirty="0"/>
              <a:t>«я стараюсь»;</a:t>
            </a:r>
          </a:p>
          <a:p>
            <a:r>
              <a:rPr lang="ru-RU" dirty="0"/>
              <a:t>«мне стыдно и я боюсь»;</a:t>
            </a:r>
          </a:p>
          <a:p>
            <a:r>
              <a:rPr lang="ru-RU" dirty="0"/>
              <a:t>«я привык к тому, что…»;</a:t>
            </a:r>
          </a:p>
          <a:p>
            <a:r>
              <a:rPr lang="ru-RU" dirty="0"/>
              <a:t>«мне разрешают»</a:t>
            </a:r>
          </a:p>
        </p:txBody>
      </p:sp>
    </p:spTree>
    <p:extLst>
      <p:ext uri="{BB962C8B-B14F-4D97-AF65-F5344CB8AC3E}">
        <p14:creationId xmlns:p14="http://schemas.microsoft.com/office/powerpoint/2010/main" val="37044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2333</Words>
  <Application>Microsoft Office PowerPoint</Application>
  <PresentationFormat>Экран (4:3)</PresentationFormat>
  <Paragraphs>221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100</cp:revision>
  <dcterms:created xsi:type="dcterms:W3CDTF">2018-09-04T12:10:47Z</dcterms:created>
  <dcterms:modified xsi:type="dcterms:W3CDTF">2025-06-11T11:09:31Z</dcterms:modified>
</cp:coreProperties>
</file>