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57" r:id="rId4"/>
    <p:sldId id="272" r:id="rId5"/>
    <p:sldId id="273" r:id="rId6"/>
    <p:sldId id="26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5" r:id="rId16"/>
    <p:sldId id="266" r:id="rId17"/>
    <p:sldId id="267" r:id="rId18"/>
    <p:sldId id="282" r:id="rId19"/>
    <p:sldId id="261" r:id="rId20"/>
    <p:sldId id="283" r:id="rId21"/>
    <p:sldId id="268" r:id="rId22"/>
    <p:sldId id="269" r:id="rId23"/>
    <p:sldId id="270" r:id="rId24"/>
    <p:sldId id="271" r:id="rId25"/>
    <p:sldId id="262" r:id="rId26"/>
    <p:sldId id="263" r:id="rId27"/>
    <p:sldId id="284" r:id="rId28"/>
    <p:sldId id="285" r:id="rId29"/>
    <p:sldId id="264" r:id="rId30"/>
    <p:sldId id="286" r:id="rId31"/>
    <p:sldId id="287" r:id="rId32"/>
    <p:sldId id="290" r:id="rId33"/>
    <p:sldId id="291" r:id="rId34"/>
    <p:sldId id="288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480"/>
    <a:srgbClr val="2E2C2D"/>
    <a:srgbClr val="A167A4"/>
    <a:srgbClr val="ED613E"/>
    <a:srgbClr val="2A2F4D"/>
    <a:srgbClr val="47627F"/>
    <a:srgbClr val="04105A"/>
    <a:srgbClr val="BF3C48"/>
    <a:srgbClr val="856E45"/>
    <a:srgbClr val="6F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0" autoAdjust="0"/>
  </p:normalViewPr>
  <p:slideViewPr>
    <p:cSldViewPr snapToGrid="0">
      <p:cViewPr>
        <p:scale>
          <a:sx n="106" d="100"/>
          <a:sy n="106" d="100"/>
        </p:scale>
        <p:origin x="-16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445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F6FD4-1640-45C6-B169-EC5C437F2711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5959E5-5F01-4C10-ACC0-3BBB915BBF33}">
      <dgm:prSet phldrT="[Текст]" custT="1"/>
      <dgm:spPr/>
      <dgm:t>
        <a:bodyPr/>
        <a:lstStyle/>
        <a:p>
          <a:pPr rtl="0"/>
          <a:r>
            <a:rPr lang="ru-RU" sz="1400" b="1" dirty="0" smtClean="0">
              <a:latin typeface="+mn-lt"/>
              <a:ea typeface="Arial"/>
              <a:cs typeface="Arial"/>
              <a:sym typeface="Arial"/>
            </a:rPr>
            <a:t>Контакт с заботящимися взрослыми</a:t>
          </a:r>
          <a:endParaRPr lang="ru-RU" sz="1400" b="1" dirty="0">
            <a:latin typeface="+mn-lt"/>
          </a:endParaRPr>
        </a:p>
      </dgm:t>
    </dgm:pt>
    <dgm:pt modelId="{7A32A4B4-0D80-47A5-983E-D285F045EC7C}" type="parTrans" cxnId="{DD7736F4-1C0A-414E-A770-27A0C9E0E927}">
      <dgm:prSet/>
      <dgm:spPr/>
      <dgm:t>
        <a:bodyPr/>
        <a:lstStyle/>
        <a:p>
          <a:endParaRPr lang="ru-RU"/>
        </a:p>
      </dgm:t>
    </dgm:pt>
    <dgm:pt modelId="{7DA64D18-8CFE-4E41-834F-EA88A9C8216C}" type="sibTrans" cxnId="{DD7736F4-1C0A-414E-A770-27A0C9E0E927}">
      <dgm:prSet/>
      <dgm:spPr/>
      <dgm:t>
        <a:bodyPr/>
        <a:lstStyle/>
        <a:p>
          <a:endParaRPr lang="ru-RU"/>
        </a:p>
      </dgm:t>
    </dgm:pt>
    <dgm:pt modelId="{0827DA75-2A21-4DFC-8D76-DA50546420DA}">
      <dgm:prSet phldrT="[Текст]" custT="1"/>
      <dgm:spPr/>
      <dgm:t>
        <a:bodyPr/>
        <a:lstStyle/>
        <a:p>
          <a:pPr rtl="0"/>
          <a:r>
            <a:rPr lang="ru-RU" sz="1400" b="1" dirty="0" smtClean="0">
              <a:latin typeface="+mn-lt"/>
              <a:ea typeface="Arial"/>
              <a:cs typeface="Arial"/>
              <a:sym typeface="Arial"/>
            </a:rPr>
            <a:t>Чувство контроля над телом и эмоциями</a:t>
          </a:r>
          <a:endParaRPr lang="ru-RU" sz="1400" b="1" dirty="0">
            <a:latin typeface="+mn-lt"/>
          </a:endParaRPr>
        </a:p>
      </dgm:t>
    </dgm:pt>
    <dgm:pt modelId="{C313A5A4-5E1A-41E1-89C8-5798CADD6898}" type="parTrans" cxnId="{1000083D-0810-4B79-BC6B-5DE3C1AE9D93}">
      <dgm:prSet/>
      <dgm:spPr/>
      <dgm:t>
        <a:bodyPr/>
        <a:lstStyle/>
        <a:p>
          <a:endParaRPr lang="ru-RU"/>
        </a:p>
      </dgm:t>
    </dgm:pt>
    <dgm:pt modelId="{28B1C67C-DEDD-49EE-9171-94CFFE8D3BA5}" type="sibTrans" cxnId="{1000083D-0810-4B79-BC6B-5DE3C1AE9D93}">
      <dgm:prSet/>
      <dgm:spPr/>
      <dgm:t>
        <a:bodyPr/>
        <a:lstStyle/>
        <a:p>
          <a:endParaRPr lang="ru-RU"/>
        </a:p>
      </dgm:t>
    </dgm:pt>
    <dgm:pt modelId="{0C6028BE-9E7A-4DFE-AD7F-5BD3151FD6B9}">
      <dgm:prSet phldrT="[Текст]" custT="1"/>
      <dgm:spPr/>
      <dgm:t>
        <a:bodyPr/>
        <a:lstStyle/>
        <a:p>
          <a:pPr rtl="0"/>
          <a:r>
            <a:rPr lang="ru-RU" sz="1400" b="1" dirty="0" smtClean="0">
              <a:latin typeface="+mn-lt"/>
              <a:ea typeface="Arial"/>
              <a:cs typeface="Arial"/>
              <a:sym typeface="Arial"/>
            </a:rPr>
            <a:t>Решить конкретные проблемы</a:t>
          </a:r>
          <a:endParaRPr lang="ru-RU" sz="1400" b="1" dirty="0">
            <a:latin typeface="+mn-lt"/>
          </a:endParaRPr>
        </a:p>
      </dgm:t>
    </dgm:pt>
    <dgm:pt modelId="{2E27B679-09E0-4513-94DF-32484A9B6924}" type="parTrans" cxnId="{5F5B632F-1D9C-4526-804D-28C85B349577}">
      <dgm:prSet/>
      <dgm:spPr/>
      <dgm:t>
        <a:bodyPr/>
        <a:lstStyle/>
        <a:p>
          <a:endParaRPr lang="ru-RU"/>
        </a:p>
      </dgm:t>
    </dgm:pt>
    <dgm:pt modelId="{CB6D2E33-B117-4594-9279-1AAC59999138}" type="sibTrans" cxnId="{5F5B632F-1D9C-4526-804D-28C85B349577}">
      <dgm:prSet/>
      <dgm:spPr/>
      <dgm:t>
        <a:bodyPr/>
        <a:lstStyle/>
        <a:p>
          <a:endParaRPr lang="ru-RU"/>
        </a:p>
      </dgm:t>
    </dgm:pt>
    <dgm:pt modelId="{E436A2B0-BDA8-4560-839C-1D0300B4365D}">
      <dgm:prSet phldrT="[Текст]" custT="1"/>
      <dgm:spPr/>
      <dgm:t>
        <a:bodyPr/>
        <a:lstStyle/>
        <a:p>
          <a:pPr rtl="0"/>
          <a:r>
            <a:rPr lang="ru-RU" sz="1400" b="1" dirty="0" smtClean="0">
              <a:latin typeface="+mn-lt"/>
              <a:ea typeface="Arial"/>
              <a:cs typeface="Arial"/>
              <a:sym typeface="Arial"/>
            </a:rPr>
            <a:t>Позитивные активности</a:t>
          </a:r>
          <a:endParaRPr lang="ru-RU" sz="1400" b="1" dirty="0">
            <a:latin typeface="+mn-lt"/>
          </a:endParaRPr>
        </a:p>
      </dgm:t>
    </dgm:pt>
    <dgm:pt modelId="{96B1C117-7F7C-4806-8A08-0FB58F99CB65}" type="parTrans" cxnId="{ABAE0152-D85F-476C-BB37-EA570A15AF15}">
      <dgm:prSet/>
      <dgm:spPr/>
      <dgm:t>
        <a:bodyPr/>
        <a:lstStyle/>
        <a:p>
          <a:endParaRPr lang="ru-RU"/>
        </a:p>
      </dgm:t>
    </dgm:pt>
    <dgm:pt modelId="{F745ECC0-5E77-4CF1-B4B9-5C6228FE2737}" type="sibTrans" cxnId="{ABAE0152-D85F-476C-BB37-EA570A15AF15}">
      <dgm:prSet/>
      <dgm:spPr/>
      <dgm:t>
        <a:bodyPr/>
        <a:lstStyle/>
        <a:p>
          <a:endParaRPr lang="ru-RU"/>
        </a:p>
      </dgm:t>
    </dgm:pt>
    <dgm:pt modelId="{2A131F53-0C2A-4467-81FF-F65E4CE53876}">
      <dgm:prSet phldrT="[Текст]" custT="1"/>
      <dgm:spPr/>
      <dgm:t>
        <a:bodyPr/>
        <a:lstStyle/>
        <a:p>
          <a:pPr rtl="0"/>
          <a:r>
            <a:rPr lang="ru-RU" sz="1400" b="1" dirty="0" smtClean="0">
              <a:latin typeface="+mn-lt"/>
              <a:ea typeface="Arial"/>
              <a:cs typeface="Arial"/>
              <a:sym typeface="Arial"/>
            </a:rPr>
            <a:t>Позитивное мышление</a:t>
          </a:r>
          <a:endParaRPr lang="ru-RU" sz="1400" b="1" dirty="0">
            <a:latin typeface="+mn-lt"/>
          </a:endParaRPr>
        </a:p>
      </dgm:t>
    </dgm:pt>
    <dgm:pt modelId="{1D93F552-785D-4109-BE8F-B54611E90861}" type="parTrans" cxnId="{2DF03803-C978-4F6E-97D8-1CF7CCE9EA47}">
      <dgm:prSet/>
      <dgm:spPr/>
      <dgm:t>
        <a:bodyPr/>
        <a:lstStyle/>
        <a:p>
          <a:endParaRPr lang="ru-RU"/>
        </a:p>
      </dgm:t>
    </dgm:pt>
    <dgm:pt modelId="{C27BADBD-0657-41B3-8235-2E706A670BA7}" type="sibTrans" cxnId="{2DF03803-C978-4F6E-97D8-1CF7CCE9EA47}">
      <dgm:prSet/>
      <dgm:spPr/>
      <dgm:t>
        <a:bodyPr/>
        <a:lstStyle/>
        <a:p>
          <a:endParaRPr lang="ru-RU"/>
        </a:p>
      </dgm:t>
    </dgm:pt>
    <dgm:pt modelId="{60BF14C3-E500-4F30-BCF5-D7AC8FBDF168}">
      <dgm:prSet custT="1"/>
      <dgm:spPr/>
      <dgm:t>
        <a:bodyPr/>
        <a:lstStyle/>
        <a:p>
          <a:pPr rtl="0"/>
          <a:r>
            <a:rPr lang="ru-RU" sz="1400" b="1" dirty="0" smtClean="0">
              <a:latin typeface="+mn-lt"/>
              <a:ea typeface="Arial"/>
              <a:cs typeface="Arial"/>
              <a:sym typeface="Arial"/>
            </a:rPr>
            <a:t>Позитивный контакт со сверстниками</a:t>
          </a:r>
          <a:endParaRPr lang="ru-RU" sz="1400" b="1" dirty="0">
            <a:latin typeface="+mn-lt"/>
          </a:endParaRPr>
        </a:p>
      </dgm:t>
    </dgm:pt>
    <dgm:pt modelId="{0C778CD0-C169-4C18-9DE9-2763412244D0}" type="parTrans" cxnId="{DAD39849-1368-499D-8BBC-77649D477260}">
      <dgm:prSet/>
      <dgm:spPr/>
      <dgm:t>
        <a:bodyPr/>
        <a:lstStyle/>
        <a:p>
          <a:endParaRPr lang="ru-RU"/>
        </a:p>
      </dgm:t>
    </dgm:pt>
    <dgm:pt modelId="{4AA838A0-B5B9-4767-B39C-BA6895ADDC7E}" type="sibTrans" cxnId="{DAD39849-1368-499D-8BBC-77649D477260}">
      <dgm:prSet/>
      <dgm:spPr/>
      <dgm:t>
        <a:bodyPr/>
        <a:lstStyle/>
        <a:p>
          <a:endParaRPr lang="ru-RU"/>
        </a:p>
      </dgm:t>
    </dgm:pt>
    <dgm:pt modelId="{3595EF4A-0FA0-4BC7-851F-AC76FF84469B}" type="pres">
      <dgm:prSet presAssocID="{F5CF6FD4-1640-45C6-B169-EC5C437F27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AAF33D-2551-4F45-A500-E454C3B986C6}" type="pres">
      <dgm:prSet presAssocID="{765959E5-5F01-4C10-ACC0-3BBB915BBF33}" presName="node" presStyleLbl="node1" presStyleIdx="0" presStyleCnt="6" custScaleX="172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9C985-8108-46B6-8342-03A5B8B6E2F9}" type="pres">
      <dgm:prSet presAssocID="{765959E5-5F01-4C10-ACC0-3BBB915BBF33}" presName="spNode" presStyleCnt="0"/>
      <dgm:spPr/>
    </dgm:pt>
    <dgm:pt modelId="{B89A52EF-018C-4385-BC51-340AEFDDEDD7}" type="pres">
      <dgm:prSet presAssocID="{7DA64D18-8CFE-4E41-834F-EA88A9C8216C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6D03752-00AC-47DB-B342-099CAEE91EF6}" type="pres">
      <dgm:prSet presAssocID="{0827DA75-2A21-4DFC-8D76-DA50546420DA}" presName="node" presStyleLbl="node1" presStyleIdx="1" presStyleCnt="6" custScaleX="172822" custRadScaleRad="117792" custRadScaleInc="52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FB40D-E482-4A7D-A681-951ECC075D36}" type="pres">
      <dgm:prSet presAssocID="{0827DA75-2A21-4DFC-8D76-DA50546420DA}" presName="spNode" presStyleCnt="0"/>
      <dgm:spPr/>
    </dgm:pt>
    <dgm:pt modelId="{12DACC63-EFAB-421A-B827-4E868981C16B}" type="pres">
      <dgm:prSet presAssocID="{28B1C67C-DEDD-49EE-9171-94CFFE8D3BA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DADB2B7-0F90-4E11-B506-E02EA97FCB1C}" type="pres">
      <dgm:prSet presAssocID="{0C6028BE-9E7A-4DFE-AD7F-5BD3151FD6B9}" presName="node" presStyleLbl="node1" presStyleIdx="2" presStyleCnt="6" custScaleX="172822" custRadScaleRad="97366" custRadScaleInc="-14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F0D4B-1965-4353-80E1-A35B2ED87684}" type="pres">
      <dgm:prSet presAssocID="{0C6028BE-9E7A-4DFE-AD7F-5BD3151FD6B9}" presName="spNode" presStyleCnt="0"/>
      <dgm:spPr/>
    </dgm:pt>
    <dgm:pt modelId="{1EAC5305-899C-4B67-94C5-A479CFFEC2E2}" type="pres">
      <dgm:prSet presAssocID="{CB6D2E33-B117-4594-9279-1AAC59999138}" presName="sibTrans" presStyleLbl="sibTrans1D1" presStyleIdx="2" presStyleCnt="6"/>
      <dgm:spPr/>
      <dgm:t>
        <a:bodyPr/>
        <a:lstStyle/>
        <a:p>
          <a:endParaRPr lang="ru-RU"/>
        </a:p>
      </dgm:t>
    </dgm:pt>
    <dgm:pt modelId="{382A2045-33BA-4535-A8FC-771917AF8E5D}" type="pres">
      <dgm:prSet presAssocID="{E436A2B0-BDA8-4560-839C-1D0300B4365D}" presName="node" presStyleLbl="node1" presStyleIdx="3" presStyleCnt="6" custScaleX="172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A2B7B-9579-4788-960D-DDC35A41FA85}" type="pres">
      <dgm:prSet presAssocID="{E436A2B0-BDA8-4560-839C-1D0300B4365D}" presName="spNode" presStyleCnt="0"/>
      <dgm:spPr/>
    </dgm:pt>
    <dgm:pt modelId="{91CE3E69-1717-405B-8A1F-FF391B7D8952}" type="pres">
      <dgm:prSet presAssocID="{F745ECC0-5E77-4CF1-B4B9-5C6228FE273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21BB7C40-E17D-4A88-890B-2088365F1929}" type="pres">
      <dgm:prSet presAssocID="{2A131F53-0C2A-4467-81FF-F65E4CE53876}" presName="node" presStyleLbl="node1" presStyleIdx="4" presStyleCnt="6" custScaleX="172822" custScaleY="99823" custRadScaleRad="102317" custRadScaleInc="2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9D1C-F5D1-4A19-BD16-2684C35C797E}" type="pres">
      <dgm:prSet presAssocID="{2A131F53-0C2A-4467-81FF-F65E4CE53876}" presName="spNode" presStyleCnt="0"/>
      <dgm:spPr/>
    </dgm:pt>
    <dgm:pt modelId="{F117B113-9243-4519-8104-99BD322592FE}" type="pres">
      <dgm:prSet presAssocID="{C27BADBD-0657-41B3-8235-2E706A670BA7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4C48BED-A6FA-42FC-AB37-B856C93CC236}" type="pres">
      <dgm:prSet presAssocID="{60BF14C3-E500-4F30-BCF5-D7AC8FBDF168}" presName="node" presStyleLbl="node1" presStyleIdx="5" presStyleCnt="6" custScaleX="172822" custRadScaleRad="119779" custRadScaleInc="-56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BDE7C-60C1-44E0-A333-B3206D129DA8}" type="pres">
      <dgm:prSet presAssocID="{60BF14C3-E500-4F30-BCF5-D7AC8FBDF168}" presName="spNode" presStyleCnt="0"/>
      <dgm:spPr/>
    </dgm:pt>
    <dgm:pt modelId="{552BD982-120E-423B-A680-1821FBF51E14}" type="pres">
      <dgm:prSet presAssocID="{4AA838A0-B5B9-4767-B39C-BA6895ADDC7E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000083D-0810-4B79-BC6B-5DE3C1AE9D93}" srcId="{F5CF6FD4-1640-45C6-B169-EC5C437F2711}" destId="{0827DA75-2A21-4DFC-8D76-DA50546420DA}" srcOrd="1" destOrd="0" parTransId="{C313A5A4-5E1A-41E1-89C8-5798CADD6898}" sibTransId="{28B1C67C-DEDD-49EE-9171-94CFFE8D3BA5}"/>
    <dgm:cxn modelId="{DD7736F4-1C0A-414E-A770-27A0C9E0E927}" srcId="{F5CF6FD4-1640-45C6-B169-EC5C437F2711}" destId="{765959E5-5F01-4C10-ACC0-3BBB915BBF33}" srcOrd="0" destOrd="0" parTransId="{7A32A4B4-0D80-47A5-983E-D285F045EC7C}" sibTransId="{7DA64D18-8CFE-4E41-834F-EA88A9C8216C}"/>
    <dgm:cxn modelId="{10FC68EE-D4C5-4DD5-995A-85494E860647}" type="presOf" srcId="{C27BADBD-0657-41B3-8235-2E706A670BA7}" destId="{F117B113-9243-4519-8104-99BD322592FE}" srcOrd="0" destOrd="0" presId="urn:microsoft.com/office/officeart/2005/8/layout/cycle6"/>
    <dgm:cxn modelId="{ABAE0152-D85F-476C-BB37-EA570A15AF15}" srcId="{F5CF6FD4-1640-45C6-B169-EC5C437F2711}" destId="{E436A2B0-BDA8-4560-839C-1D0300B4365D}" srcOrd="3" destOrd="0" parTransId="{96B1C117-7F7C-4806-8A08-0FB58F99CB65}" sibTransId="{F745ECC0-5E77-4CF1-B4B9-5C6228FE2737}"/>
    <dgm:cxn modelId="{5F5B632F-1D9C-4526-804D-28C85B349577}" srcId="{F5CF6FD4-1640-45C6-B169-EC5C437F2711}" destId="{0C6028BE-9E7A-4DFE-AD7F-5BD3151FD6B9}" srcOrd="2" destOrd="0" parTransId="{2E27B679-09E0-4513-94DF-32484A9B6924}" sibTransId="{CB6D2E33-B117-4594-9279-1AAC59999138}"/>
    <dgm:cxn modelId="{C1170791-EBEF-4F76-A5FD-51E478D8FF57}" type="presOf" srcId="{2A131F53-0C2A-4467-81FF-F65E4CE53876}" destId="{21BB7C40-E17D-4A88-890B-2088365F1929}" srcOrd="0" destOrd="0" presId="urn:microsoft.com/office/officeart/2005/8/layout/cycle6"/>
    <dgm:cxn modelId="{EB18404F-A3E5-41C7-B3B2-FC35DEE62959}" type="presOf" srcId="{0827DA75-2A21-4DFC-8D76-DA50546420DA}" destId="{16D03752-00AC-47DB-B342-099CAEE91EF6}" srcOrd="0" destOrd="0" presId="urn:microsoft.com/office/officeart/2005/8/layout/cycle6"/>
    <dgm:cxn modelId="{2DF03803-C978-4F6E-97D8-1CF7CCE9EA47}" srcId="{F5CF6FD4-1640-45C6-B169-EC5C437F2711}" destId="{2A131F53-0C2A-4467-81FF-F65E4CE53876}" srcOrd="4" destOrd="0" parTransId="{1D93F552-785D-4109-BE8F-B54611E90861}" sibTransId="{C27BADBD-0657-41B3-8235-2E706A670BA7}"/>
    <dgm:cxn modelId="{91619999-7AEC-4FD1-9413-242FAE095736}" type="presOf" srcId="{E436A2B0-BDA8-4560-839C-1D0300B4365D}" destId="{382A2045-33BA-4535-A8FC-771917AF8E5D}" srcOrd="0" destOrd="0" presId="urn:microsoft.com/office/officeart/2005/8/layout/cycle6"/>
    <dgm:cxn modelId="{F6782FE3-9D8D-48AF-8C64-5BD0BB83F53B}" type="presOf" srcId="{F745ECC0-5E77-4CF1-B4B9-5C6228FE2737}" destId="{91CE3E69-1717-405B-8A1F-FF391B7D8952}" srcOrd="0" destOrd="0" presId="urn:microsoft.com/office/officeart/2005/8/layout/cycle6"/>
    <dgm:cxn modelId="{ADCCF98E-863B-4864-82C5-F5C592B42DC6}" type="presOf" srcId="{CB6D2E33-B117-4594-9279-1AAC59999138}" destId="{1EAC5305-899C-4B67-94C5-A479CFFEC2E2}" srcOrd="0" destOrd="0" presId="urn:microsoft.com/office/officeart/2005/8/layout/cycle6"/>
    <dgm:cxn modelId="{1C3102B7-C9C5-4D57-9EAF-7C1CE4D3826B}" type="presOf" srcId="{28B1C67C-DEDD-49EE-9171-94CFFE8D3BA5}" destId="{12DACC63-EFAB-421A-B827-4E868981C16B}" srcOrd="0" destOrd="0" presId="urn:microsoft.com/office/officeart/2005/8/layout/cycle6"/>
    <dgm:cxn modelId="{CE08EE61-DB84-4B9E-9B09-8860A935F4B1}" type="presOf" srcId="{0C6028BE-9E7A-4DFE-AD7F-5BD3151FD6B9}" destId="{6DADB2B7-0F90-4E11-B506-E02EA97FCB1C}" srcOrd="0" destOrd="0" presId="urn:microsoft.com/office/officeart/2005/8/layout/cycle6"/>
    <dgm:cxn modelId="{72F53368-6205-49AF-B34E-FE4A4BB1645F}" type="presOf" srcId="{765959E5-5F01-4C10-ACC0-3BBB915BBF33}" destId="{35AAF33D-2551-4F45-A500-E454C3B986C6}" srcOrd="0" destOrd="0" presId="urn:microsoft.com/office/officeart/2005/8/layout/cycle6"/>
    <dgm:cxn modelId="{DAD39849-1368-499D-8BBC-77649D477260}" srcId="{F5CF6FD4-1640-45C6-B169-EC5C437F2711}" destId="{60BF14C3-E500-4F30-BCF5-D7AC8FBDF168}" srcOrd="5" destOrd="0" parTransId="{0C778CD0-C169-4C18-9DE9-2763412244D0}" sibTransId="{4AA838A0-B5B9-4767-B39C-BA6895ADDC7E}"/>
    <dgm:cxn modelId="{7A7DF7B7-9697-491B-B0DC-A1439BB7F1F9}" type="presOf" srcId="{7DA64D18-8CFE-4E41-834F-EA88A9C8216C}" destId="{B89A52EF-018C-4385-BC51-340AEFDDEDD7}" srcOrd="0" destOrd="0" presId="urn:microsoft.com/office/officeart/2005/8/layout/cycle6"/>
    <dgm:cxn modelId="{2931B2AF-EF5C-4A11-8563-017F8AE58F6B}" type="presOf" srcId="{F5CF6FD4-1640-45C6-B169-EC5C437F2711}" destId="{3595EF4A-0FA0-4BC7-851F-AC76FF84469B}" srcOrd="0" destOrd="0" presId="urn:microsoft.com/office/officeart/2005/8/layout/cycle6"/>
    <dgm:cxn modelId="{C920A7D5-A2D7-4E22-8F80-C2EDD78D8381}" type="presOf" srcId="{4AA838A0-B5B9-4767-B39C-BA6895ADDC7E}" destId="{552BD982-120E-423B-A680-1821FBF51E14}" srcOrd="0" destOrd="0" presId="urn:microsoft.com/office/officeart/2005/8/layout/cycle6"/>
    <dgm:cxn modelId="{6A7DE2ED-E4BC-4990-9282-CF1AB885B53F}" type="presOf" srcId="{60BF14C3-E500-4F30-BCF5-D7AC8FBDF168}" destId="{04C48BED-A6FA-42FC-AB37-B856C93CC236}" srcOrd="0" destOrd="0" presId="urn:microsoft.com/office/officeart/2005/8/layout/cycle6"/>
    <dgm:cxn modelId="{E4FEE73D-7F69-4DC9-B6D4-1E4D6CA04A6F}" type="presParOf" srcId="{3595EF4A-0FA0-4BC7-851F-AC76FF84469B}" destId="{35AAF33D-2551-4F45-A500-E454C3B986C6}" srcOrd="0" destOrd="0" presId="urn:microsoft.com/office/officeart/2005/8/layout/cycle6"/>
    <dgm:cxn modelId="{35EC1532-805A-439E-8856-E87E1FB275D8}" type="presParOf" srcId="{3595EF4A-0FA0-4BC7-851F-AC76FF84469B}" destId="{5C29C985-8108-46B6-8342-03A5B8B6E2F9}" srcOrd="1" destOrd="0" presId="urn:microsoft.com/office/officeart/2005/8/layout/cycle6"/>
    <dgm:cxn modelId="{6CE39069-F748-4EF1-9493-CCDC2BB87C6F}" type="presParOf" srcId="{3595EF4A-0FA0-4BC7-851F-AC76FF84469B}" destId="{B89A52EF-018C-4385-BC51-340AEFDDEDD7}" srcOrd="2" destOrd="0" presId="urn:microsoft.com/office/officeart/2005/8/layout/cycle6"/>
    <dgm:cxn modelId="{6BCA31F3-63F2-49AC-9893-110DFFED8058}" type="presParOf" srcId="{3595EF4A-0FA0-4BC7-851F-AC76FF84469B}" destId="{16D03752-00AC-47DB-B342-099CAEE91EF6}" srcOrd="3" destOrd="0" presId="urn:microsoft.com/office/officeart/2005/8/layout/cycle6"/>
    <dgm:cxn modelId="{1B17DBAA-3D8F-480F-99D6-C928802C15B3}" type="presParOf" srcId="{3595EF4A-0FA0-4BC7-851F-AC76FF84469B}" destId="{D28FB40D-E482-4A7D-A681-951ECC075D36}" srcOrd="4" destOrd="0" presId="urn:microsoft.com/office/officeart/2005/8/layout/cycle6"/>
    <dgm:cxn modelId="{229E74FD-E35F-4849-94FC-F3EA622F6C33}" type="presParOf" srcId="{3595EF4A-0FA0-4BC7-851F-AC76FF84469B}" destId="{12DACC63-EFAB-421A-B827-4E868981C16B}" srcOrd="5" destOrd="0" presId="urn:microsoft.com/office/officeart/2005/8/layout/cycle6"/>
    <dgm:cxn modelId="{FD4CF42C-7E5D-4C43-8B39-39315546625C}" type="presParOf" srcId="{3595EF4A-0FA0-4BC7-851F-AC76FF84469B}" destId="{6DADB2B7-0F90-4E11-B506-E02EA97FCB1C}" srcOrd="6" destOrd="0" presId="urn:microsoft.com/office/officeart/2005/8/layout/cycle6"/>
    <dgm:cxn modelId="{8CC52E1F-EAFF-441C-828B-E4C432890387}" type="presParOf" srcId="{3595EF4A-0FA0-4BC7-851F-AC76FF84469B}" destId="{DA6F0D4B-1965-4353-80E1-A35B2ED87684}" srcOrd="7" destOrd="0" presId="urn:microsoft.com/office/officeart/2005/8/layout/cycle6"/>
    <dgm:cxn modelId="{D8B59BDF-CAAE-4DA3-8BEF-3D3D714AE4CA}" type="presParOf" srcId="{3595EF4A-0FA0-4BC7-851F-AC76FF84469B}" destId="{1EAC5305-899C-4B67-94C5-A479CFFEC2E2}" srcOrd="8" destOrd="0" presId="urn:microsoft.com/office/officeart/2005/8/layout/cycle6"/>
    <dgm:cxn modelId="{D6FA0174-D0EB-4475-9CDC-3BDAE9BAE384}" type="presParOf" srcId="{3595EF4A-0FA0-4BC7-851F-AC76FF84469B}" destId="{382A2045-33BA-4535-A8FC-771917AF8E5D}" srcOrd="9" destOrd="0" presId="urn:microsoft.com/office/officeart/2005/8/layout/cycle6"/>
    <dgm:cxn modelId="{7BA23D7B-DEF1-4478-824A-40E6E3E191FF}" type="presParOf" srcId="{3595EF4A-0FA0-4BC7-851F-AC76FF84469B}" destId="{90FA2B7B-9579-4788-960D-DDC35A41FA85}" srcOrd="10" destOrd="0" presId="urn:microsoft.com/office/officeart/2005/8/layout/cycle6"/>
    <dgm:cxn modelId="{527FEEEA-131C-4D83-B667-B4B92DC76EEC}" type="presParOf" srcId="{3595EF4A-0FA0-4BC7-851F-AC76FF84469B}" destId="{91CE3E69-1717-405B-8A1F-FF391B7D8952}" srcOrd="11" destOrd="0" presId="urn:microsoft.com/office/officeart/2005/8/layout/cycle6"/>
    <dgm:cxn modelId="{435DEC59-A15B-429B-822A-2EAC38241775}" type="presParOf" srcId="{3595EF4A-0FA0-4BC7-851F-AC76FF84469B}" destId="{21BB7C40-E17D-4A88-890B-2088365F1929}" srcOrd="12" destOrd="0" presId="urn:microsoft.com/office/officeart/2005/8/layout/cycle6"/>
    <dgm:cxn modelId="{10527F04-C3F0-4144-ADEA-867660AA24FA}" type="presParOf" srcId="{3595EF4A-0FA0-4BC7-851F-AC76FF84469B}" destId="{DB6F9D1C-F5D1-4A19-BD16-2684C35C797E}" srcOrd="13" destOrd="0" presId="urn:microsoft.com/office/officeart/2005/8/layout/cycle6"/>
    <dgm:cxn modelId="{F681825C-6FAB-41CB-AE5B-857A59818E95}" type="presParOf" srcId="{3595EF4A-0FA0-4BC7-851F-AC76FF84469B}" destId="{F117B113-9243-4519-8104-99BD322592FE}" srcOrd="14" destOrd="0" presId="urn:microsoft.com/office/officeart/2005/8/layout/cycle6"/>
    <dgm:cxn modelId="{F40FFF5F-FA41-4FE3-900C-7A2CEE2A61F0}" type="presParOf" srcId="{3595EF4A-0FA0-4BC7-851F-AC76FF84469B}" destId="{04C48BED-A6FA-42FC-AB37-B856C93CC236}" srcOrd="15" destOrd="0" presId="urn:microsoft.com/office/officeart/2005/8/layout/cycle6"/>
    <dgm:cxn modelId="{D0026E52-0254-4457-AAF1-7CBBBA01C86B}" type="presParOf" srcId="{3595EF4A-0FA0-4BC7-851F-AC76FF84469B}" destId="{47CBDE7C-60C1-44E0-A333-B3206D129DA8}" srcOrd="16" destOrd="0" presId="urn:microsoft.com/office/officeart/2005/8/layout/cycle6"/>
    <dgm:cxn modelId="{42633380-CCDF-4EAD-9C70-88B71CB93C17}" type="presParOf" srcId="{3595EF4A-0FA0-4BC7-851F-AC76FF84469B}" destId="{552BD982-120E-423B-A680-1821FBF51E1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AF33D-2551-4F45-A500-E454C3B986C6}">
      <dsp:nvSpPr>
        <dsp:cNvPr id="0" name=""/>
        <dsp:cNvSpPr/>
      </dsp:nvSpPr>
      <dsp:spPr>
        <a:xfrm>
          <a:off x="2986209" y="1756"/>
          <a:ext cx="1943416" cy="7310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  <a:ea typeface="Arial"/>
              <a:cs typeface="Arial"/>
              <a:sym typeface="Arial"/>
            </a:rPr>
            <a:t>Контакт с заботящимися взрослыми</a:t>
          </a:r>
          <a:endParaRPr lang="ru-RU" sz="1400" b="1" kern="1200" dirty="0">
            <a:latin typeface="+mn-lt"/>
          </a:endParaRPr>
        </a:p>
      </dsp:txBody>
      <dsp:txXfrm>
        <a:off x="3021898" y="37445"/>
        <a:ext cx="1872038" cy="659715"/>
      </dsp:txXfrm>
    </dsp:sp>
    <dsp:sp modelId="{B89A52EF-018C-4385-BC51-340AEFDDEDD7}">
      <dsp:nvSpPr>
        <dsp:cNvPr id="0" name=""/>
        <dsp:cNvSpPr/>
      </dsp:nvSpPr>
      <dsp:spPr>
        <a:xfrm>
          <a:off x="2852777" y="630725"/>
          <a:ext cx="3446120" cy="3446120"/>
        </a:xfrm>
        <a:custGeom>
          <a:avLst/>
          <a:gdLst/>
          <a:ahLst/>
          <a:cxnLst/>
          <a:rect l="0" t="0" r="0" b="0"/>
          <a:pathLst>
            <a:path>
              <a:moveTo>
                <a:pt x="2085237" y="38493"/>
              </a:moveTo>
              <a:arcTo wR="1723060" hR="1723060" stAng="16928023" swAng="16950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03752-00AC-47DB-B342-099CAEE91EF6}">
      <dsp:nvSpPr>
        <dsp:cNvPr id="0" name=""/>
        <dsp:cNvSpPr/>
      </dsp:nvSpPr>
      <dsp:spPr>
        <a:xfrm>
          <a:off x="4899063" y="1046892"/>
          <a:ext cx="1943832" cy="7310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  <a:ea typeface="Arial"/>
              <a:cs typeface="Arial"/>
              <a:sym typeface="Arial"/>
            </a:rPr>
            <a:t>Чувство контроля над телом и эмоциями</a:t>
          </a:r>
          <a:endParaRPr lang="ru-RU" sz="1400" b="1" kern="1200" dirty="0">
            <a:latin typeface="+mn-lt"/>
          </a:endParaRPr>
        </a:p>
      </dsp:txBody>
      <dsp:txXfrm>
        <a:off x="4934752" y="1082581"/>
        <a:ext cx="1872454" cy="659715"/>
      </dsp:txXfrm>
    </dsp:sp>
    <dsp:sp modelId="{12DACC63-EFAB-421A-B827-4E868981C16B}">
      <dsp:nvSpPr>
        <dsp:cNvPr id="0" name=""/>
        <dsp:cNvSpPr/>
      </dsp:nvSpPr>
      <dsp:spPr>
        <a:xfrm>
          <a:off x="2570439" y="-369922"/>
          <a:ext cx="3446120" cy="3446120"/>
        </a:xfrm>
        <a:custGeom>
          <a:avLst/>
          <a:gdLst/>
          <a:ahLst/>
          <a:cxnLst/>
          <a:rect l="0" t="0" r="0" b="0"/>
          <a:pathLst>
            <a:path>
              <a:moveTo>
                <a:pt x="3390915" y="2155723"/>
              </a:moveTo>
              <a:arcTo wR="1723060" hR="1723060" stAng="872562" swAng="15925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DB2B7-0F90-4E11-B506-E02EA97FCB1C}">
      <dsp:nvSpPr>
        <dsp:cNvPr id="0" name=""/>
        <dsp:cNvSpPr/>
      </dsp:nvSpPr>
      <dsp:spPr>
        <a:xfrm>
          <a:off x="4478211" y="2491563"/>
          <a:ext cx="1943832" cy="7310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  <a:ea typeface="Arial"/>
              <a:cs typeface="Arial"/>
              <a:sym typeface="Arial"/>
            </a:rPr>
            <a:t>Решить конкретные проблемы</a:t>
          </a:r>
          <a:endParaRPr lang="ru-RU" sz="1400" b="1" kern="1200" dirty="0">
            <a:latin typeface="+mn-lt"/>
          </a:endParaRPr>
        </a:p>
      </dsp:txBody>
      <dsp:txXfrm>
        <a:off x="4513900" y="2527252"/>
        <a:ext cx="1872454" cy="659715"/>
      </dsp:txXfrm>
    </dsp:sp>
    <dsp:sp modelId="{1EAC5305-899C-4B67-94C5-A479CFFEC2E2}">
      <dsp:nvSpPr>
        <dsp:cNvPr id="0" name=""/>
        <dsp:cNvSpPr/>
      </dsp:nvSpPr>
      <dsp:spPr>
        <a:xfrm>
          <a:off x="2077396" y="488763"/>
          <a:ext cx="3446120" cy="3446120"/>
        </a:xfrm>
        <a:custGeom>
          <a:avLst/>
          <a:gdLst/>
          <a:ahLst/>
          <a:cxnLst/>
          <a:rect l="0" t="0" r="0" b="0"/>
          <a:pathLst>
            <a:path>
              <a:moveTo>
                <a:pt x="3116149" y="2737081"/>
              </a:moveTo>
              <a:arcTo wR="1723060" hR="1723060" stAng="2163038" swAng="7718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2045-33BA-4535-A8FC-771917AF8E5D}">
      <dsp:nvSpPr>
        <dsp:cNvPr id="0" name=""/>
        <dsp:cNvSpPr/>
      </dsp:nvSpPr>
      <dsp:spPr>
        <a:xfrm>
          <a:off x="2986001" y="3447876"/>
          <a:ext cx="1943832" cy="7310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  <a:ea typeface="Arial"/>
              <a:cs typeface="Arial"/>
              <a:sym typeface="Arial"/>
            </a:rPr>
            <a:t>Позитивные активности</a:t>
          </a:r>
          <a:endParaRPr lang="ru-RU" sz="1400" b="1" kern="1200" dirty="0">
            <a:latin typeface="+mn-lt"/>
          </a:endParaRPr>
        </a:p>
      </dsp:txBody>
      <dsp:txXfrm>
        <a:off x="3021690" y="3483565"/>
        <a:ext cx="1872454" cy="659715"/>
      </dsp:txXfrm>
    </dsp:sp>
    <dsp:sp modelId="{91CE3E69-1717-405B-8A1F-FF391B7D8952}">
      <dsp:nvSpPr>
        <dsp:cNvPr id="0" name=""/>
        <dsp:cNvSpPr/>
      </dsp:nvSpPr>
      <dsp:spPr>
        <a:xfrm>
          <a:off x="2111195" y="290287"/>
          <a:ext cx="3446120" cy="3446120"/>
        </a:xfrm>
        <a:custGeom>
          <a:avLst/>
          <a:gdLst/>
          <a:ahLst/>
          <a:cxnLst/>
          <a:rect l="0" t="0" r="0" b="0"/>
          <a:pathLst>
            <a:path>
              <a:moveTo>
                <a:pt x="870631" y="3220492"/>
              </a:moveTo>
              <a:arcTo wR="1723060" hR="1723060" stAng="7179069" swAng="9415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B7C40-E17D-4A88-890B-2088365F1929}">
      <dsp:nvSpPr>
        <dsp:cNvPr id="0" name=""/>
        <dsp:cNvSpPr/>
      </dsp:nvSpPr>
      <dsp:spPr>
        <a:xfrm>
          <a:off x="1397996" y="2491200"/>
          <a:ext cx="1943832" cy="729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  <a:ea typeface="Arial"/>
              <a:cs typeface="Arial"/>
              <a:sym typeface="Arial"/>
            </a:rPr>
            <a:t>Позитивное мышление</a:t>
          </a:r>
          <a:endParaRPr lang="ru-RU" sz="1400" b="1" kern="1200" dirty="0">
            <a:latin typeface="+mn-lt"/>
          </a:endParaRPr>
        </a:p>
      </dsp:txBody>
      <dsp:txXfrm>
        <a:off x="1433622" y="2526826"/>
        <a:ext cx="1872580" cy="658547"/>
      </dsp:txXfrm>
    </dsp:sp>
    <dsp:sp modelId="{F117B113-9243-4519-8104-99BD322592FE}">
      <dsp:nvSpPr>
        <dsp:cNvPr id="0" name=""/>
        <dsp:cNvSpPr/>
      </dsp:nvSpPr>
      <dsp:spPr>
        <a:xfrm>
          <a:off x="1876961" y="-291239"/>
          <a:ext cx="3446120" cy="3446120"/>
        </a:xfrm>
        <a:custGeom>
          <a:avLst/>
          <a:gdLst/>
          <a:ahLst/>
          <a:cxnLst/>
          <a:rect l="0" t="0" r="0" b="0"/>
          <a:pathLst>
            <a:path>
              <a:moveTo>
                <a:pt x="359427" y="2776360"/>
              </a:moveTo>
              <a:arcTo wR="1723060" hR="1723060" stAng="8539003" swAng="15176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48BED-A6FA-42FC-AB37-B856C93CC236}">
      <dsp:nvSpPr>
        <dsp:cNvPr id="0" name=""/>
        <dsp:cNvSpPr/>
      </dsp:nvSpPr>
      <dsp:spPr>
        <a:xfrm>
          <a:off x="1031170" y="1062869"/>
          <a:ext cx="1943832" cy="7310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  <a:ea typeface="Arial"/>
              <a:cs typeface="Arial"/>
              <a:sym typeface="Arial"/>
            </a:rPr>
            <a:t>Позитивный контакт со сверстниками</a:t>
          </a:r>
          <a:endParaRPr lang="ru-RU" sz="1400" b="1" kern="1200" dirty="0">
            <a:latin typeface="+mn-lt"/>
          </a:endParaRPr>
        </a:p>
      </dsp:txBody>
      <dsp:txXfrm>
        <a:off x="1066859" y="1098558"/>
        <a:ext cx="1872454" cy="659715"/>
      </dsp:txXfrm>
    </dsp:sp>
    <dsp:sp modelId="{552BD982-120E-423B-A680-1821FBF51E14}">
      <dsp:nvSpPr>
        <dsp:cNvPr id="0" name=""/>
        <dsp:cNvSpPr/>
      </dsp:nvSpPr>
      <dsp:spPr>
        <a:xfrm>
          <a:off x="1577277" y="638560"/>
          <a:ext cx="3446120" cy="3446120"/>
        </a:xfrm>
        <a:custGeom>
          <a:avLst/>
          <a:gdLst/>
          <a:ahLst/>
          <a:cxnLst/>
          <a:rect l="0" t="0" r="0" b="0"/>
          <a:pathLst>
            <a:path>
              <a:moveTo>
                <a:pt x="597591" y="418354"/>
              </a:moveTo>
              <a:arcTo wR="1723060" hR="1723060" stAng="13753092" swAng="17985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A1AB4-FC21-4BA8-9493-C742915078A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E7FB-6D2A-436B-B1E5-EC3C6D22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BC60-6EDC-4DFC-9BBA-BE8982AC1E7B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2BB24-850B-416D-9939-705693222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8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783c84e7e0b13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6783c84e7e0b133_32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Бесформенные фигуры - напоминают про состояние не интегрированности во время стресса, “разобранности” и рассеянности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5618f696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5618f696f_0_19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6783c84e7e0b13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6783c84e7e0b133_49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6f73f59ff_3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6f73f59ff_3_186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работы в парах проводится обсуждение в группе в течение 5-7 минут. Как себя кто чувствует, как восприняли опыт слушания и обратную связь ввиде чувств и переживаний.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6f73f59ff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f6f73f59ff_4_24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7ba81ec3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7ba81ec3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f7ba81ec3b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54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536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7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amboard.google.com/d/1ToZVfy-u1yv3cIJ54zg3EKAmodgWJzKi0zw8ngueJfs/edit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9460" y="5737412"/>
            <a:ext cx="4992624" cy="7171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1F5480"/>
                </a:solidFill>
              </a:rPr>
              <a:t>Борисенко Анжела Валерьевна,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1F5480"/>
                </a:solidFill>
              </a:rPr>
              <a:t>педагог-психолог отдела профилактики и комплексной реабилитации</a:t>
            </a:r>
            <a:endParaRPr lang="en-US" sz="1800" dirty="0">
              <a:solidFill>
                <a:srgbClr val="1F54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81000"/>
            <a:ext cx="6241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 </a:t>
            </a:r>
          </a:p>
          <a:p>
            <a:pPr algn="ctr"/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«Могилевский областной социально-педагогический центр»</a:t>
            </a:r>
            <a:endParaRPr lang="ru-RU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3" y="381000"/>
            <a:ext cx="1014638" cy="10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8047" y="2008093"/>
            <a:ext cx="603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СТРАТЕГИИ ФОРМИРОВАНИЯ ДОВЕРИЯ В ГРУППЕ (КЛАССЕ) КАК СОЗДАНИЕ БЕЗОПАСНОЙ ОБРАЗОВАТЕЛЬНОЙ СРЕДЫ</a:t>
            </a: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3518715"/>
            <a:ext cx="606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проекта ШКОЛА КАК ПРОСТРАНСТВО ДОВЕРИЯ</a:t>
            </a:r>
            <a:endParaRPr lang="ru-RU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962" y="3934290"/>
            <a:ext cx="1464649" cy="60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8;p13"/>
          <p:cNvPicPr preferRelativeResize="0"/>
          <p:nvPr/>
        </p:nvPicPr>
        <p:blipFill rotWithShape="1">
          <a:blip r:embed="rId4">
            <a:alphaModFix/>
          </a:blip>
          <a:srcRect l="6458" t="18182" r="35131" b="15811"/>
          <a:stretch/>
        </p:blipFill>
        <p:spPr>
          <a:xfrm>
            <a:off x="2812795" y="3780469"/>
            <a:ext cx="1234402" cy="9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1;p43"/>
          <p:cNvSpPr txBox="1"/>
          <p:nvPr/>
        </p:nvSpPr>
        <p:spPr>
          <a:xfrm>
            <a:off x="437253" y="491247"/>
            <a:ext cx="3632723" cy="4924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 «БАБОЧКА»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7483" y="1233846"/>
            <a:ext cx="4481862" cy="2127918"/>
          </a:xfrm>
        </p:spPr>
        <p:txBody>
          <a:bodyPr>
            <a:normAutofit/>
          </a:bodyPr>
          <a:lstStyle/>
          <a:p>
            <a:pPr marL="482600" indent="0">
              <a:buNone/>
            </a:pP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1. Скрестите 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руки перед собой и положите их на верхнюю часть грудной клетки</a:t>
            </a:r>
          </a:p>
          <a:p>
            <a:pPr marL="482600" indent="0">
              <a:buNone/>
            </a:pP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2. Представьте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, что Вы находитесь в спокойном и безопасном месте</a:t>
            </a:r>
          </a:p>
          <a:p>
            <a:pPr marL="482600" indent="0">
              <a:buNone/>
            </a:pP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3. Медленно 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(поочередно) похлопывайте то одной рукой, то другой по грудной клетке до тех пор, пока интенсивность эмоциональной реакции не снизится</a:t>
            </a:r>
          </a:p>
          <a:p>
            <a:pPr marL="482600" indent="0">
              <a:buNone/>
            </a:pP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4. Следите 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за дыханием: медленно и глубоко вдыхайте и выдыхайте </a:t>
            </a: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воздух.</a:t>
            </a:r>
          </a:p>
          <a:p>
            <a:pPr marL="482600" indent="0">
              <a:buNone/>
            </a:pPr>
            <a:endParaRPr lang="ru-RU" dirty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  <a:p>
            <a:endParaRPr lang="ru-RU" dirty="0" smtClean="0">
              <a:solidFill>
                <a:srgbClr val="1F5480"/>
              </a:solidFill>
            </a:endParaRPr>
          </a:p>
          <a:p>
            <a:endParaRPr lang="en-US" dirty="0">
              <a:solidFill>
                <a:srgbClr val="1F5480"/>
              </a:solidFill>
            </a:endParaRPr>
          </a:p>
        </p:txBody>
      </p:sp>
      <p:pic>
        <p:nvPicPr>
          <p:cNvPr id="1026" name="Picture 2" descr="https://www.b17.ru/foto/uploaded/upl_1652725751_373547_jk1y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0" y="3873384"/>
            <a:ext cx="2975728" cy="24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1;p43"/>
          <p:cNvSpPr txBox="1">
            <a:spLocks noGrp="1"/>
          </p:cNvSpPr>
          <p:nvPr>
            <p:ph type="title"/>
          </p:nvPr>
        </p:nvSpPr>
        <p:spPr>
          <a:xfrm>
            <a:off x="4838877" y="471506"/>
            <a:ext cx="3874818" cy="4616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Упражнение «ПЕДАЛИ»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4573652" y="1143510"/>
            <a:ext cx="4157971" cy="2729874"/>
          </a:xfrm>
        </p:spPr>
        <p:txBody>
          <a:bodyPr>
            <a:normAutofit/>
          </a:bodyPr>
          <a:lstStyle/>
          <a:p>
            <a:pPr marL="482600" indent="0" algn="just">
              <a:buNone/>
            </a:pP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1. 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Представьте, что Вы находитесь в спокойном и безопасном месте</a:t>
            </a:r>
          </a:p>
          <a:p>
            <a:pPr marL="482600" indent="0" algn="just">
              <a:buNone/>
            </a:pP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2. 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Медленно (поочередно) </a:t>
            </a: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поднимайте и опускайте носок то одной, то другой ноги (как будто нажимаете на педали), 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пока интенсивность эмоциональной реакции не снизится</a:t>
            </a:r>
          </a:p>
          <a:p>
            <a:pPr marL="482600" indent="0" algn="just">
              <a:buNone/>
            </a:pP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3. 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Следите за дыханием: медленно и глубоко вдыхайте и выдыхайте </a:t>
            </a: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воздух (лучше, если выдох удается сделать длиннее вдоха).</a:t>
            </a:r>
            <a:endParaRPr lang="ru-RU" dirty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  <a:p>
            <a:pPr marL="139700" indent="0">
              <a:buNone/>
            </a:pPr>
            <a:endParaRPr lang="ru-RU" dirty="0">
              <a:solidFill>
                <a:srgbClr val="1F5480"/>
              </a:solidFill>
            </a:endParaRPr>
          </a:p>
        </p:txBody>
      </p:sp>
      <p:pic>
        <p:nvPicPr>
          <p:cNvPr id="7" name="Picture 2" descr="https://www.b17.ru/foto/uploaded/upl_1652725772_373547_35h9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34" y="3685126"/>
            <a:ext cx="3571108" cy="23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90965" y="6223166"/>
            <a:ext cx="51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4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7529" y="1268404"/>
            <a:ext cx="4110831" cy="3533474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ПРИ 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работе с этим </a:t>
            </a:r>
            <a:r>
              <a:rPr lang="ru-RU" dirty="0" err="1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арттерапевтическим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 методом, когда </a:t>
            </a: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сила 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эмоциональных переживаний особенно велика  срабатывает гениальный по уникальности подход, в котором можно</a:t>
            </a: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:</a:t>
            </a:r>
          </a:p>
          <a:p>
            <a:pPr marL="87313" lvl="0" indent="185738"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одной или         двумя руками,</a:t>
            </a:r>
          </a:p>
          <a:p>
            <a:pPr marL="87313" lvl="0" indent="185738"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 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с открытыми или       закрытыми глазами, </a:t>
            </a:r>
          </a:p>
          <a:p>
            <a:pPr marL="87313" lvl="0" indent="185738"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на неограниченном количестве бумаги</a:t>
            </a:r>
          </a:p>
          <a:p>
            <a:pPr marL="87313" lvl="0" indent="185738"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рисовать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, не ограничивая себя рамками композиций и образов, хаотичные бесконечные линии, медленно и постепенно разворачивая ниточку эмоций как проволоку или клубок нервов... Этот след и есть наша </a:t>
            </a:r>
            <a:r>
              <a:rPr lang="ru-RU" dirty="0" err="1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невысказаная</a:t>
            </a: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 боль.</a:t>
            </a:r>
          </a:p>
          <a:p>
            <a:pPr marL="139700" indent="0" algn="ctr">
              <a:buNone/>
            </a:pPr>
            <a:r>
              <a:rPr lang="ru-RU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 Можно ещё также описать в % насколько удалось "оставить" на рисунке то, что беспокоило</a:t>
            </a:r>
            <a:r>
              <a:rPr lang="ru-RU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.</a:t>
            </a:r>
            <a:endParaRPr lang="ru-RU" dirty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37047" y="1034611"/>
            <a:ext cx="4128415" cy="2820214"/>
          </a:xfrm>
        </p:spPr>
        <p:txBody>
          <a:bodyPr>
            <a:normAutofit/>
          </a:bodyPr>
          <a:lstStyle/>
          <a:p>
            <a:pPr marL="87313" indent="0">
              <a:lnSpc>
                <a:spcPct val="95000"/>
              </a:lnSpc>
              <a:buClr>
                <a:srgbClr val="008492"/>
              </a:buClr>
              <a:buNone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Метафоры каракулей для </a:t>
            </a:r>
            <a:r>
              <a:rPr lang="ru-RU" sz="1600" dirty="0" err="1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отреагирования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 негативной линейки переживаний, состояний:</a:t>
            </a:r>
          </a:p>
          <a:p>
            <a:pPr marL="87313" indent="185738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Мой страх</a:t>
            </a:r>
          </a:p>
          <a:p>
            <a:pPr marL="87313" indent="185738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Моя тревога</a:t>
            </a:r>
          </a:p>
          <a:p>
            <a:pPr marL="87313" indent="185738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Мой гнев</a:t>
            </a:r>
          </a:p>
          <a:p>
            <a:pPr marL="87313" indent="185738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Моя растерянность</a:t>
            </a:r>
          </a:p>
          <a:p>
            <a:pPr marL="87313" indent="185738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Мое отчаяние</a:t>
            </a:r>
          </a:p>
          <a:p>
            <a:pPr marL="87313" indent="185738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Мое бессилие</a:t>
            </a:r>
          </a:p>
          <a:p>
            <a:pPr marL="87313" indent="185738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Моя усталость</a:t>
            </a:r>
          </a:p>
          <a:p>
            <a:pPr marL="87313" indent="185738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Моя боль</a:t>
            </a:r>
          </a:p>
          <a:p>
            <a:pPr marL="139700" indent="0">
              <a:buNone/>
            </a:pPr>
            <a:endParaRPr lang="ru-RU" sz="1600" dirty="0">
              <a:solidFill>
                <a:srgbClr val="1F5480"/>
              </a:solidFill>
            </a:endParaRPr>
          </a:p>
        </p:txBody>
      </p:sp>
      <p:sp>
        <p:nvSpPr>
          <p:cNvPr id="5" name="Google Shape;271;p43"/>
          <p:cNvSpPr txBox="1">
            <a:spLocks noGrp="1"/>
          </p:cNvSpPr>
          <p:nvPr>
            <p:ph type="title"/>
          </p:nvPr>
        </p:nvSpPr>
        <p:spPr>
          <a:xfrm>
            <a:off x="2931460" y="387179"/>
            <a:ext cx="3675529" cy="4616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 «КАРАКУЛИ»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953" y="3569334"/>
            <a:ext cx="2277035" cy="2839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3035" y="6223166"/>
            <a:ext cx="52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7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782" y="1115292"/>
            <a:ext cx="3999900" cy="23899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5000"/>
              </a:lnSpc>
              <a:buClr>
                <a:srgbClr val="008492"/>
              </a:buClr>
              <a:buNone/>
            </a:pPr>
            <a:r>
              <a:rPr lang="ru-RU" sz="1600" b="1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Перечень каракуль для создания ресурсной поддержки:</a:t>
            </a:r>
          </a:p>
          <a:p>
            <a:pPr marL="87313" lvl="0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Моя сила</a:t>
            </a:r>
          </a:p>
          <a:p>
            <a:pPr marL="87313" lvl="0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Моя уверенность</a:t>
            </a:r>
          </a:p>
          <a:p>
            <a:pPr marL="87313" lvl="0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Моя внутренняя трансформация</a:t>
            </a:r>
          </a:p>
          <a:p>
            <a:pPr marL="87313" lvl="0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Энергия 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настоящего</a:t>
            </a:r>
          </a:p>
          <a:p>
            <a:pPr marL="87313" lvl="0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Моя выдержка</a:t>
            </a:r>
          </a:p>
          <a:p>
            <a:endParaRPr lang="ru-RU" sz="1600" dirty="0" smtClean="0">
              <a:solidFill>
                <a:srgbClr val="1F5480"/>
              </a:solidFill>
            </a:endParaRPr>
          </a:p>
          <a:p>
            <a:endParaRPr lang="ru-RU" sz="1600" dirty="0">
              <a:solidFill>
                <a:srgbClr val="1F548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>
            <a:off x="4553286" y="932329"/>
            <a:ext cx="4250054" cy="23128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5000"/>
              </a:lnSpc>
              <a:buClr>
                <a:srgbClr val="008492"/>
              </a:buClr>
              <a:buNone/>
            </a:pPr>
            <a:r>
              <a:rPr lang="ru-RU" sz="1600" b="1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Вопросы </a:t>
            </a:r>
            <a:r>
              <a:rPr lang="ru-RU" sz="1600" b="1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для анализа эффективности работы:</a:t>
            </a:r>
          </a:p>
          <a:p>
            <a:pPr marL="87313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Как изменилось дыхание?</a:t>
            </a:r>
          </a:p>
          <a:p>
            <a:pPr marL="87313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Какие ощущения в теле?</a:t>
            </a:r>
          </a:p>
          <a:p>
            <a:pPr marL="87313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Как изменилось эмоциональное состояние?</a:t>
            </a:r>
          </a:p>
          <a:p>
            <a:pPr marL="87313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Какие мысли возникают после завершения работы?</a:t>
            </a:r>
          </a:p>
          <a:p>
            <a:pPr marL="87313">
              <a:lnSpc>
                <a:spcPct val="95000"/>
              </a:lnSpc>
              <a:buClr>
                <a:srgbClr val="008492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Что хочется сейчас сделать?</a:t>
            </a:r>
          </a:p>
          <a:p>
            <a:endParaRPr lang="ru-RU" sz="1600" dirty="0" smtClean="0">
              <a:solidFill>
                <a:srgbClr val="1F5480"/>
              </a:solidFill>
            </a:endParaRPr>
          </a:p>
          <a:p>
            <a:endParaRPr lang="ru-RU" sz="1600" dirty="0">
              <a:solidFill>
                <a:srgbClr val="1F5480"/>
              </a:solidFill>
            </a:endParaRPr>
          </a:p>
        </p:txBody>
      </p:sp>
      <p:sp>
        <p:nvSpPr>
          <p:cNvPr id="5" name="Google Shape;271;p43"/>
          <p:cNvSpPr txBox="1">
            <a:spLocks noGrp="1"/>
          </p:cNvSpPr>
          <p:nvPr>
            <p:ph type="title"/>
          </p:nvPr>
        </p:nvSpPr>
        <p:spPr>
          <a:xfrm>
            <a:off x="2626658" y="315461"/>
            <a:ext cx="3460377" cy="4616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 «КАРАКУЛИ»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4100" name="Picture 4" descr="Художник превращает каракули дочери в собственные рису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8" y="3655627"/>
            <a:ext cx="2832668" cy="2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Художник превращает каракули дочери в собственные рису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03" y="3589707"/>
            <a:ext cx="2710422" cy="263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90965" y="6223166"/>
            <a:ext cx="51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2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1;p43"/>
          <p:cNvSpPr txBox="1"/>
          <p:nvPr/>
        </p:nvSpPr>
        <p:spPr>
          <a:xfrm>
            <a:off x="672354" y="505600"/>
            <a:ext cx="3173506" cy="4924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Техника «Тряска»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3065" y="1076504"/>
            <a:ext cx="3829994" cy="36091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1600" dirty="0" smtClean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  <a:p>
            <a:pPr marL="114300" indent="0">
              <a:buNone/>
            </a:pP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Животные 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в дикой природе, чтобы избавиться от стрессового </a:t>
            </a:r>
            <a:r>
              <a:rPr lang="ru-RU" sz="1600" dirty="0" err="1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гипервозбуждения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, позволяют тряске охватить организм</a:t>
            </a: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.</a:t>
            </a:r>
          </a:p>
          <a:p>
            <a:pPr marL="114300" indent="0">
              <a:buNone/>
            </a:pPr>
            <a:endParaRPr lang="ru-RU" sz="1600" dirty="0" smtClean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  <a:p>
            <a:pPr marL="114300" indent="0">
              <a:buNone/>
            </a:pP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 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Мы же можем сознательно «</a:t>
            </a: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трястись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» чтобы избавиться от симптомов и последствий </a:t>
            </a: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стресса на физическом уровне. </a:t>
            </a:r>
            <a:endParaRPr lang="ru-RU" sz="1600" dirty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  <a:p>
            <a:pPr marL="114300" indent="0">
              <a:buNone/>
            </a:pPr>
            <a:endParaRPr lang="ru-RU" sz="1600" dirty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  <a:p>
            <a:pPr marL="114300" indent="0">
              <a:buNone/>
            </a:pP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Для большей эффективности Можно 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добавлять звукосочетания (слоги с буквой «Х», например: «ХУ-ХА-ХО-ХА</a:t>
            </a: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!»). </a:t>
            </a:r>
            <a:endParaRPr lang="en-US" sz="1600" dirty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4" name="Google Shape;285;p45"/>
          <p:cNvSpPr txBox="1"/>
          <p:nvPr/>
        </p:nvSpPr>
        <p:spPr>
          <a:xfrm>
            <a:off x="4930588" y="441811"/>
            <a:ext cx="3720354" cy="53857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360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У</a:t>
            </a: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пражнение «Альфа»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" name="Google Shape;291;p46"/>
          <p:cNvSpPr txBox="1">
            <a:spLocks/>
          </p:cNvSpPr>
          <p:nvPr/>
        </p:nvSpPr>
        <p:spPr>
          <a:xfrm>
            <a:off x="4410634" y="1433979"/>
            <a:ext cx="4491317" cy="16711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sp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В дикой природе, чтобы снизить уровень гормона стресса кортизола «успешно практикуют» позу «АЛЬФЫ». Доказано, когда человек перед стрессовым событием, чтобы быстро </a:t>
            </a:r>
            <a:r>
              <a:rPr lang="ru-RU" sz="1400" smtClean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снизить тревогу, воспроизводит </a:t>
            </a:r>
            <a:r>
              <a:rPr lang="ru-RU" sz="14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эту позу – уровень </a:t>
            </a:r>
            <a:r>
              <a:rPr lang="ru-RU" sz="1400" smtClean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стресса снижается:)</a:t>
            </a:r>
            <a:endParaRPr lang="ru-RU" sz="1400" dirty="0">
              <a:solidFill>
                <a:srgbClr val="1F548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3"/>
          <a:stretch/>
        </p:blipFill>
        <p:spPr>
          <a:xfrm>
            <a:off x="5388978" y="3524186"/>
            <a:ext cx="2975093" cy="2883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64071" y="6223166"/>
            <a:ext cx="53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1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/>
          <p:nvPr/>
        </p:nvSpPr>
        <p:spPr>
          <a:xfrm>
            <a:off x="1780063" y="1789701"/>
            <a:ext cx="7059300" cy="18835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360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«</a:t>
            </a:r>
            <a:r>
              <a:rPr lang="ru" sz="1600" b="1" dirty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Человек доверия»:</a:t>
            </a:r>
            <a:endParaRPr sz="1600" b="1" dirty="0">
              <a:solidFill>
                <a:srgbClr val="1F548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36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 √ может внимательно выслушать;</a:t>
            </a:r>
            <a:endParaRPr sz="1600" dirty="0">
              <a:solidFill>
                <a:srgbClr val="1F548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36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 √ не осуждает;</a:t>
            </a:r>
            <a:endParaRPr sz="1600" dirty="0">
              <a:solidFill>
                <a:srgbClr val="1F548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36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 √ проявляет эмпатию;</a:t>
            </a:r>
            <a:endParaRPr sz="1600" dirty="0">
              <a:solidFill>
                <a:srgbClr val="1F548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36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 √ знает о ваших </a:t>
            </a:r>
            <a:r>
              <a:rPr lang="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ресурсах, особенностях, способах восстановиться;</a:t>
            </a:r>
            <a:endParaRPr sz="1600" dirty="0">
              <a:solidFill>
                <a:srgbClr val="1F548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36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 √ помогает искать новые ресурсы.</a:t>
            </a:r>
            <a:endParaRPr sz="1600" dirty="0">
              <a:solidFill>
                <a:srgbClr val="1F548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97" name="Google Shape;297;p47"/>
          <p:cNvSpPr txBox="1"/>
          <p:nvPr/>
        </p:nvSpPr>
        <p:spPr>
          <a:xfrm>
            <a:off x="1626625" y="364871"/>
            <a:ext cx="7126940" cy="11756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В профессиональном кругу важно иметь </a:t>
            </a:r>
            <a:r>
              <a:rPr lang="ru" sz="14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«человека доверия», </a:t>
            </a:r>
            <a:r>
              <a:rPr lang="ru" sz="14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который будет достаточно близким, чтобы в сложной  ситуации можно было обратиться к нему.  Желательно, чтобы педагог мог построить несколько таких связей в </a:t>
            </a:r>
            <a:r>
              <a:rPr lang="ru" sz="1400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профессиональной среде, </a:t>
            </a:r>
            <a:r>
              <a:rPr lang="ru" sz="14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где и он также будет для кого-то</a:t>
            </a:r>
            <a:r>
              <a:rPr lang="ru" sz="14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«человеком доверия».</a:t>
            </a:r>
            <a:endParaRPr sz="14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4071" y="6223166"/>
            <a:ext cx="53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5" name="Google Shape;291;p46"/>
          <p:cNvSpPr txBox="1"/>
          <p:nvPr/>
        </p:nvSpPr>
        <p:spPr>
          <a:xfrm>
            <a:off x="708212" y="3981164"/>
            <a:ext cx="8108106" cy="21667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36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Попытка обратиться к коллеге это естественный путь к преодолению профессиональных трудностей, когда человек сам не может справиться в сложной ситуации. </a:t>
            </a:r>
            <a:r>
              <a:rPr lang="ru" sz="1400" u="sng" dirty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Профессиональная среда, в которой есть возможность опираться на поддержку коллег, создает условия для постоянного развития и усиливает жизнестойкость всех специалистов</a:t>
            </a:r>
            <a:r>
              <a:rPr lang="ru" sz="1400" dirty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. Обычно, для каждого человека важно делиться чувствами, мыслями и надеяться на совет и эмоциональный отклик в кругу коллег. При таких условиях в </a:t>
            </a:r>
            <a:r>
              <a:rPr lang="ru" sz="14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образовательном </a:t>
            </a:r>
            <a:r>
              <a:rPr lang="ru" sz="1400" dirty="0">
                <a:solidFill>
                  <a:srgbClr val="1F5480"/>
                </a:solidFill>
                <a:latin typeface="Amatic SC"/>
                <a:ea typeface="Amatic SC"/>
                <a:cs typeface="Amatic SC"/>
                <a:sym typeface="Amatic SC"/>
              </a:rPr>
              <a:t>пространстве развивается коллегиальная поддержка, которая вдохновляет работать и помогает преодолевать сложности, создает ощущение безопасности и доверия.</a:t>
            </a:r>
            <a:endParaRPr sz="1400" dirty="0">
              <a:solidFill>
                <a:srgbClr val="1F548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 rot="18149089">
            <a:off x="587820" y="2104005"/>
            <a:ext cx="1837764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ВАЖНО!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3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3388" y="6223166"/>
            <a:ext cx="61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835958" y="2967168"/>
            <a:ext cx="282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ПРАВИЛ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4840" y="403617"/>
            <a:ext cx="5506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Безопасность и комфорт в школе, лицее, колледже и т.д. зависят полностью от того, как педагоги (</a:t>
            </a:r>
            <a:r>
              <a:rPr lang="ru-RU" dirty="0" err="1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кл.рук</a:t>
            </a:r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воспитатели, кураторы, учителя-предметники)  напрямую общаются с детьми.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690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99546" y="1779628"/>
            <a:ext cx="3052483" cy="4562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Для чего нужны правила?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905435" y="2393958"/>
            <a:ext cx="7826189" cy="38650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2060"/>
                </a:solidFill>
                <a:ea typeface="Amatic SC"/>
                <a:cs typeface="Amatic SC"/>
                <a:sym typeface="Amatic SC"/>
              </a:rPr>
              <a:t>Правила создают ощущение безопасности для детей. Благодаря правилам учащиеся понимают, как действовать при определенных ситуациях. Это дает им возможность контролировать события, которые происходят в классе.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 smtClean="0">
              <a:solidFill>
                <a:srgbClr val="002060"/>
              </a:solidFill>
              <a:ea typeface="Oswald"/>
              <a:cs typeface="Oswald"/>
              <a:sym typeface="Oswald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rgbClr val="002060"/>
                </a:solidFill>
                <a:ea typeface="Oswald"/>
                <a:cs typeface="Oswald"/>
                <a:sym typeface="Oswald"/>
              </a:rPr>
              <a:t>Обсуждая правила, подробно анализируйте каждое из них. Лучше не говорить предложения вроде: «Ну, здесь всё ясно». Зато спросите детей, как они сами поняли определенное правило.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 smtClean="0">
              <a:solidFill>
                <a:srgbClr val="002060"/>
              </a:solidFill>
              <a:ea typeface="Oswald"/>
              <a:cs typeface="Oswald"/>
              <a:sym typeface="Oswald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rgbClr val="002060"/>
                </a:solidFill>
                <a:ea typeface="Oswald"/>
                <a:cs typeface="Oswald"/>
                <a:sym typeface="Oswald"/>
              </a:rPr>
              <a:t>Попросите учеников и учениц привести к нему примеры. На каждое правило взаимодействия моделируйте ситуацию из жизни класса и спрашивайте детей, как бы они себя вели при разных обстоятельствах.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 smtClean="0">
              <a:solidFill>
                <a:srgbClr val="002060"/>
              </a:solidFill>
              <a:ea typeface="Oswald"/>
              <a:cs typeface="Oswald"/>
              <a:sym typeface="Oswald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rgbClr val="002060"/>
                </a:solidFill>
                <a:ea typeface="Oswald"/>
                <a:cs typeface="Oswald"/>
                <a:sym typeface="Oswald"/>
              </a:rPr>
              <a:t>Говорите простым языком. Взвешивайте каждое слово: школьники ценят и серьезно воспринимают каждую фразу учителя или учительницы, если вы настроены на диалог.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6" name="Изображение 6" descr="профессор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10798"/>
          <a:stretch/>
        </p:blipFill>
        <p:spPr>
          <a:xfrm flipH="1">
            <a:off x="6759387" y="425926"/>
            <a:ext cx="1524000" cy="1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2353" y="6223166"/>
            <a:ext cx="6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835958" y="2967168"/>
            <a:ext cx="282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ПРАВИЛ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43" y="1199143"/>
            <a:ext cx="4480516" cy="341191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3200" y="454863"/>
            <a:ext cx="4503811" cy="4886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Принципы определения правил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5842" y="1753057"/>
            <a:ext cx="1810871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Модели поведения, которые неприемлемы, должны быть точно определены.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5842" y="4149860"/>
            <a:ext cx="2254623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Четко сформулируйте, какое поведение является неприемлемым, например, </a:t>
            </a:r>
            <a:r>
              <a:rPr lang="ru-RU" sz="1400" u="sng" dirty="0"/>
              <a:t>«Мы не хотим, чтобы над нами насмехались, если мы делаем ошибку».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661212" y="4365304"/>
            <a:ext cx="2770094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Слишком большое количество правил может сбивать с толку и отвлекать от того, что действительно важно.</a:t>
            </a:r>
          </a:p>
          <a:p>
            <a:pPr algn="ctr"/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64841" y="1322604"/>
            <a:ext cx="156434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Ребята чаще следуют правилам, если эти правила не навязаны им извне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60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835958" y="2967168"/>
            <a:ext cx="282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ПРАВИЛ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2234" y="3411552"/>
            <a:ext cx="1374953" cy="4562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ГЛАВНОЕ!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98518" y="3187138"/>
            <a:ext cx="4183799" cy="1249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2060"/>
                </a:solidFill>
              </a:rPr>
              <a:t>Б</a:t>
            </a:r>
            <a:r>
              <a:rPr lang="ru-RU" sz="1600" dirty="0" smtClean="0">
                <a:solidFill>
                  <a:srgbClr val="002060"/>
                </a:solidFill>
              </a:rPr>
              <a:t>ыть последовательными.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Обсуждать и создавать правила вместе с ребятами.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</a:rPr>
              <a:t>остоянно возвращаться к правилам!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3527816" y="3580170"/>
            <a:ext cx="959224" cy="29768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90919" y="1534890"/>
            <a:ext cx="7485528" cy="2104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выражать собственное мнение: «Я могу говорить даже тогда, когда другие думают иначе».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принимать или не принимать участие в упражнениях, играх, обсуждениях: «Я могу помолчать, когда не хочу говорить».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на защиту от физического и психологического насилия: «Запрещено бить других, говорить оскорбительные слова, издеваться».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6728" y="584665"/>
            <a:ext cx="625736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ПРАВИЛА,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которые можно обсудить </a:t>
            </a:r>
            <a:r>
              <a:rPr lang="ru-RU" sz="2000" b="1" dirty="0">
                <a:solidFill>
                  <a:schemeClr val="bg1"/>
                </a:solidFill>
              </a:rPr>
              <a:t>с </a:t>
            </a:r>
            <a:r>
              <a:rPr lang="ru-RU" sz="2000" b="1" dirty="0" smtClean="0">
                <a:solidFill>
                  <a:schemeClr val="bg1"/>
                </a:solidFill>
              </a:rPr>
              <a:t>учащимися: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7506" y="5084393"/>
            <a:ext cx="7037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шаг </a:t>
            </a:r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навстречу ребенку следует делать 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педагогу. </a:t>
            </a:r>
          </a:p>
          <a:p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следует кричать или оскорблять 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учащихся. </a:t>
            </a:r>
          </a:p>
          <a:p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стоит манипулировать ь, обесценивать </a:t>
            </a:r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чувства 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детей.</a:t>
            </a:r>
            <a:endParaRPr lang="ru-RU" sz="16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Вместо слов «</a:t>
            </a:r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потерял или потеряла мое доверие», 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лучше сказать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«Меня болезненно уязвил (ранил) твой поступок».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58512" y="4611061"/>
            <a:ext cx="1592914" cy="4562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ПОМНИТЕ!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793876" y="4690336"/>
            <a:ext cx="959224" cy="29768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4903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Инструкция: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 правила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которые могут предотвратить или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остановить «конфликт в группе (классе)»;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 общих правила поведения в классе.</a:t>
            </a:r>
          </a:p>
          <a:p>
            <a:pPr>
              <a:spcBef>
                <a:spcPts val="0"/>
              </a:spcBef>
            </a:pP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Обсуждение: один человек от группы.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28204"/>
              </p:ext>
            </p:extLst>
          </p:nvPr>
        </p:nvGraphicFramePr>
        <p:xfrm>
          <a:off x="941294" y="1458072"/>
          <a:ext cx="757405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213">
                  <a:extLst>
                    <a:ext uri="{9D8B030D-6E8A-4147-A177-3AD203B41FA5}">
                      <a16:colId xmlns="" xmlns:a16="http://schemas.microsoft.com/office/drawing/2014/main" val="622274412"/>
                    </a:ext>
                  </a:extLst>
                </a:gridCol>
                <a:gridCol w="6249844">
                  <a:extLst>
                    <a:ext uri="{9D8B030D-6E8A-4147-A177-3AD203B41FA5}">
                      <a16:colId xmlns="" xmlns:a16="http://schemas.microsoft.com/office/drawing/2014/main" val="3219839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ПОДГРУППА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КОНФЛИКТ В ГРУППЕ (КЛАССЕ)</a:t>
                      </a:r>
                      <a:endParaRPr lang="ru-RU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12835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/>
                        <a:t>1</a:t>
                      </a:r>
                      <a:endParaRPr lang="ru-RU" sz="2000" b="1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Конфликт «Учащийся —</a:t>
                      </a:r>
                      <a:r>
                        <a:rPr lang="ru-RU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учащийся»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24301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/>
                        <a:t>2</a:t>
                      </a:r>
                      <a:endParaRPr lang="ru-RU" sz="2000" b="1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Конфликт «Парни против девчонок»</a:t>
                      </a:r>
                      <a:endParaRPr lang="ru-RU" sz="2000" b="0" u="none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403894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/>
                        <a:t>3</a:t>
                      </a:r>
                      <a:endParaRPr lang="ru-RU" sz="2400" b="1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Конфликт «Учащийся — педагог»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88663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/>
                        <a:t>4</a:t>
                      </a:r>
                      <a:endParaRPr lang="ru-RU" sz="2400" b="1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Конфликт «Группа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ru-RU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учащийся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222855474"/>
                  </a:ext>
                </a:extLst>
              </a:tr>
            </a:tbl>
          </a:graphicData>
        </a:graphic>
      </p:graphicFrame>
      <p:sp>
        <p:nvSpPr>
          <p:cNvPr id="8" name="Google Shape;271;p43"/>
          <p:cNvSpPr txBox="1">
            <a:spLocks noGrp="1"/>
          </p:cNvSpPr>
          <p:nvPr>
            <p:ph type="title"/>
          </p:nvPr>
        </p:nvSpPr>
        <p:spPr>
          <a:xfrm>
            <a:off x="2644587" y="449932"/>
            <a:ext cx="3460377" cy="4616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35958" y="2967168"/>
            <a:ext cx="282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ПРАВИЛ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3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44753" y="6223166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532965" y="3105835"/>
            <a:ext cx="42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ПОНИМАНИЕ ПОВЕДЕНИЯ РЕБЕНКА </a:t>
            </a:r>
            <a:b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ПОЗИТИВНАЯ ЦЕЛЬ</a:t>
            </a:r>
            <a:endParaRPr lang="ru-RU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6754" y="358660"/>
            <a:ext cx="6078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 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молчания или игнорирования  важно найти время для разговора о сложном </a:t>
            </a:r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поведении подростка.</a:t>
            </a:r>
            <a:endParaRPr lang="ru-RU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Изображение 6" descr="профессор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10798"/>
          <a:stretch/>
        </p:blipFill>
        <p:spPr>
          <a:xfrm flipH="1">
            <a:off x="7386918" y="304818"/>
            <a:ext cx="1461246" cy="16154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70288" y="1343625"/>
            <a:ext cx="58945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Amatic SC"/>
                <a:cs typeface="Amatic SC"/>
                <a:sym typeface="Amatic SC"/>
              </a:rPr>
              <a:t>«Позитивная цель» </a:t>
            </a:r>
            <a:r>
              <a:rPr lang="ru-RU" sz="2000" b="1" dirty="0" smtClean="0">
                <a:solidFill>
                  <a:schemeClr val="bg1"/>
                </a:solidFill>
                <a:ea typeface="Amatic SC"/>
                <a:cs typeface="Amatic SC"/>
                <a:sym typeface="Amatic SC"/>
              </a:rPr>
              <a:t>               поведения </a:t>
            </a:r>
            <a:r>
              <a:rPr lang="ru-RU" sz="2000" b="1" dirty="0">
                <a:solidFill>
                  <a:schemeClr val="bg1"/>
                </a:solidFill>
                <a:ea typeface="Amatic SC"/>
                <a:cs typeface="Amatic SC"/>
                <a:sym typeface="Amatic SC"/>
              </a:rPr>
              <a:t>ребенка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6754" y="1947173"/>
            <a:ext cx="6701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2060"/>
              </a:buClr>
              <a:buSzPts val="2800"/>
            </a:pP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Реакция на стресс или травматическое событие – нормальный ответ психики на «ненормальные» события.</a:t>
            </a:r>
          </a:p>
          <a:p>
            <a:pPr lvl="0" algn="just">
              <a:buClr>
                <a:srgbClr val="002060"/>
              </a:buClr>
              <a:buSzPts val="2800"/>
            </a:pP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Реакции направлены то, чтобы психологически завершить переживания сложных ситуаций и оставить их  в прошлом.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58106" y="3244334"/>
            <a:ext cx="400840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Amatic SC"/>
                <a:cs typeface="Amatic SC"/>
                <a:sym typeface="Amatic SC"/>
              </a:rPr>
              <a:t>Поведение – это сигнал о помощи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823" y="3684477"/>
            <a:ext cx="6875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  <a:buSzPts val="2800"/>
            </a:pP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Ребенок, который пережил стресс или травматическое событие, своим поведением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дает сигнал 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взрослому, что требует внимания и заботы.</a:t>
            </a:r>
          </a:p>
          <a:p>
            <a:pPr lvl="0" algn="just">
              <a:buClr>
                <a:srgbClr val="002060"/>
              </a:buClr>
              <a:buSzPts val="2800"/>
            </a:pP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Ребенок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почти всегда 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не контролирует собственные реакции на стрессовые события, которые взрослые могут </a:t>
            </a:r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воспринимать, 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как манипуляции и невоспитанность. </a:t>
            </a: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3997333" y="1394838"/>
            <a:ext cx="959224" cy="29768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42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4987" y="2720277"/>
            <a:ext cx="4643717" cy="325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9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248" y="690823"/>
            <a:ext cx="2079811" cy="14809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210234" y="925738"/>
            <a:ext cx="7622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340" lvl="0" indent="-28575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Oswald"/>
                <a:cs typeface="Oswald"/>
                <a:sym typeface="Oswald"/>
              </a:rPr>
              <a:t>Чувствуют </a:t>
            </a:r>
            <a:r>
              <a:rPr lang="ru-RU" sz="1200" dirty="0">
                <a:ea typeface="Oswald"/>
                <a:cs typeface="Oswald"/>
                <a:sym typeface="Oswald"/>
              </a:rPr>
              <a:t>себя в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УО </a:t>
            </a:r>
            <a:r>
              <a:rPr lang="ru-RU" sz="1200" dirty="0">
                <a:ea typeface="Oswald"/>
                <a:cs typeface="Oswald"/>
                <a:sym typeface="Oswald"/>
              </a:rPr>
              <a:t>плохо, если: их там обижают или </a:t>
            </a:r>
            <a:r>
              <a:rPr lang="ru-RU" sz="1200" dirty="0" err="1">
                <a:ea typeface="Oswald"/>
                <a:cs typeface="Oswald"/>
                <a:sym typeface="Oswald"/>
              </a:rPr>
              <a:t>буллят</a:t>
            </a:r>
            <a:r>
              <a:rPr lang="ru-RU" sz="1200" dirty="0">
                <a:ea typeface="Oswald"/>
                <a:cs typeface="Oswald"/>
                <a:sym typeface="Oswald"/>
              </a:rPr>
              <a:t>; они испытывают стресс, страх и волнение из-за оценок, контрольных и т.п.;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педагог  </a:t>
            </a:r>
            <a:r>
              <a:rPr lang="ru-RU" sz="1200" dirty="0">
                <a:ea typeface="Oswald"/>
                <a:cs typeface="Oswald"/>
                <a:sym typeface="Oswald"/>
              </a:rPr>
              <a:t>относится к ним несправедливо. </a:t>
            </a:r>
          </a:p>
          <a:p>
            <a:pPr marL="434340" lvl="0" indent="-28575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ea typeface="Oswald"/>
                <a:cs typeface="Oswald"/>
                <a:sym typeface="Oswald"/>
              </a:rPr>
              <a:t>В физическом плане (в целом)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 </a:t>
            </a:r>
            <a:r>
              <a:rPr lang="ru-RU" sz="1200" dirty="0">
                <a:ea typeface="Oswald"/>
                <a:cs typeface="Oswald"/>
                <a:sym typeface="Oswald"/>
              </a:rPr>
              <a:t>чувствуют себя в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УО </a:t>
            </a:r>
            <a:r>
              <a:rPr lang="ru-RU" sz="1200" dirty="0">
                <a:ea typeface="Oswald"/>
                <a:cs typeface="Oswald"/>
                <a:sym typeface="Oswald"/>
              </a:rPr>
              <a:t>в безопасности. </a:t>
            </a:r>
          </a:p>
          <a:p>
            <a:pPr marL="434340" lvl="0" indent="-28575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ea typeface="Oswald"/>
                <a:cs typeface="Oswald"/>
                <a:sym typeface="Oswald"/>
              </a:rPr>
              <a:t>Н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уждаются </a:t>
            </a:r>
            <a:r>
              <a:rPr lang="ru-RU" sz="1200" dirty="0">
                <a:ea typeface="Oswald"/>
                <a:cs typeface="Oswald"/>
                <a:sym typeface="Oswald"/>
              </a:rPr>
              <a:t>в неформальном общении с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педагогами. </a:t>
            </a:r>
            <a:r>
              <a:rPr lang="ru-RU" sz="1200" dirty="0">
                <a:ea typeface="Oswald"/>
                <a:cs typeface="Oswald"/>
                <a:sym typeface="Oswald"/>
              </a:rPr>
              <a:t>Они скорее обратятся к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учителю со </a:t>
            </a:r>
            <a:r>
              <a:rPr lang="ru-RU" sz="1200" dirty="0">
                <a:ea typeface="Oswald"/>
                <a:cs typeface="Oswald"/>
                <a:sym typeface="Oswald"/>
              </a:rPr>
              <a:t>своими проблемами, чем к психологу.</a:t>
            </a:r>
          </a:p>
          <a:p>
            <a:pPr marL="433980" lvl="0" indent="-28575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Oswald"/>
                <a:cs typeface="Oswald"/>
                <a:sym typeface="Oswald"/>
              </a:rPr>
              <a:t>В </a:t>
            </a:r>
            <a:r>
              <a:rPr lang="ru-RU" sz="1200" dirty="0">
                <a:ea typeface="Oswald"/>
                <a:cs typeface="Oswald"/>
                <a:sym typeface="Oswald"/>
              </a:rPr>
              <a:t>ситуации травли дети часто не получают ту поддержку и помощь со стороны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педагогов </a:t>
            </a:r>
            <a:r>
              <a:rPr lang="ru-RU" sz="1200" dirty="0">
                <a:ea typeface="Oswald"/>
                <a:cs typeface="Oswald"/>
                <a:sym typeface="Oswald"/>
              </a:rPr>
              <a:t>и родителей, в которой нуждаются.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7450" y="430231"/>
            <a:ext cx="258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ТЕМЫ</a:t>
            </a:r>
            <a:endParaRPr lang="ru-RU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28548" y="1345594"/>
            <a:ext cx="16405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мнение детей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12139" y="3212449"/>
            <a:ext cx="20339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мнение родителей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09119" y="5318621"/>
            <a:ext cx="21784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мнение педагогов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9487" y="2446863"/>
            <a:ext cx="7689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704" lvl="0" indent="-28575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Oswald"/>
                <a:cs typeface="Oswald"/>
                <a:sym typeface="Oswald"/>
              </a:rPr>
              <a:t>Дети </a:t>
            </a:r>
            <a:r>
              <a:rPr lang="ru-RU" sz="1200" dirty="0">
                <a:ea typeface="Oswald"/>
                <a:cs typeface="Oswald"/>
                <a:sym typeface="Oswald"/>
              </a:rPr>
              <a:t>грустят в школе, испытывают стресс и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боятся по причинам: конфликты с одноклассниками, несправедливое </a:t>
            </a:r>
            <a:r>
              <a:rPr lang="ru-RU" sz="1200" dirty="0">
                <a:ea typeface="Oswald"/>
                <a:cs typeface="Oswald"/>
                <a:sym typeface="Oswald"/>
              </a:rPr>
              <a:t>отношения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учителей, переживания </a:t>
            </a:r>
            <a:r>
              <a:rPr lang="ru-RU" sz="1200" dirty="0">
                <a:ea typeface="Oswald"/>
                <a:cs typeface="Oswald"/>
                <a:sym typeface="Oswald"/>
              </a:rPr>
              <a:t>по поводу оценок. </a:t>
            </a:r>
          </a:p>
          <a:p>
            <a:pPr marL="419704" lvl="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Oswald"/>
                <a:cs typeface="Oswald"/>
                <a:sym typeface="Oswald"/>
              </a:rPr>
              <a:t>В травле </a:t>
            </a:r>
            <a:r>
              <a:rPr lang="ru-RU" sz="1200" dirty="0">
                <a:ea typeface="Oswald"/>
                <a:cs typeface="Oswald"/>
                <a:sym typeface="Oswald"/>
              </a:rPr>
              <a:t>мало что можно изменить, поэтому реально не помогают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ребенку </a:t>
            </a:r>
            <a:r>
              <a:rPr lang="ru-RU" sz="1200" dirty="0">
                <a:ea typeface="Oswald"/>
                <a:cs typeface="Oswald"/>
                <a:sym typeface="Oswald"/>
              </a:rPr>
              <a:t>с этим (что-то делают, но это неэффективно).</a:t>
            </a:r>
          </a:p>
          <a:p>
            <a:pPr marL="419704" lvl="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Oswald"/>
                <a:cs typeface="Oswald"/>
                <a:sym typeface="Oswald"/>
              </a:rPr>
              <a:t>Сами родители </a:t>
            </a:r>
            <a:r>
              <a:rPr lang="ru-RU" sz="1200" dirty="0">
                <a:ea typeface="Oswald"/>
                <a:cs typeface="Oswald"/>
                <a:sym typeface="Oswald"/>
              </a:rPr>
              <a:t>испытывают потребность в дополнительной информации по вопросам воспитания и поддержки детей, и хотят, чтобы до них самих и до их детей знания доносили эксперты.</a:t>
            </a:r>
          </a:p>
          <a:p>
            <a:pPr marL="419704" lvl="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Oswald"/>
                <a:cs typeface="Oswald"/>
                <a:sym typeface="Oswald"/>
              </a:rPr>
              <a:t>Сами родители </a:t>
            </a:r>
            <a:r>
              <a:rPr lang="ru-RU" sz="1200" dirty="0">
                <a:ea typeface="Oswald"/>
                <a:cs typeface="Oswald"/>
                <a:sym typeface="Oswald"/>
              </a:rPr>
              <a:t>нуждаются в психологической помощи, но не знают, как работает психолог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в УО, </a:t>
            </a:r>
            <a:r>
              <a:rPr lang="ru-RU" sz="1200" dirty="0">
                <a:ea typeface="Oswald"/>
                <a:cs typeface="Oswald"/>
                <a:sym typeface="Oswald"/>
              </a:rPr>
              <a:t>боятся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или </a:t>
            </a:r>
            <a:r>
              <a:rPr lang="ru-RU" sz="1200" dirty="0">
                <a:ea typeface="Oswald"/>
                <a:cs typeface="Oswald"/>
                <a:sym typeface="Oswald"/>
              </a:rPr>
              <a:t>не доверяют ему.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33485" y="4414075"/>
            <a:ext cx="76992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340" lvl="0" indent="-28575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Oswald"/>
                <a:cs typeface="Oswald"/>
                <a:sym typeface="Oswald"/>
              </a:rPr>
              <a:t>Понимают </a:t>
            </a:r>
            <a:r>
              <a:rPr lang="ru-RU" sz="1200" dirty="0">
                <a:ea typeface="Oswald"/>
                <a:cs typeface="Oswald"/>
                <a:sym typeface="Oswald"/>
              </a:rPr>
              <a:t>важность неформального общения с учениками, но не понимают, как это можно реализовать на практике.</a:t>
            </a:r>
          </a:p>
          <a:p>
            <a:pPr marL="434340" lvl="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ea typeface="Oswald"/>
                <a:cs typeface="Oswald"/>
                <a:sym typeface="Oswald"/>
              </a:rPr>
              <a:t>Учителям сложно найти золотую середину между полюсами: «панибратство» и «формальность».</a:t>
            </a:r>
          </a:p>
          <a:p>
            <a:pPr marL="434340" lvl="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ea typeface="Oswald"/>
                <a:cs typeface="Oswald"/>
                <a:sym typeface="Oswald"/>
              </a:rPr>
              <a:t>Педагоги знают, что с </a:t>
            </a:r>
            <a:r>
              <a:rPr lang="ru-RU" sz="1200" dirty="0" err="1">
                <a:ea typeface="Oswald"/>
                <a:cs typeface="Oswald"/>
                <a:sym typeface="Oswald"/>
              </a:rPr>
              <a:t>буллингом</a:t>
            </a:r>
            <a:r>
              <a:rPr lang="ru-RU" sz="1200" dirty="0">
                <a:ea typeface="Oswald"/>
                <a:cs typeface="Oswald"/>
                <a:sym typeface="Oswald"/>
              </a:rPr>
              <a:t> нужно бороться, но у них нет четкого понимания алгоритма работы в этом направлении. </a:t>
            </a:r>
          </a:p>
          <a:p>
            <a:pPr marL="434340" lvl="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ea typeface="Oswald"/>
                <a:cs typeface="Oswald"/>
                <a:sym typeface="Oswald"/>
              </a:rPr>
              <a:t>Методы и способы, которые используют педагоги для снижения у </a:t>
            </a:r>
            <a:r>
              <a:rPr lang="ru-RU" sz="1200" dirty="0" smtClean="0">
                <a:ea typeface="Oswald"/>
                <a:cs typeface="Oswald"/>
                <a:sym typeface="Oswald"/>
              </a:rPr>
              <a:t>ребенка </a:t>
            </a:r>
            <a:r>
              <a:rPr lang="ru-RU" sz="1200" dirty="0">
                <a:ea typeface="Oswald"/>
                <a:cs typeface="Oswald"/>
                <a:sym typeface="Oswald"/>
              </a:rPr>
              <a:t>стресса из-за оценки малоэффективны.</a:t>
            </a:r>
          </a:p>
          <a:p>
            <a:pPr marL="434340" lvl="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ea typeface="Oswald"/>
                <a:cs typeface="Oswald"/>
                <a:sym typeface="Oswald"/>
              </a:rPr>
              <a:t>Существует необходимость эмоциональной поддержки педагогов-предметников и педагогов-психологов, профилактики эмоционального выгорания, а также дополнительного обучения и </a:t>
            </a:r>
            <a:r>
              <a:rPr lang="ru-RU" sz="1200" dirty="0" err="1">
                <a:ea typeface="Oswald"/>
                <a:cs typeface="Oswald"/>
                <a:sym typeface="Oswald"/>
              </a:rPr>
              <a:t>супервизии</a:t>
            </a:r>
            <a:r>
              <a:rPr lang="ru-RU" sz="1200" dirty="0">
                <a:ea typeface="Oswald"/>
                <a:cs typeface="Oswald"/>
                <a:sym typeface="Oswald"/>
              </a:rPr>
              <a:t>.</a:t>
            </a:r>
          </a:p>
          <a:p>
            <a:pPr marL="434340" lvl="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200" dirty="0">
                <a:ea typeface="Oswald"/>
                <a:cs typeface="Oswald"/>
                <a:sym typeface="Oswald"/>
              </a:rPr>
              <a:t>Наблюдается некоторая несогласованность действий педагогов, администрации школы и педагогов-психологов.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3801" y="384999"/>
            <a:ext cx="2569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ИНТЕРВЬЮ </a:t>
            </a:r>
            <a:r>
              <a: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УОСО) 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4192961" y="448507"/>
            <a:ext cx="978408" cy="242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D6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516470" y="6223166"/>
            <a:ext cx="3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4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2023" y="6078072"/>
            <a:ext cx="402291" cy="553758"/>
          </a:xfrm>
        </p:spPr>
        <p:txBody>
          <a:bodyPr/>
          <a:lstStyle/>
          <a:p>
            <a:r>
              <a:rPr lang="ru-RU" sz="1600" dirty="0" smtClean="0"/>
              <a:t>20</a:t>
            </a:r>
            <a:endParaRPr lang="ru-RU" sz="16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86118" y="4965320"/>
            <a:ext cx="7529232" cy="132677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Инструкция: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написать реакции на стресс детей разных возрастных </a:t>
            </a:r>
            <a:r>
              <a:rPr lang="ru-RU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групп.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sym typeface="Oswa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Oswald"/>
              </a:rPr>
              <a:t>Обсуждение</a:t>
            </a:r>
            <a:endParaRPr lang="ru-RU" sz="2000" b="1" i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0755"/>
              </p:ext>
            </p:extLst>
          </p:nvPr>
        </p:nvGraphicFramePr>
        <p:xfrm>
          <a:off x="912984" y="2142564"/>
          <a:ext cx="788670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874">
                  <a:extLst>
                    <a:ext uri="{9D8B030D-6E8A-4147-A177-3AD203B41FA5}">
                      <a16:colId xmlns="" xmlns:a16="http://schemas.microsoft.com/office/drawing/2014/main" val="622274412"/>
                    </a:ext>
                  </a:extLst>
                </a:gridCol>
                <a:gridCol w="6507827">
                  <a:extLst>
                    <a:ext uri="{9D8B030D-6E8A-4147-A177-3AD203B41FA5}">
                      <a16:colId xmlns="" xmlns:a16="http://schemas.microsoft.com/office/drawing/2014/main" val="3219839175"/>
                    </a:ext>
                  </a:extLst>
                </a:gridCol>
              </a:tblGrid>
              <a:tr h="2959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ПОДГРУППА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ВОЗРАСТНЫЕ ГРУППЫ / периодизация Д.Б. </a:t>
                      </a:r>
                      <a:r>
                        <a:rPr lang="ru-RU" sz="1800" dirty="0" err="1" smtClean="0"/>
                        <a:t>Эльконина</a:t>
                      </a:r>
                      <a:endParaRPr lang="ru-RU" sz="1800" dirty="0" smtClean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12835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/>
                        <a:t>1</a:t>
                      </a:r>
                      <a:endParaRPr lang="ru-RU" sz="2800" b="1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Дошкольники (3-7 лет)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24301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/>
                        <a:t>2</a:t>
                      </a:r>
                      <a:endParaRPr lang="ru-RU" sz="2800" b="1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2800" b="0" u="none" dirty="0" smtClean="0"/>
                        <a:t>Младшие школьники (7-11 лет)</a:t>
                      </a:r>
                      <a:endParaRPr lang="ru-RU" sz="2800" b="0" u="none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403894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/>
                        <a:t>3</a:t>
                      </a:r>
                      <a:endParaRPr lang="ru-RU" sz="2800" b="1" i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Подростки (12-17 лет)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886638706"/>
                  </a:ext>
                </a:extLst>
              </a:tr>
            </a:tbl>
          </a:graphicData>
        </a:graphic>
      </p:graphicFrame>
      <p:sp>
        <p:nvSpPr>
          <p:cNvPr id="8" name="Google Shape;271;p43"/>
          <p:cNvSpPr txBox="1">
            <a:spLocks noGrp="1"/>
          </p:cNvSpPr>
          <p:nvPr>
            <p:ph type="title"/>
          </p:nvPr>
        </p:nvSpPr>
        <p:spPr>
          <a:xfrm>
            <a:off x="2859740" y="700943"/>
            <a:ext cx="3460377" cy="4616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32965" y="3105835"/>
            <a:ext cx="42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ПОНИМАНИЕ ПОВЕДЕНИЯ РЕБЕНКА </a:t>
            </a:r>
            <a:b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ПОЗИТИВНАЯ ЦЕЛЬ</a:t>
            </a:r>
            <a:endParaRPr lang="ru-RU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2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532965" y="3105835"/>
            <a:ext cx="42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ПОНИМАНИЕ ПОВЕДЕНИЯ РЕБЕНКА </a:t>
            </a:r>
            <a:b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ПОЗИТИВНАЯ ЦЕЛЬ</a:t>
            </a:r>
            <a:endParaRPr lang="ru-RU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3953" y="434080"/>
            <a:ext cx="4572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a typeface="Amatic SC"/>
                <a:cs typeface="Amatic SC"/>
                <a:sym typeface="Amatic SC"/>
              </a:rPr>
              <a:t>Что стоит за эмоциональными и поведенческими </a:t>
            </a:r>
            <a:r>
              <a:rPr lang="ru-RU" sz="2000" b="1" dirty="0" smtClean="0">
                <a:solidFill>
                  <a:schemeClr val="bg1"/>
                </a:solidFill>
                <a:ea typeface="Amatic SC"/>
                <a:cs typeface="Amatic SC"/>
                <a:sym typeface="Amatic SC"/>
              </a:rPr>
              <a:t>проявлениями?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7261" y="4627447"/>
            <a:ext cx="5595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3700"/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Потребность </a:t>
            </a:r>
            <a:r>
              <a:rPr lang="ru-RU" sz="2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получить внимание и поддержку.</a:t>
            </a:r>
          </a:p>
        </p:txBody>
      </p:sp>
      <p:pic>
        <p:nvPicPr>
          <p:cNvPr id="6" name="Picture 2" descr="http://xn--b1acdsycapm.com/wp-content/uploads/2020/03/Vnimanie.png">
            <a:extLst>
              <a:ext uri="{FF2B5EF4-FFF2-40B4-BE49-F238E27FC236}">
                <a16:creationId xmlns="" xmlns:a16="http://schemas.microsoft.com/office/drawing/2014/main" id="{12F7EE73-D94F-9F4D-B9D2-62DC48C0D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r="17530" b="7865"/>
          <a:stretch/>
        </p:blipFill>
        <p:spPr bwMode="auto">
          <a:xfrm flipH="1">
            <a:off x="6538821" y="1611472"/>
            <a:ext cx="2605179" cy="25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02033" y="2842493"/>
            <a:ext cx="3908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3700"/>
            </a:pPr>
            <a:r>
              <a:rPr lang="ru-RU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Желание ребенка защитить себя.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02033" y="3418517"/>
            <a:ext cx="5657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3700"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Стремление совладать с сильными эмоциями.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38458" y="3986743"/>
            <a:ext cx="2819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2060"/>
              </a:buClr>
              <a:buSzPts val="3700"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Страх за своих близких.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598660" y="1254286"/>
            <a:ext cx="959224" cy="29768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271;p43"/>
          <p:cNvSpPr txBox="1">
            <a:spLocks/>
          </p:cNvSpPr>
          <p:nvPr/>
        </p:nvSpPr>
        <p:spPr>
          <a:xfrm>
            <a:off x="2381344" y="1696025"/>
            <a:ext cx="3460377" cy="4616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ПОЗИТИВНАЯ ЦЕЛЬ:</a:t>
            </a:r>
            <a:endParaRPr lang="ru-RU"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271" y="517085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2E2C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b="1" dirty="0">
              <a:ln w="1905"/>
              <a:solidFill>
                <a:srgbClr val="2E2C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3640" y="570514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2E2C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b="1" dirty="0">
              <a:ln w="1905"/>
              <a:solidFill>
                <a:srgbClr val="2E2C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3640" y="601160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2E2C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b="1" dirty="0">
              <a:ln w="1905"/>
              <a:solidFill>
                <a:srgbClr val="2E2C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80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532965" y="3105835"/>
            <a:ext cx="42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ПОНИМАНИЕ ПОВЕДЕНИЯ РЕБЕНКА </a:t>
            </a:r>
            <a:b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ПОЗИТИВНАЯ ЦЕЛЬ</a:t>
            </a:r>
            <a:endParaRPr lang="ru-RU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Google Shape;271;p43"/>
          <p:cNvSpPr txBox="1">
            <a:spLocks/>
          </p:cNvSpPr>
          <p:nvPr/>
        </p:nvSpPr>
        <p:spPr>
          <a:xfrm>
            <a:off x="2761128" y="360285"/>
            <a:ext cx="3460377" cy="4616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</a:t>
            </a:r>
            <a:endParaRPr lang="ru-RU"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389" y="958840"/>
            <a:ext cx="75975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1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 Мальчик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9 лет, пережил сложный развод между родителями, когда ему было 5 лет. Родители часто ссорились, отец применял силу по отношению к матери, что наблюдал ребенок. Сейчас мама воспитывает ребенка одна. На мальчика часто жалуются учителя в школе, что он сидит, ничего не делает, на замечания не реагирует. Если к нему подойти, и громко окрикнуть, может быть агрессивным, или может встать и уйти из класса. Маму часто вызывают в школу, чтобы она повлияла на ребенка.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3694" y="3332203"/>
            <a:ext cx="72434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2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  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Девочка </a:t>
            </a:r>
            <a:r>
              <a: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12 лет, одна из 4 детей в семье. Мама умерла от </a:t>
            </a:r>
            <a:r>
              <a:rPr lang="ru-RU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Ковида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 в </a:t>
            </a:r>
            <a:r>
              <a: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апреле </a:t>
            </a:r>
            <a:r>
              <a:rPr lang="en-US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‘</a:t>
            </a:r>
            <a:r>
              <a: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20 года. Папа забрал младшего брата в новую семью, а девочка осталась с бабушкой и дедушкой, родителями отца. Девочка убегает из дома и из школы, часто забывает вещи в школе (рюкзак, учебники), не учится. Бабушка жалуется, что девочка списывается со взрослыми мужчинами в социальных сетях. Физическое наказание и отбирание телефона ей не помогает.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5316" y="56808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Инструкция: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Oswald"/>
                <a:cs typeface="Oswald"/>
                <a:sym typeface="Oswald"/>
              </a:rPr>
              <a:t>определить «позитивную цель».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4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3674" y="605879"/>
            <a:ext cx="417024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Amatic SC"/>
                <a:cs typeface="Amatic SC"/>
                <a:sym typeface="Amatic SC"/>
              </a:rPr>
              <a:t>Потребности </a:t>
            </a:r>
            <a:r>
              <a:rPr lang="ru-RU" sz="2000" b="1" dirty="0" smtClean="0">
                <a:solidFill>
                  <a:schemeClr val="bg1"/>
                </a:solidFill>
                <a:ea typeface="Amatic SC"/>
                <a:cs typeface="Amatic SC"/>
                <a:sym typeface="Amatic SC"/>
              </a:rPr>
              <a:t>ребенка </a:t>
            </a:r>
            <a:r>
              <a:rPr lang="ru-RU" sz="2000" b="1" dirty="0">
                <a:solidFill>
                  <a:schemeClr val="bg1"/>
                </a:solidFill>
                <a:ea typeface="Amatic SC"/>
                <a:cs typeface="Amatic SC"/>
                <a:sym typeface="Amatic SC"/>
              </a:rPr>
              <a:t>после стресса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340935"/>
              </p:ext>
            </p:extLst>
          </p:nvPr>
        </p:nvGraphicFramePr>
        <p:xfrm>
          <a:off x="815787" y="1780802"/>
          <a:ext cx="7915835" cy="418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532965" y="3105835"/>
            <a:ext cx="42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ПОНИМАНИЕ ПОВЕДЕНИЯ РЕБЕНКА </a:t>
            </a:r>
            <a:b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ПОЗИТИВНАЯ ЦЕЛЬ</a:t>
            </a:r>
            <a:endParaRPr lang="ru-RU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Изображение 6" descr="профессор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10798"/>
          <a:stretch/>
        </p:blipFill>
        <p:spPr>
          <a:xfrm flipH="1">
            <a:off x="6963917" y="369854"/>
            <a:ext cx="1695988" cy="1874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22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1;p15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85" b="14722"/>
          <a:stretch>
            <a:fillRect/>
          </a:stretch>
        </p:blipFill>
        <p:spPr bwMode="auto">
          <a:xfrm>
            <a:off x="502022" y="2970000"/>
            <a:ext cx="5166794" cy="332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6200000">
            <a:off x="-1828801" y="2931309"/>
            <a:ext cx="466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ОБРАТНАЯ СВЯЗЬ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2413" y="780210"/>
            <a:ext cx="19048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matic SC"/>
                <a:sym typeface="Amatic SC"/>
              </a:rPr>
              <a:t>Обратная связь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7293" y="689790"/>
            <a:ext cx="5549153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matic SC" pitchFamily="2" charset="-79"/>
                <a:sym typeface="Amatic SC" pitchFamily="2" charset="-79"/>
              </a:rPr>
              <a:t>Очень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matic SC" pitchFamily="2" charset="-79"/>
                <a:sym typeface="Amatic SC" pitchFamily="2" charset="-79"/>
              </a:rPr>
              <a:t>важна для учащихся в процессе обучения и общения с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matic SC" pitchFamily="2" charset="-79"/>
                <a:sym typeface="Amatic SC" pitchFamily="2" charset="-79"/>
              </a:rPr>
              <a:t>педагогами.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matic SC" pitchFamily="2" charset="-79"/>
                <a:sym typeface="Amatic SC" pitchFamily="2" charset="-79"/>
              </a:rPr>
              <a:t>Наличие постоянной обратной связи со стороны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matic SC" pitchFamily="2" charset="-79"/>
                <a:sym typeface="Amatic SC" pitchFamily="2" charset="-79"/>
              </a:rPr>
              <a:t>педагога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matic SC" pitchFamily="2" charset="-79"/>
                <a:sym typeface="Amatic SC" pitchFamily="2" charset="-79"/>
              </a:rPr>
              <a:t>как бы говорит ребенку:</a:t>
            </a:r>
          </a:p>
          <a:p>
            <a:pPr algn="just">
              <a:spcBef>
                <a:spcPct val="0"/>
              </a:spcBef>
            </a:pPr>
            <a:endParaRPr lang="ru-RU" sz="105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matic SC" pitchFamily="2" charset="-79"/>
              <a:sym typeface="Amatic SC" pitchFamily="2" charset="-79"/>
            </a:endParaRPr>
          </a:p>
          <a:p>
            <a:pPr>
              <a:spcBef>
                <a:spcPct val="0"/>
              </a:spcBef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«Я тебя вижу»</a:t>
            </a:r>
          </a:p>
          <a:p>
            <a:pPr>
              <a:spcBef>
                <a:spcPct val="0"/>
              </a:spcBef>
            </a:pP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 тебя слышу»</a:t>
            </a:r>
          </a:p>
          <a:p>
            <a:pPr>
              <a:spcBef>
                <a:spcPct val="0"/>
              </a:spcBef>
            </a:pP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«Ты мне интересен»</a:t>
            </a:r>
          </a:p>
          <a:p>
            <a:pPr>
              <a:spcBef>
                <a:spcPct val="0"/>
              </a:spcBef>
            </a:pP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 хочу помочь тебе разобраться»</a:t>
            </a:r>
          </a:p>
          <a:p>
            <a:pPr>
              <a:spcBef>
                <a:spcPct val="0"/>
              </a:spcBef>
            </a:pP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 хочу помочь тебе понять»</a:t>
            </a:r>
          </a:p>
          <a:p>
            <a:pPr>
              <a:spcBef>
                <a:spcPct val="0"/>
              </a:spcBef>
            </a:pP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 хочу понять тебя»</a:t>
            </a:r>
          </a:p>
          <a:p>
            <a:pPr>
              <a:spcBef>
                <a:spcPct val="0"/>
              </a:spcBef>
            </a:pP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 хочу передать тебе свои знания и ценности»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46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347" y="725251"/>
            <a:ext cx="47464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Настоящая развивающая обратная связь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2306" y="1294306"/>
            <a:ext cx="6732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базируется на ценности отношений 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 </a:t>
            </a: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учащегося, </a:t>
            </a: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передает 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ребенку </a:t>
            </a: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только фактическую информацию о том, что он 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сделал </a:t>
            </a: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хорошо или не очень, но и эмоциональную поддержку, вдохновляющую на перемены.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matic SC" pitchFamily="2" charset="-79"/>
              <a:sym typeface="Amatic SC" pitchFamily="2" charset="-79"/>
            </a:endParaRPr>
          </a:p>
        </p:txBody>
      </p:sp>
      <p:pic>
        <p:nvPicPr>
          <p:cNvPr id="6" name="Изображение 6" descr="профессор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10798"/>
          <a:stretch/>
        </p:blipFill>
        <p:spPr>
          <a:xfrm flipH="1">
            <a:off x="7448012" y="956973"/>
            <a:ext cx="1695988" cy="1874997"/>
          </a:xfrm>
          <a:prstGeom prst="rect">
            <a:avLst/>
          </a:prstGeom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131086"/>
              </p:ext>
            </p:extLst>
          </p:nvPr>
        </p:nvGraphicFramePr>
        <p:xfrm>
          <a:off x="815788" y="3126706"/>
          <a:ext cx="7960658" cy="3080670"/>
        </p:xfrm>
        <a:graphic>
          <a:graphicData uri="http://schemas.openxmlformats.org/drawingml/2006/table">
            <a:tbl>
              <a:tblPr/>
              <a:tblGrid>
                <a:gridCol w="3980329"/>
                <a:gridCol w="3980329"/>
              </a:tblGrid>
              <a:tr h="31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ОБРАТНАЯ СВЯЗЬ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КРИТИКА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2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wald" pitchFamily="2" charset="-52"/>
                          <a:cs typeface="Oswald" pitchFamily="2" charset="-52"/>
                          <a:sym typeface="Oswald" pitchFamily="2" charset="-52"/>
                        </a:rPr>
                        <a:t>Сдержанная, выверенная.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wald" pitchFamily="2" charset="-52"/>
                          <a:cs typeface="Oswald" pitchFamily="2" charset="-52"/>
                          <a:sym typeface="Oswald" pitchFamily="2" charset="-52"/>
                        </a:rPr>
                        <a:t>Человек, дающий О.С. предполагает, а не утверждает, оставляет место сомнению.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wald" pitchFamily="2" charset="-52"/>
                          <a:cs typeface="Oswald" pitchFamily="2" charset="-52"/>
                          <a:sym typeface="Oswald" pitchFamily="2" charset="-52"/>
                        </a:rPr>
                        <a:t>Более категорична и по форме, и по содержанию.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832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wald" pitchFamily="2" charset="-52"/>
                          <a:cs typeface="Oswald" pitchFamily="2" charset="-52"/>
                          <a:sym typeface="Oswald" pitchFamily="2" charset="-52"/>
                        </a:rPr>
                        <a:t>Основывается на попытках понять настоящее положение дел через совместное обсуждение.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wald" pitchFamily="2" charset="-52"/>
                          <a:cs typeface="Oswald" pitchFamily="2" charset="-52"/>
                          <a:sym typeface="Oswald" pitchFamily="2" charset="-52"/>
                        </a:rPr>
                        <a:t>Не предполагает дискуссию по поводу проблемы/ситуации.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09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wald" pitchFamily="2" charset="-52"/>
                          <a:cs typeface="Oswald" pitchFamily="2" charset="-52"/>
                          <a:sym typeface="Oswald" pitchFamily="2" charset="-52"/>
                        </a:rPr>
                        <a:t>Имеет в виду активное участие двух сторон, где каждый может высказывать свое мнение по поводу проблемы/ситуации.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Oswald" pitchFamily="2" charset="-52"/>
                          <a:cs typeface="Oswald" pitchFamily="2" charset="-52"/>
                          <a:sym typeface="Oswald" pitchFamily="2" charset="-52"/>
                        </a:rPr>
                        <a:t>Присущий односторонний характер, один человек высказывает свое мнение, которое считает единственно верным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1828801" y="2931309"/>
            <a:ext cx="466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ОБРАТНАЯ СВЯЗЬ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23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828801" y="2931309"/>
            <a:ext cx="466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ОБРАТНАЯ СВЯЗЬ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6289" y="301995"/>
            <a:ext cx="392742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Amatic SC" pitchFamily="2" charset="-79"/>
                <a:sym typeface="Amatic SC" pitchFamily="2" charset="-79"/>
              </a:rPr>
              <a:t>Формы передачи обратной связи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293479"/>
              </p:ext>
            </p:extLst>
          </p:nvPr>
        </p:nvGraphicFramePr>
        <p:xfrm>
          <a:off x="961976" y="2728999"/>
          <a:ext cx="7895928" cy="339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471">
                  <a:extLst>
                    <a:ext uri="{9D8B030D-6E8A-4147-A177-3AD203B41FA5}"/>
                  </a:extLst>
                </a:gridCol>
                <a:gridCol w="627529">
                  <a:extLst>
                    <a:ext uri="{9D8B030D-6E8A-4147-A177-3AD203B41FA5}"/>
                  </a:extLst>
                </a:gridCol>
                <a:gridCol w="4025928">
                  <a:extLst>
                    <a:ext uri="{9D8B030D-6E8A-4147-A177-3AD203B41FA5}"/>
                  </a:extLst>
                </a:gridCol>
              </a:tblGrid>
              <a:tr h="12868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ym typeface="Amatic S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ym typeface="Amatic SC"/>
                        </a:rPr>
                        <a:t>4.</a:t>
                      </a:r>
                      <a:r>
                        <a:rPr lang="ru-RU" sz="1400" baseline="0" dirty="0" smtClean="0">
                          <a:sym typeface="Amatic SC"/>
                        </a:rPr>
                        <a:t> П</a:t>
                      </a:r>
                      <a:r>
                        <a:rPr lang="ru-RU" sz="1400" dirty="0" smtClean="0">
                          <a:sym typeface="Amatic SC"/>
                        </a:rPr>
                        <a:t>едагог понимает, что происходит в самом процессе диалога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ym typeface="Amatic SC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ym typeface="Amatic SC"/>
                        </a:rPr>
                        <a:t>«Возможно, поговорить об этом больше нам сегодня не удастся, но мы можем вернуться к разговору»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" sz="1400" dirty="0" smtClean="0">
                        <a:sym typeface="Amatic S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dirty="0" smtClean="0">
                          <a:sym typeface="Amatic SC"/>
                        </a:rPr>
                        <a:t>5. Педагог использует сэндвич-модель обратной связи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ym typeface="Amatic SC"/>
                        </a:rPr>
                        <a:t>«Ты много сделал, я впечатлена, мне нравится твоя скорость и неплохое качество, я была бы благодарна, если ты уделишь какое-то время ошибкам, их много и нужно исправить...»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ym typeface="Amatic S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ym typeface="Amatic SC"/>
                        </a:rPr>
                        <a:t>6. Педагог поощряет учащихся предоставлять обратную связь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ym typeface="Amatic SC"/>
                        </a:rPr>
                        <a:t>«Вчера я написала вам свои комментарии к работам... Мне интересно, что вы думаете, как вам?»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881167"/>
              </p:ext>
            </p:extLst>
          </p:nvPr>
        </p:nvGraphicFramePr>
        <p:xfrm>
          <a:off x="935082" y="848958"/>
          <a:ext cx="7932969" cy="226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436">
                  <a:extLst>
                    <a:ext uri="{9D8B030D-6E8A-4147-A177-3AD203B41FA5}"/>
                  </a:extLst>
                </a:gridCol>
                <a:gridCol w="618891">
                  <a:extLst>
                    <a:ext uri="{9D8B030D-6E8A-4147-A177-3AD203B41FA5}"/>
                  </a:extLst>
                </a:gridCol>
                <a:gridCol w="4062642">
                  <a:extLst>
                    <a:ext uri="{9D8B030D-6E8A-4147-A177-3AD203B41FA5}"/>
                  </a:extLst>
                </a:gridCol>
              </a:tblGrid>
              <a:tr h="2223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ПРИМЕРЫ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49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matic SC"/>
                        <a:buNone/>
                      </a:pPr>
                      <a:r>
                        <a:rPr lang="ru-RU" sz="1400" dirty="0" smtClean="0">
                          <a:sym typeface="Amatic SC"/>
                        </a:rPr>
                        <a:t>1. Педагог воспринимает сказанное или</a:t>
                      </a:r>
                      <a:r>
                        <a:rPr lang="ru-RU" sz="1400" baseline="0" dirty="0" smtClean="0">
                          <a:sym typeface="Amatic SC"/>
                        </a:rPr>
                        <a:t> </a:t>
                      </a:r>
                      <a:r>
                        <a:rPr lang="ru-RU" sz="1400" dirty="0" smtClean="0">
                          <a:sym typeface="Amatic SC"/>
                        </a:rPr>
                        <a:t>проявленное</a:t>
                      </a:r>
                      <a:r>
                        <a:rPr lang="ru-RU" sz="1400" baseline="0" dirty="0" smtClean="0">
                          <a:sym typeface="Amatic SC"/>
                        </a:rPr>
                        <a:t> </a:t>
                      </a:r>
                      <a:r>
                        <a:rPr lang="ru-RU" sz="1400" dirty="0" smtClean="0">
                          <a:sym typeface="Amatic SC"/>
                        </a:rPr>
                        <a:t>ребенком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ym typeface="Amatic SC"/>
                        </a:rPr>
                        <a:t>«Ты многое объяснил мне сейчас ...»</a:t>
                      </a: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dirty="0" smtClean="0">
                          <a:sym typeface="Amatic SC"/>
                        </a:rPr>
                        <a:t>«Ты выглядишь печальным ...»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9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ym typeface="Amatic SC"/>
                        </a:rPr>
                        <a:t>2. Педагог дает возможность учащимся понять свои чувства и мысли через использование Я-высказываний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ym typeface="Amatic SC"/>
                        </a:rPr>
                        <a:t>«Я радуюсь, когда все задачи выполнены»</a:t>
                      </a: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ym typeface="Amatic SC"/>
                        </a:rPr>
                        <a:t>«Я расстраиваюсь, когда вы ссоритесь»</a:t>
                      </a:r>
                    </a:p>
                    <a:p>
                      <a:pPr algn="just"/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37270">
                <a:tc>
                  <a:txBody>
                    <a:bodyPr/>
                    <a:lstStyle/>
                    <a:p>
                      <a:r>
                        <a:rPr lang="ru" sz="1400" dirty="0" smtClean="0">
                          <a:sym typeface="Amatic SC"/>
                        </a:rPr>
                        <a:t>3. Педагог предлагает развивать диалог</a:t>
                      </a:r>
                      <a:r>
                        <a:rPr lang="ru" sz="1400" baseline="0" dirty="0" smtClean="0">
                          <a:sym typeface="Amatic SC"/>
                        </a:rPr>
                        <a:t> </a:t>
                      </a:r>
                      <a:r>
                        <a:rPr lang="ru" sz="1400" dirty="0" smtClean="0">
                          <a:sym typeface="Amatic SC"/>
                        </a:rPr>
                        <a:t>дальше или</a:t>
                      </a:r>
                      <a:r>
                        <a:rPr lang="ru" sz="1400" baseline="0" dirty="0" smtClean="0">
                          <a:sym typeface="Amatic SC"/>
                        </a:rPr>
                        <a:t> </a:t>
                      </a:r>
                      <a:r>
                        <a:rPr lang="ru" sz="1400" dirty="0" smtClean="0">
                          <a:sym typeface="Amatic SC"/>
                        </a:rPr>
                        <a:t>приостановить его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ym typeface="Amatic SC"/>
                        </a:rPr>
                        <a:t>«Если не хочешь, можем остановиться на этом...»</a:t>
                      </a: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ym typeface="Amatic SC"/>
                        </a:rPr>
                        <a:t>«Можешь рассказать более подробно?»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Google Shape;100;p18"/>
          <p:cNvSpPr/>
          <p:nvPr/>
        </p:nvSpPr>
        <p:spPr>
          <a:xfrm>
            <a:off x="4213412" y="1356165"/>
            <a:ext cx="620711" cy="338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4" name="Google Shape;100;p18"/>
          <p:cNvSpPr/>
          <p:nvPr/>
        </p:nvSpPr>
        <p:spPr>
          <a:xfrm>
            <a:off x="4213412" y="1992659"/>
            <a:ext cx="620711" cy="338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5" name="Google Shape;100;p18"/>
          <p:cNvSpPr/>
          <p:nvPr/>
        </p:nvSpPr>
        <p:spPr>
          <a:xfrm>
            <a:off x="4213412" y="2673977"/>
            <a:ext cx="620711" cy="338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6" name="Google Shape;100;p18"/>
          <p:cNvSpPr/>
          <p:nvPr/>
        </p:nvSpPr>
        <p:spPr>
          <a:xfrm>
            <a:off x="4213412" y="3364259"/>
            <a:ext cx="620711" cy="338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7" name="Google Shape;100;p18"/>
          <p:cNvSpPr/>
          <p:nvPr/>
        </p:nvSpPr>
        <p:spPr>
          <a:xfrm>
            <a:off x="4213411" y="4314518"/>
            <a:ext cx="620711" cy="338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8" name="Google Shape;100;p18"/>
          <p:cNvSpPr/>
          <p:nvPr/>
        </p:nvSpPr>
        <p:spPr>
          <a:xfrm>
            <a:off x="4213410" y="5293119"/>
            <a:ext cx="620711" cy="338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093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81771"/>
              </p:ext>
            </p:extLst>
          </p:nvPr>
        </p:nvGraphicFramePr>
        <p:xfrm>
          <a:off x="1228163" y="5066564"/>
          <a:ext cx="606014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071">
                  <a:extLst>
                    <a:ext uri="{9D8B030D-6E8A-4147-A177-3AD203B41FA5}"/>
                  </a:extLst>
                </a:gridCol>
                <a:gridCol w="3030071">
                  <a:extLst>
                    <a:ext uri="{9D8B030D-6E8A-4147-A177-3AD203B41FA5}"/>
                  </a:extLst>
                </a:gridCol>
              </a:tblGrid>
              <a:tr h="252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ПОДГРУППА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ФОРМА ОБРАТНОЙ СВЯЗИ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24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1-2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24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3-4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24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5-6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Google Shape;271;p43"/>
          <p:cNvSpPr txBox="1">
            <a:spLocks/>
          </p:cNvSpPr>
          <p:nvPr/>
        </p:nvSpPr>
        <p:spPr>
          <a:xfrm>
            <a:off x="2761127" y="267187"/>
            <a:ext cx="3460377" cy="433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 1 </a:t>
            </a:r>
            <a:endParaRPr lang="ru-RU" sz="18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2695" y="4257649"/>
            <a:ext cx="8027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Инструкция: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a typeface="Oswald"/>
                <a:cs typeface="Oswald"/>
                <a:sym typeface="Oswald"/>
              </a:rPr>
              <a:t>опишите ситуацию, поведение или реакцию ребенка,  предшествующие разговору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113237"/>
              </p:ext>
            </p:extLst>
          </p:nvPr>
        </p:nvGraphicFramePr>
        <p:xfrm>
          <a:off x="887505" y="712768"/>
          <a:ext cx="7987554" cy="354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138">
                  <a:extLst>
                    <a:ext uri="{9D8B030D-6E8A-4147-A177-3AD203B41FA5}"/>
                  </a:extLst>
                </a:gridCol>
                <a:gridCol w="864690">
                  <a:extLst>
                    <a:ext uri="{9D8B030D-6E8A-4147-A177-3AD203B41FA5}"/>
                  </a:extLst>
                </a:gridCol>
                <a:gridCol w="5950726">
                  <a:extLst>
                    <a:ext uri="{9D8B030D-6E8A-4147-A177-3AD203B41FA5}"/>
                  </a:extLst>
                </a:gridCol>
              </a:tblGrid>
              <a:tr h="2895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ПОДГРУППА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ПРИМЕРЫ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055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ym typeface="Amatic SC"/>
                        </a:rPr>
                        <a:t>«Ты многое объяснил мне сейчас ...»</a:t>
                      </a:r>
                    </a:p>
                    <a:p>
                      <a:pPr marL="285750" lvl="0" indent="-2857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ym typeface="Amatic SC"/>
                        </a:rPr>
                        <a:t>«Ты выглядишь печальным ...»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285750" lvl="0" indent="-2857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ym typeface="Amatic SC"/>
                        </a:rPr>
                        <a:t>«Я радуюсь когда все задачи выполнены»</a:t>
                      </a:r>
                    </a:p>
                    <a:p>
                      <a:pPr marL="285750" lvl="0" indent="-2857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ym typeface="Amatic SC"/>
                        </a:rPr>
                        <a:t>«Я расстраиваюсь когда вы ссоритесь»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5841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ym typeface="Amatic SC"/>
                        </a:rPr>
                        <a:t>«Если не хочешь, можем остановиться на этом...»</a:t>
                      </a:r>
                    </a:p>
                    <a:p>
                      <a:pPr marL="285750" lvl="0" indent="-2857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ym typeface="Amatic SC"/>
                        </a:rPr>
                        <a:t>«Можешь рассказать более подробно?»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ym typeface="Amatic SC"/>
                        </a:rPr>
                        <a:t>«Возможно, поговорить об этом больше нам сегодня не удастся, но мы можем вернуться к разговору»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002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ym typeface="Amatic SC"/>
                        </a:rPr>
                        <a:t>«Ты много сделал, я впечатлена, мне нравится твоя скорость и неплохое качество, я была бы благодарна, если ты уделишь какое-то время ошибкам, их много и нужно исправить...»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ym typeface="Amatic SC"/>
                        </a:rPr>
                        <a:t>«Вчера я написала вам свои комментарии к работам... Мне интересно, что вы думаете, как вам?»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828801" y="2931309"/>
            <a:ext cx="466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ОБРАТНАЯ СВЯЗЬ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2695" y="6285764"/>
            <a:ext cx="7602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Инструкция: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a typeface="Oswald"/>
                <a:cs typeface="Oswald"/>
                <a:sym typeface="Oswald"/>
              </a:rPr>
              <a:t>Описать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a typeface="Oswald"/>
                <a:cs typeface="Oswald"/>
                <a:sym typeface="Oswald"/>
              </a:rPr>
              <a:t>ситуацию, в которой передача О.С. осуществлялась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a typeface="Oswald"/>
                <a:cs typeface="Oswald"/>
                <a:sym typeface="Oswald"/>
              </a:rPr>
              <a:t>в заявленной 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a typeface="Oswald"/>
                <a:cs typeface="Oswald"/>
                <a:sym typeface="Oswald"/>
              </a:rPr>
              <a:t>форме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Google Shape;271;p43"/>
          <p:cNvSpPr txBox="1">
            <a:spLocks/>
          </p:cNvSpPr>
          <p:nvPr/>
        </p:nvSpPr>
        <p:spPr>
          <a:xfrm>
            <a:off x="2528046" y="4565426"/>
            <a:ext cx="3460377" cy="433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 2</a:t>
            </a:r>
            <a:endParaRPr lang="ru-RU" sz="18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127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xn--b1acdsycapm.com/wp-content/uploads/2020/03/Vnimanie.png">
            <a:extLst>
              <a:ext uri="{FF2B5EF4-FFF2-40B4-BE49-F238E27FC236}">
                <a16:creationId xmlns="" xmlns:a16="http://schemas.microsoft.com/office/drawing/2014/main" id="{12F7EE73-D94F-9F4D-B9D2-62DC48C0D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r="17530" b="7865"/>
          <a:stretch/>
        </p:blipFill>
        <p:spPr bwMode="auto">
          <a:xfrm flipH="1">
            <a:off x="7817224" y="4130555"/>
            <a:ext cx="1297822" cy="1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8882" y="506070"/>
            <a:ext cx="729727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Алгоритм </a:t>
            </a:r>
            <a:r>
              <a:rPr lang="ru-RU" sz="2000" b="1" dirty="0" smtClean="0">
                <a:solidFill>
                  <a:schemeClr val="bg1"/>
                </a:solidFill>
              </a:rPr>
              <a:t>обратной связи учащемуся со </a:t>
            </a:r>
            <a:r>
              <a:rPr lang="ru-RU" sz="2000" b="1" dirty="0">
                <a:solidFill>
                  <a:schemeClr val="bg1"/>
                </a:solidFill>
              </a:rPr>
              <a:t>сложным поведением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0213" y="975846"/>
            <a:ext cx="4957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Разговор с 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ребенком </a:t>
            </a: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проходит 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«один </a:t>
            </a: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один» </a:t>
            </a: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спокойной, уютной атмосфере.</a:t>
            </a:r>
          </a:p>
        </p:txBody>
      </p:sp>
      <p:pic>
        <p:nvPicPr>
          <p:cNvPr id="5" name="Изображение 6" descr="профессор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10798"/>
          <a:stretch/>
        </p:blipFill>
        <p:spPr>
          <a:xfrm flipH="1">
            <a:off x="6752418" y="906180"/>
            <a:ext cx="1695988" cy="1874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6906" y="1613212"/>
            <a:ext cx="6983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b="1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шаг: </a:t>
            </a:r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Опишите действия </a:t>
            </a:r>
            <a:r>
              <a:rPr lang="ru-RU" dirty="0" smtClean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учащегося, </a:t>
            </a:r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используя только факты.</a:t>
            </a:r>
          </a:p>
          <a:p>
            <a:pPr algn="just">
              <a:spcBef>
                <a:spcPct val="0"/>
              </a:spcBef>
            </a:pPr>
            <a:r>
              <a:rPr lang="ru-RU" b="1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шаг: </a:t>
            </a:r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</a:t>
            </a:r>
            <a:r>
              <a:rPr lang="ru-RU" dirty="0" smtClean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результаты, </a:t>
            </a:r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которым уже привели действия.</a:t>
            </a:r>
          </a:p>
          <a:p>
            <a:pPr algn="just">
              <a:spcBef>
                <a:spcPct val="0"/>
              </a:spcBef>
            </a:pPr>
            <a:r>
              <a:rPr lang="ru-RU" b="1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шаг: </a:t>
            </a:r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Перечислите чувства, которые возникли у вас и </a:t>
            </a:r>
            <a:r>
              <a:rPr lang="ru-RU" dirty="0" smtClean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окружающих.</a:t>
            </a:r>
            <a:endParaRPr lang="ru-RU" dirty="0">
              <a:ln w="1905"/>
              <a:solidFill>
                <a:srgbClr val="1F54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spcBef>
                <a:spcPct val="0"/>
              </a:spcBef>
            </a:pPr>
            <a:r>
              <a:rPr lang="ru-RU" dirty="0" smtClean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Предположите</a:t>
            </a:r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какие чувства и потребности переживает сам </a:t>
            </a:r>
            <a:r>
              <a:rPr lang="ru-RU" dirty="0" smtClean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ребенок, доволен </a:t>
            </a:r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 он результатом. Выслушайте, не торопитесь.</a:t>
            </a:r>
          </a:p>
          <a:p>
            <a:pPr algn="just">
              <a:spcBef>
                <a:spcPct val="0"/>
              </a:spcBef>
            </a:pPr>
            <a:r>
              <a:rPr lang="ru-RU" b="1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шаг: </a:t>
            </a:r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Обсудите возможное более благоприятное будущее.</a:t>
            </a:r>
          </a:p>
          <a:p>
            <a:pPr algn="just">
              <a:spcBef>
                <a:spcPct val="0"/>
              </a:spcBef>
            </a:pPr>
            <a:r>
              <a:rPr lang="ru-RU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Предложите вместе подумать о том, как можно улучшить ситуацию.</a:t>
            </a:r>
          </a:p>
          <a:p>
            <a:pPr algn="just">
              <a:spcBef>
                <a:spcPct val="0"/>
              </a:spcBef>
            </a:pPr>
            <a:r>
              <a:rPr lang="ru-RU" b="1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Старайтесь </a:t>
            </a:r>
            <a:r>
              <a:rPr lang="ru-RU" b="1" dirty="0" smtClean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избегать готовых </a:t>
            </a:r>
            <a:r>
              <a:rPr lang="ru-RU" b="1" dirty="0">
                <a:ln w="1905"/>
                <a:solidFill>
                  <a:srgbClr val="1F54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ответов или решений.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906" y="4035272"/>
            <a:ext cx="75527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ожидайте, что после успешного разговора поведение ребенка изменится, таких разговоров может быть много. Вы можете сказать </a:t>
            </a:r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какой же смысл в таких разговорах?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Во-первых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вы 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постепенно формируете доверие ребенка относительно вашей способности и желания действительно понять, что стоит за нежелательным поведением и вместе искать пути исправления ситуации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Во-вторых </a:t>
            </a:r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при 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первых 3 </a:t>
            </a:r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шагах 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учите ребенка смотреть на события с разных сторон, осознавать собственные эмоции и чувства и мотивы других людей. Когда ребенок убедится в ваших намерениях </a:t>
            </a:r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​​будет готов открыться вам навстречу.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меньше у ребенка было взрослых, которые на самом деле интересовались ребенком, тем длиннее может быть этот путь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ПОМНИТЕ!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обратная связь постепенно способствует установлению доверия и равенства в отношениях, а в дальнейшем </a:t>
            </a:r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обеспечивает стабильность изменений к лучшему.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828801" y="2931309"/>
            <a:ext cx="466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ОБРАТНАЯ СВЯЗЬ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887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057082" y="2728410"/>
            <a:ext cx="320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ПРИВЯЗАННОСТИ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7435" y="579113"/>
            <a:ext cx="588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вы считаете, важна ли привязанность для ребенка при его нахождении (обучении) в УО? Почему? 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2" descr="https://thumbs.dreamstime.com/z/%D1%87%D0%B5%D0%BB%D0%BE%D0%B2%D0%B5%D0%BA-d-%D0%BF%D1%80%D0%B5%D0%B4%D1%81%D1%82%D0%B0%D0%B2%D0%BB%D1%8F%D1%8F-%D0%B2%D0%BE%D0%BF%D1%80%D0%BE%D1%81%D0%B8%D1%82%D0%B5%D0%BB%D1%8C%D0%BD%D1%8B%D0%B9-%D0%B7%D0%BD%D0%B0%D0%BA-11124496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34016" r="64701"/>
          <a:stretch/>
        </p:blipFill>
        <p:spPr bwMode="auto">
          <a:xfrm>
            <a:off x="7432814" y="382376"/>
            <a:ext cx="581633" cy="10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2966" y="1547702"/>
            <a:ext cx="61906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dk2"/>
              </a:buClr>
              <a:buSzPts val="1800"/>
            </a:pPr>
            <a:r>
              <a:rPr lang="ru-RU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Критерии интеграции ученика в группу, где педагог руководствуется теорией привязанности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7482" y="2300988"/>
            <a:ext cx="7637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1. </a:t>
            </a:r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Учащийся понимает и принимает правила группы (класса), мотивирован их выполнять.</a:t>
            </a:r>
            <a:endParaRPr lang="ru-RU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7483" y="3052826"/>
            <a:ext cx="7637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  <a:t>2.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  <a:t>Учащийся знает и выполняет свои обязанности,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</a:br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сформирована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  <a:t> устойчивая привязанность к педагогу и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  <a:t>одногруппникам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  <a:t> (одноклассникам).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7482" y="4068489"/>
            <a:ext cx="745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  <a:t>3.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  <a:t>Учащийся реагирует на замечания фигуры привязанности (педагога) и стремится исправить поведение.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7483" y="4817240"/>
            <a:ext cx="7485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4. Учащийся чувствует себя психологически защищенным рядом с фигурой привязанности.</a:t>
            </a:r>
            <a:endParaRPr lang="ru-RU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41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431142" y="3888409"/>
            <a:ext cx="5105400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94491" y="1229348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73205" y="2114394"/>
            <a:ext cx="5105400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82125" y="2982830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476010" y="4713390"/>
            <a:ext cx="5105400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36063" y="430231"/>
            <a:ext cx="509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СТРАТЕГИИ СОЗДАНИЯ </a:t>
            </a:r>
          </a:p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БЕЗОПАСНОГО КОМФОРТНОГО ПРОСТРАНСТВА</a:t>
            </a:r>
            <a:endParaRPr lang="ru-RU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7098" y="2053717"/>
            <a:ext cx="2548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СОЗДАНИЕ</a:t>
            </a:r>
            <a:r>
              <a:rPr lang="en-US" b="1" dirty="0" smtClean="0"/>
              <a:t> </a:t>
            </a:r>
            <a:r>
              <a:rPr lang="en-US" b="1" dirty="0"/>
              <a:t>ПРАВИЛ</a:t>
            </a:r>
            <a:endParaRPr lang="ru-RU" sz="2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491309" y="2793545"/>
            <a:ext cx="4084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ea typeface="Amatic SC"/>
                <a:cs typeface="Amatic SC"/>
                <a:sym typeface="Amatic SC"/>
              </a:rPr>
              <a:t>ПОНИМАНИЕ ПОВЕДЕНИЯ РЕБЕНКА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ea typeface="Amatic SC"/>
                <a:cs typeface="Amatic SC"/>
                <a:sym typeface="Amatic SC"/>
              </a:rPr>
              <a:t>ПОЗИТИВНАЯ ЦЕЛЬ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508416" y="3785268"/>
            <a:ext cx="3567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b="1" dirty="0">
                <a:cs typeface="Amatic SC" pitchFamily="2" charset="-79"/>
                <a:sym typeface="Amatic SC" pitchFamily="2" charset="-79"/>
              </a:rPr>
              <a:t>РАЗВИВАЮЩАЯ ОБРАТНАЯ СВЯЗЬ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26425" y="1785549"/>
            <a:ext cx="3715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Пространство, где действуют правила, которые педагог и ребята принимают вместе в процессе обсуждения.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36063" y="1296181"/>
            <a:ext cx="2622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УПРАВЛЕНИЕ СТРЕССОМ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6424" y="4485968"/>
            <a:ext cx="3715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Пространство где отношения с другими важны.  </a:t>
            </a:r>
            <a:r>
              <a:rPr lang="ru-RU" sz="1600" dirty="0" smtClean="0"/>
              <a:t>Пространство, </a:t>
            </a:r>
            <a:r>
              <a:rPr lang="ru-RU" sz="1600" dirty="0"/>
              <a:t>где дети получают опору в привязанности.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36063" y="4641759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РОЛЬ ПРИВЯЗАННОСТЕЙ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6425" y="2637871"/>
            <a:ext cx="3558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Пространство, где тебя поймут, где </a:t>
            </a:r>
            <a:r>
              <a:rPr lang="ru-RU" sz="1600" dirty="0"/>
              <a:t>возможно проявлять </a:t>
            </a:r>
            <a:r>
              <a:rPr lang="ru-RU" sz="1600" dirty="0" smtClean="0"/>
              <a:t> себя и </a:t>
            </a:r>
            <a:r>
              <a:rPr lang="ru-RU" sz="1600" dirty="0"/>
              <a:t>получить поддержку.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226424" y="1176673"/>
            <a:ext cx="3637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Пространство, где поддерживается комфортное и дружеское общение.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6425" y="3642040"/>
            <a:ext cx="309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Пространство, где безопасно говорить о трудностях, о чувствах, о нуждах.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582970" y="622316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0691" y="5754621"/>
            <a:ext cx="69738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Это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wald"/>
                <a:cs typeface="Oswald"/>
                <a:sym typeface="Oswald"/>
              </a:rPr>
              <a:t>не только пространство, где должна отсутствовать физическая опасность, это пространство в котором постепенно должно развиваться доверие и психологический комфорт в общении, пространство, где каждый имеет право быть собой.</a:t>
            </a:r>
          </a:p>
        </p:txBody>
      </p:sp>
      <p:pic>
        <p:nvPicPr>
          <p:cNvPr id="38" name="Picture 2" descr="http://xn--b1acdsycapm.com/wp-content/uploads/2020/03/Vnimanie.png">
            <a:extLst>
              <a:ext uri="{FF2B5EF4-FFF2-40B4-BE49-F238E27FC236}">
                <a16:creationId xmlns="" xmlns:a16="http://schemas.microsoft.com/office/drawing/2014/main" id="{12F7EE73-D94F-9F4D-B9D2-62DC48C0D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r="17530" b="7865"/>
          <a:stretch/>
        </p:blipFill>
        <p:spPr bwMode="auto">
          <a:xfrm flipH="1">
            <a:off x="7542282" y="5242073"/>
            <a:ext cx="1321202" cy="13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1057082" y="2728410"/>
            <a:ext cx="320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ПРИВЯЗАННОСТИ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Google Shape;271;p43"/>
          <p:cNvSpPr txBox="1">
            <a:spLocks/>
          </p:cNvSpPr>
          <p:nvPr/>
        </p:nvSpPr>
        <p:spPr>
          <a:xfrm>
            <a:off x="2761128" y="360285"/>
            <a:ext cx="3460377" cy="4616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</a:t>
            </a:r>
            <a:endParaRPr lang="ru-RU"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6423" y="1326776"/>
            <a:ext cx="74407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ЧТО </a:t>
            </a:r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В ВАШЕМ ДЕТСТВЕ ВАМ БЫЛО ВАЖНО В </a:t>
            </a:r>
            <a:r>
              <a:rPr lang="en-US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УЧИТЕЛЕ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?</a:t>
            </a: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/>
            </a:r>
            <a:b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</a:br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 </a:t>
            </a:r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-</a:t>
            </a:r>
            <a:r>
              <a:rPr lang="en-US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ЕГО </a:t>
            </a:r>
            <a:r>
              <a:rPr lang="en-US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КАЧЕСТВА,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 </a:t>
            </a:r>
            <a:b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</a:br>
            <a:r>
              <a:rPr lang="en-US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 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-</a:t>
            </a:r>
            <a:r>
              <a:rPr lang="en-US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ПОВЕДЕНИЕ ПО ОТНОШЕНИЮ ЛИЧНО К ВАМ, 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/>
            </a:r>
            <a:b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</a:b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 -</a:t>
            </a:r>
            <a:r>
              <a:rPr lang="en-US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ПОВЕДЕНИЕ В ОТНОШЕНИИ ВСЕГО </a:t>
            </a:r>
            <a:r>
              <a:rPr lang="en-US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КЛАССА</a:t>
            </a:r>
            <a:endParaRPr lang="ru-RU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</a:endParaRPr>
          </a:p>
          <a:p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/>
            </a:r>
            <a:b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</a:b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 </a:t>
            </a:r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 </a:t>
            </a: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2.  </a:t>
            </a:r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ЧТО ОН </a:t>
            </a:r>
            <a:r>
              <a:rPr lang="en-US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ПРИВНОСИЛ</a:t>
            </a: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?</a:t>
            </a:r>
            <a:b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</a:br>
            <a:r>
              <a:rPr lang="ru-RU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  </a:t>
            </a:r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-</a:t>
            </a:r>
            <a:r>
              <a:rPr lang="en-US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ТРАДИЦИИ</a:t>
            </a:r>
            <a:r>
              <a:rPr lang="en-US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,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/>
            </a:r>
            <a:b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</a:b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 </a:t>
            </a:r>
            <a:r>
              <a:rPr lang="en-US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 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-</a:t>
            </a:r>
            <a:r>
              <a:rPr lang="en-US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СВОИМ ПОВЕДЕНИЕМ ТРАНСЛИРОВАЛ ПРАВИЛА, 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/>
            </a:r>
            <a:b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</a:b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  -</a:t>
            </a:r>
            <a:r>
              <a:rPr lang="en-US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ПРИВНОСИТ РИТУАЛЫ, ИГРЫ, ДОПОЛНИТЕЛЬНЫЕ ЗАНЯТИЯ, ПОЕЗДКИ, </a:t>
            </a:r>
            <a:r>
              <a:rPr lang="en-US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ПОХОДЫ</a:t>
            </a:r>
            <a:r>
              <a:rPr lang="en-US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, ВСТРЕЧИ С ИНТЕРЕСНЫМИ ЛЮДЬМИ И Т.П</a:t>
            </a:r>
            <a:r>
              <a:rPr lang="en-US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.)</a:t>
            </a:r>
            <a:endParaRPr lang="ru-RU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1647" y="5123801"/>
            <a:ext cx="7871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  <a:t>Это и есть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  <a:t>потребности детей (то, что они ожидают и им приятно и важно получить от педагога) записываем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</a:rPr>
              <a:t>флипчарте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956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057082" y="2728410"/>
            <a:ext cx="320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ПРИВЯЗАННОСТИ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9750" y="324253"/>
            <a:ext cx="229396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О потребностях:</a:t>
            </a:r>
            <a:endParaRPr lang="ru-RU" sz="2000" dirty="0"/>
          </a:p>
        </p:txBody>
      </p:sp>
      <p:sp>
        <p:nvSpPr>
          <p:cNvPr id="4" name="Google Shape;150;p25"/>
          <p:cNvSpPr txBox="1">
            <a:spLocks/>
          </p:cNvSpPr>
          <p:nvPr/>
        </p:nvSpPr>
        <p:spPr>
          <a:xfrm>
            <a:off x="932327" y="859411"/>
            <a:ext cx="7841877" cy="4698707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880" algn="just"/>
            <a:endParaRPr lang="ru-RU" sz="160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  <a:sym typeface="Oswald"/>
            </a:endParaRPr>
          </a:p>
          <a:p>
            <a:pPr marL="182880" indent="-192595" algn="just">
              <a:buClr>
                <a:srgbClr val="6D2619"/>
              </a:buClr>
              <a:buSzPts val="2040"/>
              <a:buFont typeface="Oswald"/>
              <a:buChar char="✔"/>
            </a:pP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  <a:sym typeface="Oswald"/>
              </a:rPr>
              <a:t>Пока ребенку плохо, он будет несчастен и не будет нормально развиваться (эмоциональный мозг активен, когнитивное развитие затруднено). Вкладывать в такой ситуации время и силы в его развитие, пытаться улучшить его поведение – бесполезно. Первая задача – успокоить (стабилизировать) –ПОТРЕБНОСТЬ В БЕЗОПАСНОСТИ</a:t>
            </a:r>
          </a:p>
          <a:p>
            <a:pPr marL="182880" indent="-192595" algn="just">
              <a:spcBef>
                <a:spcPts val="444"/>
              </a:spcBef>
              <a:buClr>
                <a:srgbClr val="6D2619"/>
              </a:buClr>
              <a:buSzPts val="2040"/>
              <a:buFont typeface="Oswald"/>
              <a:buChar char="✔"/>
            </a:pP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  <a:sym typeface="Oswald"/>
              </a:rPr>
              <a:t>Ребенку нужна уверенность в том, что значимый взрослый положительно к нему относится, помнит о нем, что он на его стороне и к нему всегда можно обратиться за помощью – ПОТРЕБНОСТЬ В ПОЛОЖИТЕЛЬНОМ ОТНОШЕНИИ. </a:t>
            </a:r>
          </a:p>
          <a:p>
            <a:pPr marL="182880" indent="-192595" algn="just">
              <a:spcBef>
                <a:spcPts val="444"/>
              </a:spcBef>
              <a:buClr>
                <a:srgbClr val="6D2619"/>
              </a:buClr>
              <a:buSzPts val="2040"/>
              <a:buFont typeface="Oswald"/>
              <a:buChar char="✔"/>
            </a:pP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  <a:sym typeface="Oswald"/>
              </a:rPr>
              <a:t>Ребенку важно получать разнообразный опыт взаимодействия с людьми, получать их естественную реакцию на свои поступки. Это позволяет ему потом планировать свои действия, оценивать их последствия и в конечном итоге чувствовать себя более уверенно в мире людей – ПОТРЕБНОСТЬ В СТОЛНОВЕНИИ С ЕСТЕСТВЕННЫМИ ПОСЛЕДСТВИЯМИ, В ГРАНИЦАХ.</a:t>
            </a:r>
          </a:p>
          <a:p>
            <a:pPr marL="182880" indent="-192595" algn="just">
              <a:spcBef>
                <a:spcPts val="444"/>
              </a:spcBef>
              <a:buClr>
                <a:srgbClr val="6D2619"/>
              </a:buClr>
              <a:buSzPts val="2040"/>
              <a:buFont typeface="Oswald"/>
              <a:buChar char="✔"/>
            </a:pP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  <a:sym typeface="Oswald"/>
              </a:rPr>
              <a:t>Ребенку очень важно чувствовать себя нужным, понимать свое место, как  в семье, так и в группе детей (классе) – ПОТРЕБНОСТЬ В ПРИНАДЛЕЖНОСТИ.</a:t>
            </a:r>
          </a:p>
        </p:txBody>
      </p:sp>
      <p:pic>
        <p:nvPicPr>
          <p:cNvPr id="5" name="Picture 2" descr="http://xn--b1acdsycapm.com/wp-content/uploads/2020/03/Vnimanie.png">
            <a:extLst>
              <a:ext uri="{FF2B5EF4-FFF2-40B4-BE49-F238E27FC236}">
                <a16:creationId xmlns="" xmlns:a16="http://schemas.microsoft.com/office/drawing/2014/main" id="{12F7EE73-D94F-9F4D-B9D2-62DC48C0D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r="17530" b="7865"/>
          <a:stretch/>
        </p:blipFill>
        <p:spPr bwMode="auto">
          <a:xfrm flipH="1">
            <a:off x="6746972" y="5028201"/>
            <a:ext cx="1297822" cy="1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607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552197" y="638641"/>
            <a:ext cx="8244300" cy="80018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</a:rPr>
              <a:t>Рекомендации  </a:t>
            </a:r>
            <a:r>
              <a:rPr lang="ru-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</a:rPr>
              <a:t>педагогам </a:t>
            </a:r>
            <a:r>
              <a:rPr lang="ru-RU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</a:rPr>
              <a:t>по усилению привязанности, созданию надежной базы безопасного развития</a:t>
            </a:r>
            <a:r>
              <a:rPr lang="ru-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</a:rPr>
              <a:t>:</a:t>
            </a:r>
            <a:endParaRPr lang="en-US" sz="2000" b="1" dirty="0">
              <a:solidFill>
                <a:schemeClr val="lt1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1335742" y="1766047"/>
            <a:ext cx="7209744" cy="414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61950" algn="just">
              <a:lnSpc>
                <a:spcPct val="115000"/>
              </a:lnSpc>
              <a:buClr>
                <a:srgbClr val="6D2619"/>
              </a:buClr>
              <a:buSzPts val="2100"/>
              <a:buFont typeface="Amatic SC"/>
              <a:buChar char="➢"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Помните, что проблемы в поведении вторичные, главное: отношения с ребенком, если что-то идет не так, обратите внимание на ваши отношения, подумайте, чего не хватает, а чего много. 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</a:endParaRPr>
          </a:p>
          <a:p>
            <a:pPr marL="457200" indent="-361950" algn="just">
              <a:lnSpc>
                <a:spcPct val="115000"/>
              </a:lnSpc>
              <a:buClr>
                <a:srgbClr val="6D2619"/>
              </a:buClr>
              <a:buSzPts val="2100"/>
              <a:buFont typeface="Amatic SC"/>
              <a:buChar char="➢"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Усиливайте контакт с ребенком,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особенно,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когда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чего-то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от него хотите. Сначала удостоверьтесь, что вы установили контакт с ребенком, а потом просите его что-то сделать. Поддерживайте зрительный контакт, практикуйте совместные разговоры. 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</a:endParaRPr>
          </a:p>
          <a:p>
            <a:pPr marL="457200" indent="-361950" algn="just">
              <a:lnSpc>
                <a:spcPct val="115000"/>
              </a:lnSpc>
              <a:buClr>
                <a:srgbClr val="6D2619"/>
              </a:buClr>
              <a:buSzPts val="2100"/>
              <a:buFont typeface="Amatic SC"/>
              <a:buChar char="➢"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Интересуйтесь о делах, играх, увлечениях ребенка. В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группе (классе)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начинайте неделю после выходных с бесед про любимые игры, про любимые места и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увлечения. 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</a:endParaRPr>
          </a:p>
          <a:p>
            <a:pPr marL="457200" indent="-361950" algn="just">
              <a:lnSpc>
                <a:spcPct val="115000"/>
              </a:lnSpc>
              <a:buClr>
                <a:srgbClr val="6D2619"/>
              </a:buClr>
              <a:buSzPts val="2100"/>
              <a:buFont typeface="Amatic SC"/>
              <a:buChar char="➢"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Предоставляйте развивающую обратную связь, в которой отмечайте сильные стороны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учащегося,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его успехи и достижения, только потом говорите о том, что хотите исправить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.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</a:endParaRPr>
          </a:p>
          <a:p>
            <a:pPr marL="457200" indent="-361950" algn="just">
              <a:lnSpc>
                <a:spcPct val="115000"/>
              </a:lnSpc>
              <a:buClr>
                <a:srgbClr val="6D2619"/>
              </a:buClr>
              <a:buSzPts val="2100"/>
              <a:buFont typeface="Amatic SC"/>
              <a:buChar char="➢"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Поддерживайте ребенка в выполнении задач этапов развития. Говорите ему, что вы рядом, чтобы помочь. 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2619"/>
              </a:buClr>
              <a:buSzPts val="2100"/>
              <a:buFont typeface="Amatic SC"/>
              <a:buChar char="➢"/>
            </a:pPr>
            <a:endParaRPr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980015" y="3167681"/>
            <a:ext cx="320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ПАМЯТКА ПЕДАГОГАМ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827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1673" y="378830"/>
            <a:ext cx="7980653" cy="5815782"/>
          </a:xfrm>
        </p:spPr>
        <p:txBody>
          <a:bodyPr>
            <a:normAutofit lnSpcReduction="10000"/>
          </a:bodyPr>
          <a:lstStyle/>
          <a:p>
            <a:pPr lvl="0" indent="-361950" algn="just">
              <a:lnSpc>
                <a:spcPct val="135000"/>
              </a:lnSpc>
              <a:buClr>
                <a:srgbClr val="6D2619"/>
              </a:buClr>
              <a:buSzPts val="2100"/>
              <a:buFont typeface="Amatic SC"/>
              <a:buChar char="➢"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Наполняйте рутинные дела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(подготовка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к контрольным, уборка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кабинета)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игрой, это снижает сопротивление детей, делает скучные дела интереснее, а ваши отношения с ребенком приятными.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</a:endParaRPr>
          </a:p>
          <a:p>
            <a:pPr lvl="0" indent="-361950" algn="just">
              <a:lnSpc>
                <a:spcPct val="135000"/>
              </a:lnSpc>
              <a:buClr>
                <a:srgbClr val="6D2619"/>
              </a:buClr>
              <a:buSzPts val="2100"/>
              <a:buFont typeface="Amatic SC"/>
              <a:buChar char="➢"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Развивайте, если есть, и начните, если нет, классные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ритуалы, традиции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которые будут создавать ритм и праздничность жизни: ритуалы празднования событий, указанных во «внешнем» календаре (Рождество, Новый год). Для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педагогов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ритуалы встречи и прощания, ритуал начала урока, ритуалы праздников и классных мероприятий. 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</a:endParaRPr>
          </a:p>
          <a:p>
            <a:pPr lvl="0" indent="-361950" algn="just">
              <a:lnSpc>
                <a:spcPct val="135000"/>
              </a:lnSpc>
              <a:buClr>
                <a:srgbClr val="6D2619"/>
              </a:buClr>
              <a:buSzPts val="2100"/>
              <a:buFont typeface="Amatic SC"/>
              <a:buChar char="➢"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Читайте детям вслух, даже в подростковом возрасте (если подросток не против). Устраивайте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коллективные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вечера чтения при свечах и с чаем (какао). Читайте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учащимся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и вместе с ними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. Добавляйте игры и драматизации в такие встречи.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</a:endParaRPr>
          </a:p>
          <a:p>
            <a:pPr lvl="0" indent="-361950" algn="just">
              <a:lnSpc>
                <a:spcPct val="135000"/>
              </a:lnSpc>
              <a:buClr>
                <a:srgbClr val="6D2619"/>
              </a:buClr>
              <a:buSzPts val="2100"/>
              <a:buFont typeface="Amatic SC"/>
              <a:buChar char="➢"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Делайте приятные неожиданные сюрпризы.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Такие, как: новая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экскурсия, праздник или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день,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когда можно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лениться:)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/>
              <a:ea typeface="Oswald"/>
              <a:cs typeface="Oswald"/>
            </a:endParaRPr>
          </a:p>
          <a:p>
            <a:pPr lvl="0" indent="-361950" algn="just">
              <a:lnSpc>
                <a:spcPct val="135000"/>
              </a:lnSpc>
              <a:buClr>
                <a:srgbClr val="6D2619"/>
              </a:buClr>
              <a:buSzPts val="2100"/>
              <a:buFont typeface="Amatic SC"/>
              <a:buChar char="➢"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Готовьтесь к разлукам, будьте внимательны не только к чувствам в момент расставания, но и перекрывайте грусть от расставания планами на будущую встречу и радостью от контакта.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Педагоги могут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быть внимательны к разлукам и встречам. Можно создавать ритуалы встречи на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классном, кураторском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часу, посылать весточку в мессенджерах детям, которые заболели.   </a:t>
            </a:r>
          </a:p>
          <a:p>
            <a:pPr marL="95250" indent="0" algn="just">
              <a:lnSpc>
                <a:spcPct val="135000"/>
              </a:lnSpc>
              <a:buClr>
                <a:srgbClr val="6D2619"/>
              </a:buClr>
              <a:buSzPts val="2100"/>
              <a:buNone/>
            </a:pP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atic SC"/>
              <a:ea typeface="Amatic SC"/>
              <a:cs typeface="Amatic SC"/>
            </a:endParaRPr>
          </a:p>
          <a:p>
            <a:pPr marL="114300" indent="0">
              <a:buNone/>
            </a:pP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EF8"/>
              </a:clrFrom>
              <a:clrTo>
                <a:srgbClr val="F9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74" y="5204446"/>
            <a:ext cx="2435122" cy="1369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980015" y="3167681"/>
            <a:ext cx="320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ПАМЯТКА ПЕДАГОГАМ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510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057082" y="2728410"/>
            <a:ext cx="320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 ПРИВЯЗАННОСТИ</a:t>
            </a:r>
            <a:endParaRPr lang="ru-RU" sz="20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Google Shape;271;p43"/>
          <p:cNvSpPr txBox="1">
            <a:spLocks/>
          </p:cNvSpPr>
          <p:nvPr/>
        </p:nvSpPr>
        <p:spPr>
          <a:xfrm>
            <a:off x="2761128" y="360285"/>
            <a:ext cx="3460377" cy="4616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 «Я есть!»</a:t>
            </a:r>
            <a:endParaRPr lang="ru-RU"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5741" y="1113834"/>
            <a:ext cx="7360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Скажите «Я ЕСТЬ» и обнимите себя</a:t>
            </a:r>
          </a:p>
          <a:p>
            <a:pPr algn="just"/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Скажите «Я ЗДЕСЬ»  и приложите руки к груди в области сердца</a:t>
            </a:r>
          </a:p>
          <a:p>
            <a:pPr algn="just"/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Скажите «Я ВЫСОКО» и поднимите руки вверх</a:t>
            </a:r>
          </a:p>
          <a:p>
            <a:pPr algn="just"/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Скажите «Я ШИРОКО»  и разведите руки в стороны, подвигайте ими</a:t>
            </a:r>
          </a:p>
          <a:p>
            <a:pPr algn="just"/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Скажите «Я В БЕЗОПАСНОСТИ» и сделайте из ладошек «домик над головой»</a:t>
            </a:r>
          </a:p>
          <a:p>
            <a:pPr algn="just"/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swald"/>
                <a:ea typeface="Oswald"/>
                <a:cs typeface="Oswald"/>
              </a:rPr>
              <a:t>Назовите свое имя и приложите руки к груди в области сердца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41" y="3762907"/>
            <a:ext cx="1885950" cy="2428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37176" y="6223166"/>
            <a:ext cx="5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26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6385" y="569274"/>
            <a:ext cx="4666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УСПЕХОВ!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ЗДОРОВЬЯ!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БЛАГОПОЛУЧИЯ! ВЗАИМОПОНИМАНИЯ!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531" y="5283608"/>
            <a:ext cx="685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профилактики и комплексной реабилитации 80222 74-32-19</a:t>
            </a:r>
          </a:p>
          <a:p>
            <a:endParaRPr lang="ru-RU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868" y="5282143"/>
            <a:ext cx="1014638" cy="10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аши контакты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4377"/>
          <a:stretch/>
        </p:blipFill>
        <p:spPr bwMode="auto">
          <a:xfrm>
            <a:off x="3355312" y="2653553"/>
            <a:ext cx="3028950" cy="11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/>
        </p:nvSpPr>
        <p:spPr>
          <a:xfrm>
            <a:off x="627528" y="3408319"/>
            <a:ext cx="5280212" cy="250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Вспомните ситуацию, когда были в стрессе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(по 10-ти бальной шкале – на 5-6 баллов).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Нарисуйте себя в стрессе метафорически: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с помощью линий,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образа животного,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явления природы,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ц</a:t>
            </a:r>
            <a:r>
              <a:rPr lang="ru-RU" sz="1900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ветного пятна и т.п.</a:t>
            </a:r>
            <a:endParaRPr sz="1900" dirty="0">
              <a:solidFill>
                <a:schemeClr val="accent5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5" name="Google Shape;195;p35"/>
          <p:cNvSpPr txBox="1"/>
          <p:nvPr/>
        </p:nvSpPr>
        <p:spPr>
          <a:xfrm>
            <a:off x="1968819" y="2461040"/>
            <a:ext cx="2370099" cy="8001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 «Я В СТРЕССЕ»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5713236" y="2912567"/>
            <a:ext cx="1465445" cy="2014105"/>
          </a:xfrm>
          <a:custGeom>
            <a:avLst/>
            <a:gdLst/>
            <a:ahLst/>
            <a:cxnLst/>
            <a:rect l="l" t="t" r="r" b="b"/>
            <a:pathLst>
              <a:path w="48775" h="55485" extrusionOk="0">
                <a:moveTo>
                  <a:pt x="44546" y="33463"/>
                </a:moveTo>
                <a:cubicBezTo>
                  <a:pt x="42705" y="24259"/>
                  <a:pt x="36038" y="16678"/>
                  <a:pt x="30830" y="8869"/>
                </a:cubicBezTo>
                <a:cubicBezTo>
                  <a:pt x="27583" y="4000"/>
                  <a:pt x="20240" y="-2183"/>
                  <a:pt x="15222" y="828"/>
                </a:cubicBezTo>
                <a:cubicBezTo>
                  <a:pt x="8498" y="4863"/>
                  <a:pt x="6905" y="14152"/>
                  <a:pt x="3398" y="21166"/>
                </a:cubicBezTo>
                <a:cubicBezTo>
                  <a:pt x="143" y="27677"/>
                  <a:pt x="-1197" y="36163"/>
                  <a:pt x="1506" y="42922"/>
                </a:cubicBezTo>
                <a:cubicBezTo>
                  <a:pt x="3381" y="47609"/>
                  <a:pt x="6767" y="51945"/>
                  <a:pt x="10966" y="54746"/>
                </a:cubicBezTo>
                <a:cubicBezTo>
                  <a:pt x="13327" y="56321"/>
                  <a:pt x="16641" y="54746"/>
                  <a:pt x="19479" y="54746"/>
                </a:cubicBezTo>
                <a:cubicBezTo>
                  <a:pt x="23276" y="54746"/>
                  <a:pt x="27434" y="55498"/>
                  <a:pt x="30830" y="53800"/>
                </a:cubicBezTo>
                <a:cubicBezTo>
                  <a:pt x="34134" y="52148"/>
                  <a:pt x="36040" y="48359"/>
                  <a:pt x="39343" y="46706"/>
                </a:cubicBezTo>
                <a:cubicBezTo>
                  <a:pt x="41932" y="45411"/>
                  <a:pt x="45422" y="44931"/>
                  <a:pt x="46911" y="42449"/>
                </a:cubicBezTo>
                <a:cubicBezTo>
                  <a:pt x="49265" y="38526"/>
                  <a:pt x="49673" y="31968"/>
                  <a:pt x="46438" y="28733"/>
                </a:cubicBez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Google Shape;197;p35"/>
          <p:cNvSpPr/>
          <p:nvPr/>
        </p:nvSpPr>
        <p:spPr>
          <a:xfrm>
            <a:off x="6746911" y="4934362"/>
            <a:ext cx="1534850" cy="1401367"/>
          </a:xfrm>
          <a:custGeom>
            <a:avLst/>
            <a:gdLst/>
            <a:ahLst/>
            <a:cxnLst/>
            <a:rect l="l" t="t" r="r" b="b"/>
            <a:pathLst>
              <a:path w="61394" h="42041" extrusionOk="0">
                <a:moveTo>
                  <a:pt x="16894" y="473"/>
                </a:moveTo>
                <a:cubicBezTo>
                  <a:pt x="7244" y="5295"/>
                  <a:pt x="-4936" y="21261"/>
                  <a:pt x="2232" y="29323"/>
                </a:cubicBezTo>
                <a:cubicBezTo>
                  <a:pt x="10142" y="38219"/>
                  <a:pt x="25328" y="36418"/>
                  <a:pt x="37232" y="36418"/>
                </a:cubicBezTo>
                <a:cubicBezTo>
                  <a:pt x="40341" y="36418"/>
                  <a:pt x="42685" y="39423"/>
                  <a:pt x="45272" y="41148"/>
                </a:cubicBezTo>
                <a:cubicBezTo>
                  <a:pt x="47925" y="42917"/>
                  <a:pt x="52180" y="41642"/>
                  <a:pt x="54731" y="39729"/>
                </a:cubicBezTo>
                <a:cubicBezTo>
                  <a:pt x="60675" y="35271"/>
                  <a:pt x="61353" y="25875"/>
                  <a:pt x="61353" y="18445"/>
                </a:cubicBezTo>
                <a:cubicBezTo>
                  <a:pt x="61353" y="13702"/>
                  <a:pt x="61515" y="7360"/>
                  <a:pt x="57569" y="4729"/>
                </a:cubicBezTo>
                <a:cubicBezTo>
                  <a:pt x="53614" y="2092"/>
                  <a:pt x="47183" y="458"/>
                  <a:pt x="43380" y="3310"/>
                </a:cubicBezTo>
                <a:cubicBezTo>
                  <a:pt x="39846" y="5960"/>
                  <a:pt x="36859" y="11604"/>
                  <a:pt x="32502" y="10878"/>
                </a:cubicBezTo>
                <a:cubicBezTo>
                  <a:pt x="25989" y="9793"/>
                  <a:pt x="22551" y="0"/>
                  <a:pt x="15948" y="0"/>
                </a:cubicBezTo>
              </a:path>
            </a:pathLst>
          </a:custGeom>
          <a:noFill/>
          <a:ln w="152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Google Shape;198;p35"/>
          <p:cNvSpPr/>
          <p:nvPr/>
        </p:nvSpPr>
        <p:spPr>
          <a:xfrm>
            <a:off x="6746911" y="2461040"/>
            <a:ext cx="1978375" cy="1769667"/>
          </a:xfrm>
          <a:custGeom>
            <a:avLst/>
            <a:gdLst/>
            <a:ahLst/>
            <a:cxnLst/>
            <a:rect l="l" t="t" r="r" b="b"/>
            <a:pathLst>
              <a:path w="79135" h="53090" extrusionOk="0">
                <a:moveTo>
                  <a:pt x="38984" y="11602"/>
                </a:moveTo>
                <a:cubicBezTo>
                  <a:pt x="54149" y="16955"/>
                  <a:pt x="70102" y="26542"/>
                  <a:pt x="77294" y="40926"/>
                </a:cubicBezTo>
                <a:cubicBezTo>
                  <a:pt x="78845" y="44028"/>
                  <a:pt x="80396" y="49780"/>
                  <a:pt x="77294" y="51331"/>
                </a:cubicBezTo>
                <a:cubicBezTo>
                  <a:pt x="67299" y="56328"/>
                  <a:pt x="53034" y="49774"/>
                  <a:pt x="45132" y="41872"/>
                </a:cubicBezTo>
                <a:cubicBezTo>
                  <a:pt x="38608" y="35348"/>
                  <a:pt x="37380" y="24230"/>
                  <a:pt x="29997" y="18697"/>
                </a:cubicBezTo>
                <a:cubicBezTo>
                  <a:pt x="23538" y="13856"/>
                  <a:pt x="14006" y="16046"/>
                  <a:pt x="6349" y="13494"/>
                </a:cubicBezTo>
                <a:cubicBezTo>
                  <a:pt x="2781" y="12305"/>
                  <a:pt x="1390" y="7603"/>
                  <a:pt x="200" y="4035"/>
                </a:cubicBezTo>
                <a:cubicBezTo>
                  <a:pt x="-1397" y="-753"/>
                  <a:pt x="9815" y="251"/>
                  <a:pt x="14862" y="251"/>
                </a:cubicBezTo>
                <a:cubicBezTo>
                  <a:pt x="22130" y="251"/>
                  <a:pt x="29465" y="2120"/>
                  <a:pt x="36146" y="4981"/>
                </a:cubicBezTo>
                <a:cubicBezTo>
                  <a:pt x="38410" y="5950"/>
                  <a:pt x="41821" y="7248"/>
                  <a:pt x="41821" y="9710"/>
                </a:cubicBezTo>
              </a:path>
            </a:pathLst>
          </a:cu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Google Shape;199;p35"/>
          <p:cNvSpPr/>
          <p:nvPr/>
        </p:nvSpPr>
        <p:spPr>
          <a:xfrm>
            <a:off x="4726641" y="4934362"/>
            <a:ext cx="776500" cy="1466400"/>
          </a:xfrm>
          <a:custGeom>
            <a:avLst/>
            <a:gdLst/>
            <a:ahLst/>
            <a:cxnLst/>
            <a:rect l="l" t="t" r="r" b="b"/>
            <a:pathLst>
              <a:path w="31060" h="43992" extrusionOk="0">
                <a:moveTo>
                  <a:pt x="27243" y="1714"/>
                </a:moveTo>
                <a:cubicBezTo>
                  <a:pt x="25227" y="1311"/>
                  <a:pt x="23003" y="477"/>
                  <a:pt x="21094" y="1241"/>
                </a:cubicBezTo>
                <a:cubicBezTo>
                  <a:pt x="19141" y="2022"/>
                  <a:pt x="19166" y="5349"/>
                  <a:pt x="19676" y="7390"/>
                </a:cubicBezTo>
                <a:cubicBezTo>
                  <a:pt x="20975" y="12586"/>
                  <a:pt x="28565" y="14241"/>
                  <a:pt x="30554" y="19214"/>
                </a:cubicBezTo>
                <a:cubicBezTo>
                  <a:pt x="32231" y="23406"/>
                  <a:pt x="28601" y="28030"/>
                  <a:pt x="27716" y="32457"/>
                </a:cubicBezTo>
                <a:cubicBezTo>
                  <a:pt x="27066" y="35707"/>
                  <a:pt x="29671" y="39424"/>
                  <a:pt x="28189" y="42389"/>
                </a:cubicBezTo>
                <a:cubicBezTo>
                  <a:pt x="27262" y="44244"/>
                  <a:pt x="23928" y="44193"/>
                  <a:pt x="22040" y="43335"/>
                </a:cubicBezTo>
                <a:cubicBezTo>
                  <a:pt x="14125" y="39736"/>
                  <a:pt x="8814" y="31845"/>
                  <a:pt x="3595" y="24890"/>
                </a:cubicBezTo>
                <a:cubicBezTo>
                  <a:pt x="1500" y="22098"/>
                  <a:pt x="-675" y="18313"/>
                  <a:pt x="284" y="14957"/>
                </a:cubicBezTo>
                <a:cubicBezTo>
                  <a:pt x="1948" y="9133"/>
                  <a:pt x="6011" y="3017"/>
                  <a:pt x="11635" y="768"/>
                </a:cubicBezTo>
                <a:cubicBezTo>
                  <a:pt x="15734" y="-871"/>
                  <a:pt x="20464" y="768"/>
                  <a:pt x="24878" y="768"/>
                </a:cubicBezTo>
              </a:path>
            </a:pathLst>
          </a:custGeom>
          <a:noFill/>
          <a:ln w="114300" cap="flat" cmpd="sng">
            <a:solidFill>
              <a:srgbClr val="802017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TextBox 7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Google Shape;118;p27"/>
          <p:cNvSpPr txBox="1"/>
          <p:nvPr/>
        </p:nvSpPr>
        <p:spPr>
          <a:xfrm>
            <a:off x="1021975" y="398405"/>
            <a:ext cx="7802849" cy="18466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Стресс и </a:t>
            </a:r>
            <a:r>
              <a:rPr lang="ru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ru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его последствия напрямую влияют на </a:t>
            </a:r>
            <a:r>
              <a:rPr lang="ru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педагогов.</a:t>
            </a:r>
            <a:endParaRPr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Уставший, истощенный и выгоревший </a:t>
            </a:r>
            <a:r>
              <a:rPr lang="ru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педагог </a:t>
            </a:r>
            <a:r>
              <a:rPr lang="ru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в первую очередь нуждается в </a:t>
            </a:r>
            <a:r>
              <a:rPr lang="ru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поддержке</a:t>
            </a:r>
            <a:r>
              <a:rPr lang="ru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Педагог </a:t>
            </a:r>
            <a:r>
              <a:rPr lang="ru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в ресурсном состоянии, отдохнувший и активный </a:t>
            </a:r>
            <a:r>
              <a:rPr lang="ru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–  </a:t>
            </a:r>
            <a:r>
              <a:rPr lang="ru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полон творческих идей, энергии и открыт к детям, может эффективно </a:t>
            </a:r>
            <a:r>
              <a:rPr lang="ru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обучать, </a:t>
            </a:r>
            <a:r>
              <a:rPr lang="ru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заботиться и поддерживать</a:t>
            </a:r>
            <a:endParaRPr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582970" y="622316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17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/>
        </p:nvSpPr>
        <p:spPr>
          <a:xfrm>
            <a:off x="572111" y="1362481"/>
            <a:ext cx="76503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В течение </a:t>
            </a:r>
            <a:r>
              <a:rPr lang="ru" sz="2200" b="1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1 минуты </a:t>
            </a:r>
            <a:r>
              <a:rPr lang="ru" sz="2200" b="1" dirty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подумайте о факторах стресса на работе и </a:t>
            </a:r>
            <a:r>
              <a:rPr lang="ru" sz="2200" b="1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ситуациях, </a:t>
            </a:r>
            <a:r>
              <a:rPr lang="ru" sz="2200" b="1" dirty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которые Вызывают у вас сильные реакции, сильно утомляют, истощают, вызывают чувство раздражения.</a:t>
            </a:r>
            <a:endParaRPr sz="2200" b="1" dirty="0">
              <a:solidFill>
                <a:schemeClr val="accent5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algn="ctr"/>
            <a:r>
              <a:rPr lang="ru" sz="2200" b="1" dirty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С</a:t>
            </a:r>
            <a:r>
              <a:rPr lang="ru" sz="2200" b="1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ru" sz="2200" b="1" dirty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помощью стикеров запишите ситуации, которые Вы </a:t>
            </a:r>
            <a:r>
              <a:rPr lang="ru" sz="2200" b="1" dirty="0" smtClean="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вспомнили и разместите их на доске.</a:t>
            </a:r>
            <a:endParaRPr sz="1300" dirty="0"/>
          </a:p>
        </p:txBody>
      </p:sp>
      <p:sp>
        <p:nvSpPr>
          <p:cNvPr id="205" name="Google Shape;205;p36"/>
          <p:cNvSpPr txBox="1"/>
          <p:nvPr/>
        </p:nvSpPr>
        <p:spPr>
          <a:xfrm>
            <a:off x="1986775" y="615933"/>
            <a:ext cx="5498100" cy="4924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 </a:t>
            </a:r>
            <a:r>
              <a:rPr lang="ru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“Факторы стресса”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 rotWithShape="1">
          <a:blip r:embed="rId3">
            <a:alphaModFix/>
          </a:blip>
          <a:srcRect t="9614" b="17658"/>
          <a:stretch/>
        </p:blipFill>
        <p:spPr>
          <a:xfrm>
            <a:off x="8222411" y="2875823"/>
            <a:ext cx="649450" cy="68016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/>
        </p:nvSpPr>
        <p:spPr>
          <a:xfrm>
            <a:off x="2405169" y="4148275"/>
            <a:ext cx="4197600" cy="6309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 u="sng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факторы стресса</a:t>
            </a:r>
            <a:r>
              <a:rPr lang="ru" sz="29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29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9" name="Google Shape;209;p36"/>
          <p:cNvPicPr preferRelativeResize="0"/>
          <p:nvPr/>
        </p:nvPicPr>
        <p:blipFill rotWithShape="1">
          <a:blip r:embed="rId3">
            <a:alphaModFix/>
          </a:blip>
          <a:srcRect t="9614" b="17658"/>
          <a:stretch/>
        </p:blipFill>
        <p:spPr>
          <a:xfrm>
            <a:off x="6987950" y="5331650"/>
            <a:ext cx="649450" cy="6801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flipH="1">
            <a:off x="8582970" y="622316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9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23;p28" descr="Результат пошуку зображень за запитом &quot;стрес&quot;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-1230" t="2940" r="1230" b="-2939"/>
          <a:stretch/>
        </p:blipFill>
        <p:spPr>
          <a:xfrm>
            <a:off x="2963215" y="3594067"/>
            <a:ext cx="3222916" cy="282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16470" y="6223166"/>
            <a:ext cx="3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" name="Google Shape;216;p37"/>
          <p:cNvSpPr txBox="1"/>
          <p:nvPr/>
        </p:nvSpPr>
        <p:spPr>
          <a:xfrm>
            <a:off x="795644" y="623752"/>
            <a:ext cx="3139500" cy="43085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Общие факторы стресса</a:t>
            </a:r>
            <a:endParaRPr sz="16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" name="Google Shape;217;p37"/>
          <p:cNvSpPr txBox="1"/>
          <p:nvPr/>
        </p:nvSpPr>
        <p:spPr>
          <a:xfrm>
            <a:off x="4796603" y="623752"/>
            <a:ext cx="3638700" cy="43085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Факторы стресса среди учителей</a:t>
            </a:r>
            <a:endParaRPr sz="16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" name="Google Shape;215;p37"/>
          <p:cNvSpPr txBox="1"/>
          <p:nvPr/>
        </p:nvSpPr>
        <p:spPr>
          <a:xfrm>
            <a:off x="496102" y="1495505"/>
            <a:ext cx="33225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matic SC"/>
              <a:buChar char="➢"/>
            </a:pPr>
            <a:r>
              <a:rPr lang="ru" sz="1600" dirty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ощущение отсутствия контроля над ситуацией, ее непредсказуемость;</a:t>
            </a:r>
            <a:endParaRPr sz="1600" dirty="0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matic SC"/>
              <a:buChar char="➢"/>
            </a:pPr>
            <a:r>
              <a:rPr lang="ru" sz="1600" dirty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отсутствие достаточной информации для прогнозирования будущего;</a:t>
            </a:r>
            <a:endParaRPr sz="1600" dirty="0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matic SC"/>
              <a:buChar char="➢"/>
            </a:pPr>
            <a:r>
              <a:rPr lang="ru" sz="1600" dirty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ограничены социальные связи, их частичная или полная потеря;</a:t>
            </a:r>
            <a:endParaRPr sz="1600" dirty="0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matic SC"/>
              <a:buChar char="➢"/>
            </a:pPr>
            <a:r>
              <a:rPr lang="ru" sz="1600" dirty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негативные мысли о том, что ситуация только ухудшается</a:t>
            </a:r>
            <a:r>
              <a:rPr lang="ru" sz="1600" dirty="0" smtClean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sz="1600" dirty="0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" name="Google Shape;218;p37"/>
          <p:cNvSpPr txBox="1"/>
          <p:nvPr/>
        </p:nvSpPr>
        <p:spPr>
          <a:xfrm>
            <a:off x="5082989" y="1623674"/>
            <a:ext cx="3173504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matic SC"/>
              <a:buChar char="➢"/>
            </a:pPr>
            <a:r>
              <a:rPr lang="ru" sz="1600" dirty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новые </a:t>
            </a:r>
            <a:r>
              <a:rPr lang="ru" sz="1600" dirty="0" smtClean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положения, требования  в УО;</a:t>
            </a:r>
            <a:endParaRPr sz="1600" dirty="0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matic SC"/>
              <a:buChar char="➢"/>
            </a:pPr>
            <a:r>
              <a:rPr lang="ru" sz="1600" dirty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требовательные родители;</a:t>
            </a:r>
            <a:endParaRPr sz="1600" dirty="0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matic SC"/>
              <a:buChar char="➢"/>
            </a:pPr>
            <a:r>
              <a:rPr lang="ru" sz="1600" dirty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новые </a:t>
            </a:r>
            <a:r>
              <a:rPr lang="ru" sz="1600" dirty="0" smtClean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современные дети;</a:t>
            </a:r>
            <a:endParaRPr sz="1600" dirty="0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matic SC"/>
              <a:buChar char="➢"/>
            </a:pPr>
            <a:r>
              <a:rPr lang="ru" sz="1600" dirty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большое количество новой информации;</a:t>
            </a:r>
            <a:endParaRPr sz="1600" dirty="0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Amatic SC"/>
              <a:buChar char="➢"/>
            </a:pPr>
            <a:r>
              <a:rPr lang="ru" sz="1600" dirty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дедлайны и </a:t>
            </a:r>
            <a:r>
              <a:rPr lang="ru" sz="1600" dirty="0" smtClean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отчеты</a:t>
            </a:r>
            <a:r>
              <a:rPr lang="ru" sz="1600" dirty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ru" sz="1600" dirty="0" smtClean="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и др.</a:t>
            </a:r>
            <a:endParaRPr sz="1600" dirty="0">
              <a:solidFill>
                <a:srgbClr val="0B5394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7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/>
        </p:nvSpPr>
        <p:spPr>
          <a:xfrm>
            <a:off x="722326" y="1520816"/>
            <a:ext cx="4172403" cy="190818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На листочке или в блокноте нарисуйте на весь лист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мешочек,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как на картинке. Внутри мешочка запишите или нарисуйте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(можно цветными карандашами) картинки-символы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,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то,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как вы реагируете на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стресс (болит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голова, напряжение в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горле, пьете много кофе, плохо спите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ea typeface="Amatic SC"/>
                <a:cs typeface="Amatic SC"/>
                <a:sym typeface="Amatic SC"/>
              </a:rPr>
              <a:t>и т.д.)   </a:t>
            </a:r>
            <a:endParaRPr sz="1600" dirty="0">
              <a:solidFill>
                <a:schemeClr val="accent5">
                  <a:lumMod val="75000"/>
                </a:schemeClr>
              </a:solidFill>
              <a:highlight>
                <a:schemeClr val="lt1"/>
              </a:highlight>
              <a:ea typeface="Amatic SC"/>
              <a:cs typeface="Amatic SC"/>
              <a:sym typeface="Amatic SC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435899" y="447486"/>
            <a:ext cx="2970690" cy="8309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“Реакции </a:t>
            </a:r>
            <a:r>
              <a:rPr lang="ru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на стресс”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1" name="Google Shape;231;p39"/>
          <p:cNvPicPr preferRelativeResize="0"/>
          <p:nvPr/>
        </p:nvPicPr>
        <p:blipFill rotWithShape="1">
          <a:blip r:embed="rId3">
            <a:alphaModFix/>
          </a:blip>
          <a:srcRect t="9614" b="17658"/>
          <a:stretch/>
        </p:blipFill>
        <p:spPr>
          <a:xfrm>
            <a:off x="841252" y="3605781"/>
            <a:ext cx="649450" cy="68016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9"/>
          <p:cNvSpPr txBox="1"/>
          <p:nvPr/>
        </p:nvSpPr>
        <p:spPr>
          <a:xfrm>
            <a:off x="1127550" y="4626049"/>
            <a:ext cx="79369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3</a:t>
            </a:r>
            <a:r>
              <a:rPr lang="ru" dirty="0" smtClean="0"/>
              <a:t> мин</a:t>
            </a:r>
            <a:endParaRPr dirty="0"/>
          </a:p>
        </p:txBody>
      </p:sp>
      <p:sp>
        <p:nvSpPr>
          <p:cNvPr id="233" name="Google Shape;233;p39"/>
          <p:cNvSpPr/>
          <p:nvPr/>
        </p:nvSpPr>
        <p:spPr>
          <a:xfrm>
            <a:off x="3304868" y="3477229"/>
            <a:ext cx="1747900" cy="1076467"/>
          </a:xfrm>
          <a:custGeom>
            <a:avLst/>
            <a:gdLst/>
            <a:ahLst/>
            <a:cxnLst/>
            <a:rect l="l" t="t" r="r" b="b"/>
            <a:pathLst>
              <a:path w="69916" h="32294" extrusionOk="0">
                <a:moveTo>
                  <a:pt x="69916" y="132"/>
                </a:moveTo>
                <a:cubicBezTo>
                  <a:pt x="64097" y="5951"/>
                  <a:pt x="52852" y="12165"/>
                  <a:pt x="46268" y="7227"/>
                </a:cubicBezTo>
                <a:cubicBezTo>
                  <a:pt x="42825" y="4645"/>
                  <a:pt x="39220" y="1078"/>
                  <a:pt x="34917" y="1078"/>
                </a:cubicBezTo>
                <a:cubicBezTo>
                  <a:pt x="31760" y="1078"/>
                  <a:pt x="27922" y="-421"/>
                  <a:pt x="25457" y="1551"/>
                </a:cubicBezTo>
                <a:cubicBezTo>
                  <a:pt x="23914" y="2785"/>
                  <a:pt x="23503" y="4987"/>
                  <a:pt x="22620" y="6754"/>
                </a:cubicBezTo>
                <a:cubicBezTo>
                  <a:pt x="21349" y="9296"/>
                  <a:pt x="16380" y="8932"/>
                  <a:pt x="14106" y="7227"/>
                </a:cubicBezTo>
                <a:cubicBezTo>
                  <a:pt x="10492" y="4517"/>
                  <a:pt x="6041" y="-1901"/>
                  <a:pt x="2282" y="605"/>
                </a:cubicBezTo>
                <a:cubicBezTo>
                  <a:pt x="-8161" y="7567"/>
                  <a:pt x="22620" y="19743"/>
                  <a:pt x="22620" y="32294"/>
                </a:cubicBez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Google Shape;234;p39"/>
          <p:cNvSpPr/>
          <p:nvPr/>
        </p:nvSpPr>
        <p:spPr>
          <a:xfrm>
            <a:off x="3304884" y="3429000"/>
            <a:ext cx="2249600" cy="2962835"/>
          </a:xfrm>
          <a:custGeom>
            <a:avLst/>
            <a:gdLst/>
            <a:ahLst/>
            <a:cxnLst/>
            <a:rect l="l" t="t" r="r" b="b"/>
            <a:pathLst>
              <a:path w="89984" h="99530" extrusionOk="0">
                <a:moveTo>
                  <a:pt x="75450" y="0"/>
                </a:moveTo>
                <a:cubicBezTo>
                  <a:pt x="71981" y="1734"/>
                  <a:pt x="69486" y="6603"/>
                  <a:pt x="70247" y="10406"/>
                </a:cubicBezTo>
                <a:cubicBezTo>
                  <a:pt x="70817" y="13256"/>
                  <a:pt x="73751" y="16500"/>
                  <a:pt x="72139" y="18919"/>
                </a:cubicBezTo>
                <a:cubicBezTo>
                  <a:pt x="70950" y="20703"/>
                  <a:pt x="68224" y="20988"/>
                  <a:pt x="66937" y="22703"/>
                </a:cubicBezTo>
                <a:cubicBezTo>
                  <a:pt x="65767" y="24263"/>
                  <a:pt x="66600" y="26756"/>
                  <a:pt x="65518" y="28378"/>
                </a:cubicBezTo>
                <a:cubicBezTo>
                  <a:pt x="63155" y="31922"/>
                  <a:pt x="57008" y="28851"/>
                  <a:pt x="52748" y="28851"/>
                </a:cubicBezTo>
                <a:cubicBezTo>
                  <a:pt x="40543" y="28851"/>
                  <a:pt x="27246" y="27177"/>
                  <a:pt x="16329" y="32635"/>
                </a:cubicBezTo>
                <a:cubicBezTo>
                  <a:pt x="3734" y="38933"/>
                  <a:pt x="-2041" y="58083"/>
                  <a:pt x="721" y="71891"/>
                </a:cubicBezTo>
                <a:cubicBezTo>
                  <a:pt x="1624" y="76406"/>
                  <a:pt x="5979" y="79513"/>
                  <a:pt x="9235" y="82769"/>
                </a:cubicBezTo>
                <a:cubicBezTo>
                  <a:pt x="11338" y="84872"/>
                  <a:pt x="11642" y="88478"/>
                  <a:pt x="13964" y="90337"/>
                </a:cubicBezTo>
                <a:cubicBezTo>
                  <a:pt x="22622" y="97267"/>
                  <a:pt x="35036" y="98850"/>
                  <a:pt x="46126" y="98850"/>
                </a:cubicBezTo>
                <a:cubicBezTo>
                  <a:pt x="51171" y="98850"/>
                  <a:pt x="56429" y="100300"/>
                  <a:pt x="61261" y="98850"/>
                </a:cubicBezTo>
                <a:cubicBezTo>
                  <a:pt x="67348" y="97024"/>
                  <a:pt x="72365" y="92661"/>
                  <a:pt x="77815" y="89391"/>
                </a:cubicBezTo>
                <a:cubicBezTo>
                  <a:pt x="80366" y="87861"/>
                  <a:pt x="83732" y="87136"/>
                  <a:pt x="85382" y="84661"/>
                </a:cubicBezTo>
                <a:cubicBezTo>
                  <a:pt x="96361" y="68193"/>
                  <a:pt x="86256" y="28378"/>
                  <a:pt x="66464" y="28378"/>
                </a:cubicBez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Google Shape;235;p39"/>
          <p:cNvSpPr/>
          <p:nvPr/>
        </p:nvSpPr>
        <p:spPr>
          <a:xfrm>
            <a:off x="2672575" y="4121181"/>
            <a:ext cx="1312500" cy="354900"/>
          </a:xfrm>
          <a:custGeom>
            <a:avLst/>
            <a:gdLst/>
            <a:ahLst/>
            <a:cxnLst/>
            <a:rect l="l" t="t" r="r" b="b"/>
            <a:pathLst>
              <a:path w="52500" h="10647" extrusionOk="0">
                <a:moveTo>
                  <a:pt x="52500" y="7409"/>
                </a:moveTo>
                <a:cubicBezTo>
                  <a:pt x="44617" y="7409"/>
                  <a:pt x="36848" y="-2737"/>
                  <a:pt x="29797" y="788"/>
                </a:cubicBezTo>
                <a:cubicBezTo>
                  <a:pt x="26977" y="2198"/>
                  <a:pt x="26351" y="6126"/>
                  <a:pt x="24122" y="8355"/>
                </a:cubicBezTo>
                <a:cubicBezTo>
                  <a:pt x="21957" y="10520"/>
                  <a:pt x="18123" y="10911"/>
                  <a:pt x="15135" y="10247"/>
                </a:cubicBezTo>
                <a:cubicBezTo>
                  <a:pt x="9696" y="9038"/>
                  <a:pt x="5572" y="3153"/>
                  <a:pt x="0" y="3153"/>
                </a:cubicBez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Google Shape;236;p39"/>
          <p:cNvSpPr/>
          <p:nvPr/>
        </p:nvSpPr>
        <p:spPr>
          <a:xfrm>
            <a:off x="2495226" y="4285948"/>
            <a:ext cx="1478025" cy="464433"/>
          </a:xfrm>
          <a:custGeom>
            <a:avLst/>
            <a:gdLst/>
            <a:ahLst/>
            <a:cxnLst/>
            <a:rect l="l" t="t" r="r" b="b"/>
            <a:pathLst>
              <a:path w="59121" h="13933" extrusionOk="0">
                <a:moveTo>
                  <a:pt x="59121" y="3885"/>
                </a:moveTo>
                <a:cubicBezTo>
                  <a:pt x="54066" y="3885"/>
                  <a:pt x="48030" y="-94"/>
                  <a:pt x="43986" y="2939"/>
                </a:cubicBezTo>
                <a:cubicBezTo>
                  <a:pt x="38704" y="6901"/>
                  <a:pt x="33968" y="14751"/>
                  <a:pt x="27432" y="13817"/>
                </a:cubicBezTo>
                <a:cubicBezTo>
                  <a:pt x="20437" y="12818"/>
                  <a:pt x="17198" y="3734"/>
                  <a:pt x="10878" y="574"/>
                </a:cubicBezTo>
                <a:cubicBezTo>
                  <a:pt x="7283" y="-1224"/>
                  <a:pt x="1798" y="2182"/>
                  <a:pt x="0" y="5777"/>
                </a:cubicBez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Google Shape;237;p39"/>
          <p:cNvSpPr/>
          <p:nvPr/>
        </p:nvSpPr>
        <p:spPr>
          <a:xfrm>
            <a:off x="2613476" y="4446967"/>
            <a:ext cx="1336125" cy="819800"/>
          </a:xfrm>
          <a:custGeom>
            <a:avLst/>
            <a:gdLst/>
            <a:ahLst/>
            <a:cxnLst/>
            <a:rect l="l" t="t" r="r" b="b"/>
            <a:pathLst>
              <a:path w="53445" h="24594" extrusionOk="0">
                <a:moveTo>
                  <a:pt x="53445" y="0"/>
                </a:moveTo>
                <a:cubicBezTo>
                  <a:pt x="44341" y="6070"/>
                  <a:pt x="37752" y="17593"/>
                  <a:pt x="26959" y="19392"/>
                </a:cubicBezTo>
                <a:cubicBezTo>
                  <a:pt x="21254" y="20343"/>
                  <a:pt x="15775" y="12041"/>
                  <a:pt x="10405" y="14189"/>
                </a:cubicBezTo>
                <a:cubicBezTo>
                  <a:pt x="5851" y="16011"/>
                  <a:pt x="4905" y="24594"/>
                  <a:pt x="0" y="24594"/>
                </a:cubicBez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Google Shape;242;p40"/>
          <p:cNvSpPr txBox="1"/>
          <p:nvPr/>
        </p:nvSpPr>
        <p:spPr>
          <a:xfrm>
            <a:off x="5190564" y="409892"/>
            <a:ext cx="3397623" cy="8001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Упражнение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ru" sz="200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“Напряжение в теле”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" name="Google Shape;243;p40"/>
          <p:cNvSpPr txBox="1"/>
          <p:nvPr/>
        </p:nvSpPr>
        <p:spPr>
          <a:xfrm>
            <a:off x="4894729" y="1520816"/>
            <a:ext cx="3845859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chemeClr val="accent5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На листочках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нарисуйте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фигуру человека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так,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как на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картинке,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или используйте свой вариант :) Закрасьте зоны вашего тела, где вы чувствуете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напряжение, боль, дискомфорт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во время стрессовых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ситуаций.</a:t>
            </a:r>
            <a:endParaRPr sz="1600" dirty="0">
              <a:solidFill>
                <a:schemeClr val="accent5">
                  <a:lumMod val="75000"/>
                </a:schemeClr>
              </a:solidFill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accent5">
                  <a:lumMod val="75000"/>
                </a:schemeClr>
              </a:solidFill>
              <a:ea typeface="Amatic SC"/>
              <a:cs typeface="Amatic SC"/>
              <a:sym typeface="Amatic SC"/>
            </a:endParaRPr>
          </a:p>
        </p:txBody>
      </p:sp>
      <p:sp>
        <p:nvSpPr>
          <p:cNvPr id="13" name="Google Shape;246;p40"/>
          <p:cNvSpPr/>
          <p:nvPr/>
        </p:nvSpPr>
        <p:spPr>
          <a:xfrm>
            <a:off x="6520479" y="2949387"/>
            <a:ext cx="2067708" cy="3269161"/>
          </a:xfrm>
          <a:custGeom>
            <a:avLst/>
            <a:gdLst/>
            <a:ahLst/>
            <a:cxnLst/>
            <a:rect l="l" t="t" r="r" b="b"/>
            <a:pathLst>
              <a:path w="81382" h="109591" extrusionOk="0">
                <a:moveTo>
                  <a:pt x="49224" y="6312"/>
                </a:moveTo>
                <a:cubicBezTo>
                  <a:pt x="51216" y="-1654"/>
                  <a:pt x="29185" y="-1939"/>
                  <a:pt x="24630" y="4893"/>
                </a:cubicBezTo>
                <a:cubicBezTo>
                  <a:pt x="19295" y="12895"/>
                  <a:pt x="21759" y="23941"/>
                  <a:pt x="19427" y="33271"/>
                </a:cubicBezTo>
                <a:cubicBezTo>
                  <a:pt x="17181" y="42253"/>
                  <a:pt x="4650" y="45327"/>
                  <a:pt x="509" y="53608"/>
                </a:cubicBezTo>
                <a:cubicBezTo>
                  <a:pt x="-1409" y="57444"/>
                  <a:pt x="3871" y="64854"/>
                  <a:pt x="8076" y="64013"/>
                </a:cubicBezTo>
                <a:cubicBezTo>
                  <a:pt x="12224" y="63183"/>
                  <a:pt x="16124" y="60981"/>
                  <a:pt x="19427" y="58338"/>
                </a:cubicBezTo>
                <a:cubicBezTo>
                  <a:pt x="21524" y="56661"/>
                  <a:pt x="22228" y="50988"/>
                  <a:pt x="24630" y="52189"/>
                </a:cubicBezTo>
                <a:cubicBezTo>
                  <a:pt x="27093" y="53420"/>
                  <a:pt x="23494" y="57582"/>
                  <a:pt x="22738" y="60230"/>
                </a:cubicBezTo>
                <a:cubicBezTo>
                  <a:pt x="18232" y="76002"/>
                  <a:pt x="-4316" y="101907"/>
                  <a:pt x="10914" y="107999"/>
                </a:cubicBezTo>
                <a:cubicBezTo>
                  <a:pt x="19303" y="111355"/>
                  <a:pt x="27421" y="97943"/>
                  <a:pt x="30778" y="89554"/>
                </a:cubicBezTo>
                <a:cubicBezTo>
                  <a:pt x="32821" y="84448"/>
                  <a:pt x="33427" y="72432"/>
                  <a:pt x="38346" y="74892"/>
                </a:cubicBezTo>
                <a:cubicBezTo>
                  <a:pt x="42609" y="77024"/>
                  <a:pt x="43742" y="82750"/>
                  <a:pt x="46386" y="86716"/>
                </a:cubicBezTo>
                <a:cubicBezTo>
                  <a:pt x="50514" y="92908"/>
                  <a:pt x="55164" y="98735"/>
                  <a:pt x="59629" y="104688"/>
                </a:cubicBezTo>
                <a:cubicBezTo>
                  <a:pt x="61334" y="106962"/>
                  <a:pt x="63966" y="110107"/>
                  <a:pt x="66724" y="109418"/>
                </a:cubicBezTo>
                <a:cubicBezTo>
                  <a:pt x="74105" y="107573"/>
                  <a:pt x="67762" y="93521"/>
                  <a:pt x="64359" y="86716"/>
                </a:cubicBezTo>
                <a:cubicBezTo>
                  <a:pt x="62146" y="82290"/>
                  <a:pt x="61305" y="77196"/>
                  <a:pt x="58683" y="73000"/>
                </a:cubicBezTo>
                <a:cubicBezTo>
                  <a:pt x="55905" y="68556"/>
                  <a:pt x="52083" y="62552"/>
                  <a:pt x="54427" y="57865"/>
                </a:cubicBezTo>
                <a:cubicBezTo>
                  <a:pt x="58721" y="49277"/>
                  <a:pt x="73733" y="79735"/>
                  <a:pt x="79494" y="72054"/>
                </a:cubicBezTo>
                <a:cubicBezTo>
                  <a:pt x="88065" y="60627"/>
                  <a:pt x="63581" y="48100"/>
                  <a:pt x="53481" y="38000"/>
                </a:cubicBezTo>
                <a:cubicBezTo>
                  <a:pt x="45441" y="29960"/>
                  <a:pt x="53718" y="10451"/>
                  <a:pt x="43548" y="5366"/>
                </a:cubicBezTo>
              </a:path>
            </a:pathLst>
          </a:cu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4" name="Google Shape;244;p40"/>
          <p:cNvPicPr preferRelativeResize="0"/>
          <p:nvPr/>
        </p:nvPicPr>
        <p:blipFill rotWithShape="1">
          <a:blip r:embed="rId3">
            <a:alphaModFix/>
          </a:blip>
          <a:srcRect t="9614" b="17658"/>
          <a:stretch/>
        </p:blipFill>
        <p:spPr>
          <a:xfrm>
            <a:off x="6068253" y="3031220"/>
            <a:ext cx="649450" cy="68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32;p39"/>
          <p:cNvSpPr txBox="1"/>
          <p:nvPr/>
        </p:nvSpPr>
        <p:spPr>
          <a:xfrm>
            <a:off x="5671406" y="3784644"/>
            <a:ext cx="79369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2</a:t>
            </a:r>
            <a:r>
              <a:rPr lang="ru" dirty="0" smtClean="0"/>
              <a:t> мин</a:t>
            </a:r>
            <a:endParaRPr dirty="0"/>
          </a:p>
        </p:txBody>
      </p:sp>
      <p:sp>
        <p:nvSpPr>
          <p:cNvPr id="16" name="TextBox 15"/>
          <p:cNvSpPr txBox="1"/>
          <p:nvPr/>
        </p:nvSpPr>
        <p:spPr>
          <a:xfrm>
            <a:off x="8516470" y="6223166"/>
            <a:ext cx="3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7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/>
        </p:nvSpPr>
        <p:spPr>
          <a:xfrm>
            <a:off x="766625" y="1120663"/>
            <a:ext cx="7463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1"/>
          <p:cNvSpPr txBox="1"/>
          <p:nvPr/>
        </p:nvSpPr>
        <p:spPr>
          <a:xfrm>
            <a:off x="1021976" y="658982"/>
            <a:ext cx="74676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     Как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только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закончили, объединитесь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в пары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и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поделитесь друг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с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другом в течение 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5-7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минут.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Сачала один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рассказывает о своих реакциях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на стресс и о напряжении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в теле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(можно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показать картинку), второй внимательно слушает, не комментирует, может задать вопросы на уточнение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      Потом тот,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кто слушал в течение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минуты,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говорит о своих чувствах, переживаниях во время слушания, не оценивает, не советует, не объясняет. И тоже самое повторяется в другую сторону 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с </a:t>
            </a:r>
            <a:r>
              <a:rPr lang="ru" sz="1600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аналогичным таймингом</a:t>
            </a: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     Те, кто рассказывает, отметьте, меняется ли эмоциональное состояние после того, как вы поделились с коллегой и вас выслушали. </a:t>
            </a:r>
            <a:endParaRPr sz="1600" dirty="0">
              <a:solidFill>
                <a:schemeClr val="accent5">
                  <a:lumMod val="75000"/>
                </a:schemeClr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675" y="3684201"/>
            <a:ext cx="2081050" cy="233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/>
          <p:cNvPicPr preferRelativeResize="0"/>
          <p:nvPr/>
        </p:nvPicPr>
        <p:blipFill rotWithShape="1">
          <a:blip r:embed="rId4">
            <a:alphaModFix/>
          </a:blip>
          <a:srcRect t="9614" b="17658"/>
          <a:stretch/>
        </p:blipFill>
        <p:spPr>
          <a:xfrm>
            <a:off x="6109826" y="3929294"/>
            <a:ext cx="649450" cy="68016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 txBox="1"/>
          <p:nvPr/>
        </p:nvSpPr>
        <p:spPr>
          <a:xfrm>
            <a:off x="7006101" y="4370174"/>
            <a:ext cx="93651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5 </a:t>
            </a:r>
            <a:r>
              <a:rPr lang="ru" dirty="0"/>
              <a:t>мин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8516470" y="6223166"/>
            <a:ext cx="3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9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1;p43"/>
          <p:cNvSpPr txBox="1"/>
          <p:nvPr/>
        </p:nvSpPr>
        <p:spPr>
          <a:xfrm>
            <a:off x="1999129" y="505600"/>
            <a:ext cx="4975412" cy="4924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Управление стрессом</a:t>
            </a:r>
            <a:endParaRPr sz="200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83696" y="1595718"/>
            <a:ext cx="7299334" cy="1497106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Знать свои реакции на стресс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Практиковать 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техники быстрого </a:t>
            </a: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восстановления (оказывать «самопомощь»), 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как только заметите признаки стресса </a:t>
            </a: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«личного» 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уровня от 1 до 3</a:t>
            </a:r>
          </a:p>
          <a:p>
            <a:pPr marL="114300" indent="0">
              <a:buClr>
                <a:srgbClr val="00B0F0"/>
              </a:buClr>
              <a:buNone/>
            </a:pPr>
            <a:endParaRPr lang="ru-RU" sz="800" dirty="0" smtClean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Регулярно практиковать </a:t>
            </a:r>
            <a:r>
              <a:rPr lang="ru-RU" sz="1600" dirty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то, что наполняет </a:t>
            </a:r>
            <a:r>
              <a:rPr lang="ru-RU" sz="1600" dirty="0" smtClean="0">
                <a:solidFill>
                  <a:srgbClr val="1F5480"/>
                </a:solidFill>
                <a:latin typeface="Amatic SC"/>
                <a:ea typeface="Amatic SC"/>
                <a:cs typeface="Amatic SC"/>
              </a:rPr>
              <a:t>ресурсом:</a:t>
            </a:r>
            <a:endParaRPr lang="ru-RU" sz="1600" dirty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  <a:p>
            <a:pPr marL="114300" indent="0">
              <a:buNone/>
            </a:pPr>
            <a:endParaRPr lang="ru-RU" sz="2100" dirty="0">
              <a:solidFill>
                <a:srgbClr val="1F5480"/>
              </a:solidFill>
              <a:latin typeface="Amatic SC"/>
              <a:ea typeface="Amatic SC"/>
              <a:cs typeface="Amatic SC"/>
            </a:endParaRPr>
          </a:p>
        </p:txBody>
      </p:sp>
      <p:pic>
        <p:nvPicPr>
          <p:cNvPr id="5" name="Google Shape;280;p44"/>
          <p:cNvPicPr preferRelativeResize="0"/>
          <p:nvPr/>
        </p:nvPicPr>
        <p:blipFill rotWithShape="1">
          <a:blip r:embed="rId2">
            <a:alphaModFix/>
          </a:blip>
          <a:srcRect b="5722"/>
          <a:stretch/>
        </p:blipFill>
        <p:spPr>
          <a:xfrm>
            <a:off x="3432449" y="3019008"/>
            <a:ext cx="2601829" cy="1750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79;p44"/>
          <p:cNvSpPr txBox="1"/>
          <p:nvPr/>
        </p:nvSpPr>
        <p:spPr>
          <a:xfrm>
            <a:off x="779929" y="4837614"/>
            <a:ext cx="7906871" cy="15696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Задайте себе </a:t>
            </a:r>
            <a:r>
              <a:rPr lang="ru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вопрос: «Что </a:t>
            </a:r>
            <a:r>
              <a:rPr lang="ru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я могу сейчас сделать, чтобы позаботиться о себе</a:t>
            </a:r>
            <a:r>
              <a:rPr lang="ru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?»</a:t>
            </a:r>
            <a:endParaRPr dirty="0">
              <a:solidFill>
                <a:schemeClr val="accent5">
                  <a:lumMod val="75000"/>
                </a:schemeClr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>
                  <a:lumMod val="75000"/>
                </a:schemeClr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Задайте себе </a:t>
            </a:r>
            <a:r>
              <a:rPr lang="ru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вопрос: «Что </a:t>
            </a:r>
            <a:r>
              <a:rPr lang="ru" dirty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я могу регулярно делать приятного для себя, чтобы заботиться о себе и наполняться силой и энергией</a:t>
            </a:r>
            <a:r>
              <a:rPr lang="ru" dirty="0" smtClean="0">
                <a:solidFill>
                  <a:schemeClr val="accent5">
                    <a:lumMod val="75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.»</a:t>
            </a:r>
            <a:endParaRPr dirty="0">
              <a:solidFill>
                <a:schemeClr val="accent5">
                  <a:lumMod val="75000"/>
                </a:schemeClr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65494" y="1029091"/>
            <a:ext cx="959224" cy="29768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16470" y="6223166"/>
            <a:ext cx="3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492616" y="2681734"/>
            <a:ext cx="3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ТРЕССОМ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1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4072</Words>
  <Application>Microsoft Office PowerPoint</Application>
  <PresentationFormat>Экран (4:3)</PresentationFormat>
  <Paragraphs>430</Paragraphs>
  <Slides>35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Упражнение «ПЕДАЛИ»</vt:lpstr>
      <vt:lpstr>Упражнение «КАРАКУЛИ»</vt:lpstr>
      <vt:lpstr>Упражнение «КАРАКУЛИ»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</vt:lpstr>
      <vt:lpstr>Презентация PowerPoint</vt:lpstr>
      <vt:lpstr>Упражнение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105</cp:revision>
  <cp:lastPrinted>2023-02-13T12:30:06Z</cp:lastPrinted>
  <dcterms:created xsi:type="dcterms:W3CDTF">2018-09-04T12:10:47Z</dcterms:created>
  <dcterms:modified xsi:type="dcterms:W3CDTF">2025-02-07T21:49:13Z</dcterms:modified>
</cp:coreProperties>
</file>