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3" r:id="rId3"/>
    <p:sldId id="270" r:id="rId4"/>
    <p:sldId id="278" r:id="rId5"/>
    <p:sldId id="324" r:id="rId6"/>
    <p:sldId id="325" r:id="rId7"/>
    <p:sldId id="326" r:id="rId8"/>
    <p:sldId id="327" r:id="rId9"/>
    <p:sldId id="328" r:id="rId10"/>
    <p:sldId id="282" r:id="rId11"/>
    <p:sldId id="330" r:id="rId12"/>
    <p:sldId id="331" r:id="rId13"/>
    <p:sldId id="332" r:id="rId14"/>
    <p:sldId id="329" r:id="rId15"/>
    <p:sldId id="280" r:id="rId16"/>
    <p:sldId id="334" r:id="rId17"/>
    <p:sldId id="335" r:id="rId18"/>
    <p:sldId id="323" r:id="rId19"/>
    <p:sldId id="279" r:id="rId20"/>
    <p:sldId id="288" r:id="rId21"/>
    <p:sldId id="281" r:id="rId22"/>
    <p:sldId id="267" r:id="rId23"/>
    <p:sldId id="285" r:id="rId24"/>
    <p:sldId id="291" r:id="rId25"/>
    <p:sldId id="296" r:id="rId26"/>
    <p:sldId id="293" r:id="rId27"/>
    <p:sldId id="295" r:id="rId28"/>
    <p:sldId id="297" r:id="rId29"/>
    <p:sldId id="333" r:id="rId30"/>
    <p:sldId id="298" r:id="rId31"/>
    <p:sldId id="305" r:id="rId32"/>
    <p:sldId id="306" r:id="rId33"/>
    <p:sldId id="299" r:id="rId34"/>
    <p:sldId id="336" r:id="rId35"/>
    <p:sldId id="337" r:id="rId36"/>
    <p:sldId id="338" r:id="rId37"/>
    <p:sldId id="342" r:id="rId38"/>
    <p:sldId id="339" r:id="rId39"/>
    <p:sldId id="341" r:id="rId40"/>
    <p:sldId id="340" r:id="rId41"/>
    <p:sldId id="345" r:id="rId42"/>
    <p:sldId id="346" r:id="rId43"/>
    <p:sldId id="344" r:id="rId44"/>
    <p:sldId id="277" r:id="rId4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99FF"/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-37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0BB889-9D34-4BBB-8EBF-7B432ADE08F0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35142459_8501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447" y="1390597"/>
            <a:ext cx="8183880" cy="151038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2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</a:t>
            </a:r>
            <a:r>
              <a:rPr lang="ru-RU" sz="2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организации </a:t>
            </a:r>
            <a:r>
              <a:rPr lang="ru-RU" sz="2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социально-педагогической поддержки и оказания психологической </a:t>
            </a:r>
            <a:r>
              <a:rPr lang="ru-RU" sz="2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помощи при выявлении </a:t>
            </a:r>
            <a:r>
              <a:rPr lang="ru-RU" sz="2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обучающихся группы суицидального и психологического риска</a:t>
            </a:r>
            <a:endParaRPr lang="ru-RU" sz="20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504" y="492312"/>
            <a:ext cx="706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Главное управление по образованию Могилевского облисполкома</a:t>
            </a:r>
            <a:endParaRPr lang="ru-RU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307" y="855576"/>
            <a:ext cx="880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«Могилевский областной социально-педагогический центр»</a:t>
            </a:r>
            <a:endParaRPr lang="ru-RU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0097" y="5223239"/>
            <a:ext cx="4149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Борисенко Анжела Валерьевна, </a:t>
            </a:r>
          </a:p>
          <a:p>
            <a:pPr algn="r"/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педагог-психолог высшей категории</a:t>
            </a:r>
          </a:p>
          <a:p>
            <a:pPr algn="r"/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отдела профилактики и комплексной реабилитации МОСПЦ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0885" y="6177346"/>
            <a:ext cx="1652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Могилев, 202</a:t>
            </a:r>
            <a:r>
              <a:rPr lang="en-US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8" y="5607972"/>
            <a:ext cx="945538" cy="9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2447" y="2957209"/>
            <a:ext cx="8115300" cy="1652570"/>
          </a:xfrm>
          <a:prstGeom prst="rect">
            <a:avLst/>
          </a:prstGeom>
        </p:spPr>
        <p:txBody>
          <a:bodyPr vert="horz" lIns="9144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 cap="none" baseline="0">
                <a:solidFill>
                  <a:schemeClr val="bg2">
                    <a:shade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II 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системы комплексного скоординированного психолого-педагогического сопровождения образовательного процесса, направленного на профилактику </a:t>
            </a:r>
          </a:p>
          <a:p>
            <a:pPr algn="ctr"/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суицидальных действий обучающихся</a:t>
            </a:r>
            <a:endParaRPr lang="ru-RU" sz="2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214" y="555983"/>
            <a:ext cx="5908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 школьной тревожности Филлипса</a:t>
            </a:r>
            <a:endParaRPr lang="ru-RU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085" y="1469063"/>
            <a:ext cx="8018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1.Общая тревожность в школе </a:t>
            </a:r>
            <a:r>
              <a:rPr lang="ru-RU" sz="1200" dirty="0"/>
              <a:t>— общее эмоциональное состояние ребенка, связанное с различными формами его включения в жизнь школы. </a:t>
            </a:r>
          </a:p>
          <a:p>
            <a:r>
              <a:rPr lang="ru-RU" sz="12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2.Переживания социального стресса </a:t>
            </a:r>
            <a:r>
              <a:rPr lang="ru-RU" sz="1200" dirty="0"/>
              <a:t>— эмоциональное состояние ребенка, на фоне которого развиваются его социальные контракты (прежде всего — со сверстниками).</a:t>
            </a:r>
          </a:p>
          <a:p>
            <a:r>
              <a:rPr lang="ru-RU" sz="12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3.Фрустрация потребности в достижении успеха</a:t>
            </a:r>
            <a:r>
              <a:rPr lang="ru-RU" sz="12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1200" dirty="0" smtClean="0"/>
              <a:t>— неблагоприятный психический фон, не позволяющий ребенку развивать свои потребности в успехе, достижении высокого результата и т.д. </a:t>
            </a:r>
          </a:p>
          <a:p>
            <a:r>
              <a:rPr lang="ru-RU" sz="12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4.Страх </a:t>
            </a:r>
            <a:r>
              <a:rPr lang="ru-RU" sz="12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самовыражения </a:t>
            </a:r>
            <a:r>
              <a:rPr lang="ru-RU" sz="1200" dirty="0"/>
              <a:t>— негативные эмоциональные переживания ситуаций, сопряженных с необходимостью самораскрытия, предъявления себя другим, демонстрации своих возможностей. </a:t>
            </a:r>
          </a:p>
          <a:p>
            <a:r>
              <a:rPr lang="ru-RU" sz="12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5.Страх ситуации проверки знаний </a:t>
            </a:r>
            <a:r>
              <a:rPr lang="ru-RU" sz="1200" dirty="0"/>
              <a:t>— негативное отношение и переживание тревоги в ситуациях проверки (особенно — публичной) знаний, достижений, возможностей. </a:t>
            </a:r>
          </a:p>
          <a:p>
            <a:r>
              <a:rPr lang="ru-RU" sz="1200" dirty="0"/>
              <a:t>6.Страх не соответствовать ожиданиям окружающих — ориентация на значимость других в оценке своих результатов, поступков и мыслей, тревога по поводу оценок. </a:t>
            </a:r>
          </a:p>
          <a:p>
            <a:r>
              <a:rPr lang="ru-RU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7.Низкая физиологическая сопротивляемость стрессу </a:t>
            </a:r>
            <a:r>
              <a:rPr lang="ru-RU" sz="1200" dirty="0"/>
              <a:t>— особенности психофизиологической организации, снижающие приспособляемость ребенка к ситуациям стрессогенного характера, повышающие вероятность неадекватного, деструктивного реагирования на тревожный фактор среды. </a:t>
            </a:r>
          </a:p>
          <a:p>
            <a:r>
              <a:rPr lang="ru-RU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Проблемы и страхи в отношениях с учителями </a:t>
            </a:r>
            <a:r>
              <a:rPr lang="ru-RU" sz="1200" dirty="0"/>
              <a:t>— общий негативный эмоциональный фон отношений со взрослыми в школе, снижающий успешность обучения ребенка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1215" y="945843"/>
            <a:ext cx="47830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Факторы тревожности как формы включения во взаимоотношения с окружающими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5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625451" y="5500422"/>
            <a:ext cx="383465" cy="7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8916" y="5388062"/>
            <a:ext cx="7220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Даже при успешной адаптации при переходе на новую ступень обучения (среднее звено) может быть выявлен высокий уровень тревожности по отдельным факторам, что предполагает дополнительные углубленные исследования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029175" y="108052"/>
            <a:ext cx="448835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ДИАГНОСТИКА, ИНТЕРПРЕТАЦИЯ, ОФОРМЛЕНИЕ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54334"/>
              </p:ext>
            </p:extLst>
          </p:nvPr>
        </p:nvGraphicFramePr>
        <p:xfrm>
          <a:off x="494448" y="1205805"/>
          <a:ext cx="8183557" cy="22968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2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6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8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81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12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612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612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6126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2059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2059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2059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2059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2059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2059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2059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2059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20595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20595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20595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648866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51871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51871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13781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 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обуч-ся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Тревожность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АДАПТАЦИЯ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 тревожности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6,8,10,12,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14,16,18,20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А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несовп.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уро-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вень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</a:t>
                      </a: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</a:t>
                      </a: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</a:t>
                      </a: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78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всему классу             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80" marR="516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09069"/>
              </p:ext>
            </p:extLst>
          </p:nvPr>
        </p:nvGraphicFramePr>
        <p:xfrm>
          <a:off x="624610" y="3745524"/>
          <a:ext cx="5035915" cy="13125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17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7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4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32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07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Адаптация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Дезадаптация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(100%-76%)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 (75%-51%)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(50%-26%)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(25%-0%)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70" marR="5977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89184" y="440825"/>
            <a:ext cx="736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Сводная таблица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карте адаптации (тест школьной тревожности Филлипса) обучающихся  5  класса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ГУО (УО) _______________________________________________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37" y="2525220"/>
            <a:ext cx="2971799" cy="3954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9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008" y="622119"/>
            <a:ext cx="77987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АНАЛИТИЧЕСКАЯ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СПРАВКА (пример)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Определение уровня адаптации в 5-м классе (тест школьной тревожности Филипса).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Дата проведения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октябрь 2022г.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Приняло участие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29 обучающихся (100%)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Результаты/выводы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Общий уровень А по классу повышенный. Успешно адаптировано 29 (100%) обучающихся: из них 5 чел. (17%) – высокий уровень А, 12 чел. (41%) – повышенный уровень А, 6 чел (21%) – средний уровень адаптации (А).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Отмечен средний уровень тревожности по классу. Анализируя общий результат школьной тревожности в 5-м классе относительно каждого фактора, самым благоприятным направлением является высокая физиологическая сопротивляемость стрессу, что позволяет обучающимся адекватно реагировать на ситуацию стрессового характера. Далее благоприятствует образовательному процессу эмоциональное состояние, связанное и с включением детей в школьную жизнь, и относительно их контактов со сверстниками.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этом повышенная тревожность отмечена у троих обучающихся: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Орлова Л. – выявлен средний уровень А, но отмечен повышенный уровень тревожности, вызванный, в первую очередь, со страхом несоответствия ожиданиям окружающих. Из этого вытекает и очевидно переживание тревоги в ситуации проверки знаний (особенно публичной) и страх самовыражения.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Иванов Н.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выявлен средний уровень А, отмечена тревожность по поводу оценок, даваемых окружающими, ожидание негативных оценок. Это объясняется тем, что ребенок с ОПФР и в большинстве случаев занимается индивидуально с учителем.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Сидорова А. – имеет средний уровень А, отмечена повышенная тревожность в ситуации проверки знаний, ситуациях, сопряженных с необходимостью самораскрытия, демонстрации своих возможностей.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Повышенная тревожность с одной стороны – способна активировать образовательный процесс, сделав его более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эффективным,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другой – влиять на негативные изменения психоэмоционального состояния ребенка: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одного ребенка низкая тревожность: Петров С. – высокий уровень адаптации. При этом выявленном низком уровне тревожности и отсутствие ее по каждому фактор.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показатель может означать отсутствие ответственности, переживаний за свой результат.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7794330" y="5687322"/>
            <a:ext cx="483680" cy="87923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7152" y="1039147"/>
            <a:ext cx="73503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Заключение: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выявлено.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исследования на предмет изменения психоэмоционального состояния Орловой Л., Иванова Н., Сидоровой А.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В играх и занятиях формировать смешанные по половому признаку команды или группы. Активно привлекать обучающихся к сотрудничеству. Давать детям возможность проявить инициативу, но быть готовым все сделать самому. Общение с классом строить, учитывая психологические особенности младшего подросткового возраста.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В работе с обучающимися с повышенным уровнем тревожности соизмерять требования к ребенку с его возможностями. Избегать затяжного характера неудовлетворительных оценок и суждений. Обучающихся с низким уровнем тревожности ориентировать на ответственность, давая поручения и спрашивая за их выполнение.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endParaRPr lang="ru-RU" sz="1200" dirty="0"/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558261" y="183338"/>
            <a:ext cx="483680" cy="87923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3" y="1202314"/>
            <a:ext cx="70294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11214" y="555983"/>
            <a:ext cx="5908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социально-ситуативной тревоги </a:t>
            </a:r>
            <a:r>
              <a:rPr lang="ru-RU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О.Кондаша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шкала тревоги Спилберга (в </a:t>
            </a:r>
            <a:r>
              <a:rPr lang="ru-RU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адапт.Ханина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453" y="5470160"/>
            <a:ext cx="729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Аналитическая справка (информация по результатам диагностики) составляется аналогично   тесту </a:t>
            </a:r>
            <a:r>
              <a:rPr lang="ru-RU" sz="1400" dirty="0" err="1" smtClean="0"/>
              <a:t>Филлипса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979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4378" y="477380"/>
            <a:ext cx="6794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Шкалы социально-ситуативной тревоги </a:t>
            </a:r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О. </a:t>
            </a:r>
            <a:r>
              <a:rPr lang="ru-RU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Кондаша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68760"/>
              </p:ext>
            </p:extLst>
          </p:nvPr>
        </p:nvGraphicFramePr>
        <p:xfrm>
          <a:off x="3259016" y="911981"/>
          <a:ext cx="5547945" cy="2381617"/>
        </p:xfrm>
        <a:graphic>
          <a:graphicData uri="http://schemas.openxmlformats.org/drawingml/2006/table">
            <a:tbl>
              <a:tblPr firstRow="1" firstCol="1" bandRow="1" bandCol="1">
                <a:tableStyleId>{0505E3EF-67EA-436B-97B2-0124C06EBD24}</a:tableStyleId>
              </a:tblPr>
              <a:tblGrid>
                <a:gridCol w="1547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7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19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тревожности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8-9 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различных видов тревожности, баллы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Школьная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Самооце-ночная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Межлич-ностная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Нормальный 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17-54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2-14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6-19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10-48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1-13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1-17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3-17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2.Несколько повышенный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55-72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15-20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20-26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20-26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49-67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14-19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18-26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Высокий 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73-90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21-26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27-32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27-33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4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68-86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27-34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26-32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Очень высокий 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26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32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33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25 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34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32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5.Чрезмерное спокойствие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2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6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3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2103"/>
              </p:ext>
            </p:extLst>
          </p:nvPr>
        </p:nvGraphicFramePr>
        <p:xfrm>
          <a:off x="3259507" y="3356245"/>
          <a:ext cx="5583116" cy="2743200"/>
        </p:xfrm>
        <a:graphic>
          <a:graphicData uri="http://schemas.openxmlformats.org/drawingml/2006/table">
            <a:tbl>
              <a:tblPr firstRow="1" firstCol="1" bandRow="1" bandCol="1">
                <a:tableStyleId>{0505E3EF-67EA-436B-97B2-0124C06EBD24}</a:tableStyleId>
              </a:tblPr>
              <a:tblGrid>
                <a:gridCol w="1591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2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тревожности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 класс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различных видов тревожности, баллы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Школьная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Самооце-ночная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Межлич-ностная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Нормальный 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35-62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5-17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12-23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5-20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23-47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5-14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8-17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2.Несколько повышенный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63-76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18-23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24-29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21-28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48-60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15-19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18-22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15-19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Высокий 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77-90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24-30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30-34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29-36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61-72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20-24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23-27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20-23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Очень высокий 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30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34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36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и более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24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27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23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5.Чрезмерное спокойствие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5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12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5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и менее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5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8</a:t>
                      </a:r>
                      <a:endParaRPr lang="ru-RU" sz="12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9816108">
            <a:off x="617077" y="2544445"/>
            <a:ext cx="251460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Дифференцированный подход: возрастные и гендерные особенности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 rot="19885358">
            <a:off x="502963" y="1345251"/>
            <a:ext cx="243676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Факторы тревожности: </a:t>
            </a:r>
            <a:r>
              <a:rPr lang="ru-RU" sz="1400" dirty="0" err="1" smtClean="0"/>
              <a:t>самооценочная</a:t>
            </a:r>
            <a:r>
              <a:rPr lang="ru-RU" sz="1400" dirty="0" smtClean="0"/>
              <a:t>, школьная, межличностная 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4044461" y="2231735"/>
            <a:ext cx="4624754" cy="68204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82207" y="4672472"/>
            <a:ext cx="4624754" cy="68204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805" y="3952956"/>
            <a:ext cx="2475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психоэмоционального состояния, дополнительные исследования</a:t>
            </a:r>
            <a:endParaRPr lang="ru-RU" sz="1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482073" y="3829238"/>
            <a:ext cx="383465" cy="7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2465764" y="2824048"/>
            <a:ext cx="2035898" cy="1412476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</p:cNvCxnSpPr>
          <p:nvPr/>
        </p:nvCxnSpPr>
        <p:spPr>
          <a:xfrm flipH="1" flipV="1">
            <a:off x="2395425" y="4193931"/>
            <a:ext cx="1786782" cy="819562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50537" y="5604950"/>
            <a:ext cx="1715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vk.com/wall-135142459_85012</a:t>
            </a:r>
            <a:endParaRPr lang="ru-RU" sz="120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1" y="5262235"/>
            <a:ext cx="501211" cy="53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093281" y="5176353"/>
            <a:ext cx="1889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возрастные таблицы с 10-лет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3201" y="6024885"/>
            <a:ext cx="831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А.М. Прихожан</a:t>
            </a:r>
          </a:p>
          <a:p>
            <a:r>
              <a:rPr lang="ru-RU" sz="1200" dirty="0" smtClean="0"/>
              <a:t>ТРЕВОЖНОСТЬ </a:t>
            </a:r>
            <a:r>
              <a:rPr lang="ru-RU" sz="1200" dirty="0"/>
              <a:t>У ДЕТЕЙ И ПОДРОСТКОВ: ПСИХОЛОГИЧЕСКАЯ ПРИРОДА И ВОЗРАСТНАЯ </a:t>
            </a:r>
            <a:r>
              <a:rPr lang="ru-RU" sz="1200" dirty="0" smtClean="0"/>
              <a:t>ДИНАМИКА.</a:t>
            </a:r>
            <a:endParaRPr lang="ru-RU" sz="1200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2395425" y="5675354"/>
            <a:ext cx="484632" cy="379154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465764" y="3191236"/>
            <a:ext cx="1716443" cy="1045288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409072" y="4368454"/>
            <a:ext cx="1406720" cy="1549735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461" y="1186688"/>
            <a:ext cx="8027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СВОДНАЯ ТАБЛИЦА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(м-ка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О.Кондаша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выявлению уровня тревожности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(предэкзаменационной, в период адаптации)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ГУО (УО)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____________________________________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(группа) ________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Приняло участие____ Дата проведения________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40266"/>
              </p:ext>
            </p:extLst>
          </p:nvPr>
        </p:nvGraphicFramePr>
        <p:xfrm>
          <a:off x="747349" y="2285999"/>
          <a:ext cx="7948243" cy="158496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56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1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6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14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14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14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14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14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147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366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учащегося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тревожности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Школьная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Самооценочная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Личностная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Мат. зн-ие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Мат. зн-ие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Мат. зн-ие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Мат. зн-ие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6638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значение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91129"/>
              </p:ext>
            </p:extLst>
          </p:nvPr>
        </p:nvGraphicFramePr>
        <p:xfrm>
          <a:off x="712177" y="4040285"/>
          <a:ext cx="7992208" cy="19812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384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0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8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0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0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62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тревожность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Школьная тревожность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Самоценочная тревожность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Личностная тревожность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Нормальный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Несколько</a:t>
                      </a: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высокий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Чрезмерное спокойствие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0777" y="551602"/>
            <a:ext cx="7702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по результатам групповых диагностических исследований 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0777" y="6084811"/>
            <a:ext cx="1551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7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008" y="622119"/>
            <a:ext cx="77987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АНАЛИТИЧЕСКАЯ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СПРАВКА (пример)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Определение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предэкзаменационной тревожности в ____ классе (группе) или  в период адаптации обучающихся класс (группы)_____ (шкала тревоги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Кондаша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Дата проведения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_______________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Приняло участие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(100%)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Результаты/выводы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Общий уровень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тревожности по группе нормальный: 23 чел. (92%),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несколько повышенный уровень– 2 (8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высокого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высокого уровней общей тревожности, чрезмерного спокойствия не выявлено.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Анализируя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общий результат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предэкзаменационной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тревожности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классе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относительно каждого фактора,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значимость факторов ранжирована следующим образом: школьная (72%), затем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самооценочная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(45%), межличностная (12%) тревожность, что обусловлено ситуацией сдачи экзаменов,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сопряженных с необходимостью самораскрытия, демонстрации своих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возможностей и т.д.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этом отмечено два обучающихся с наличием повышенной и высокой тревожности по отдельным факторам, с которым необходимо провести дополнительные исследования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влияния изменений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психоэмоционального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состояния на жизнедеятельность и взаимоотношения с окружающими: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(перечисление обучающихся с указанием фактора или факторов тревожности)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высокого и высокого уровней общей тревожности, чрезмерного спокойствия не выявлено.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повышенный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уровень –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(8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Дополнительные исследования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изменениям психоэмоционального состояния с обучающимися (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указать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работе с обучающимися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факторами повышенной и высокой тревожности соизмерять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требования к ребенку с его возможностями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 общении избегать негативных оценок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деятельности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личности, особенно публичных. Формировать ситуацию успеха, давая поручения, которые обучающий заведомо успешно выполнит.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endParaRPr lang="ru-RU" sz="1200" dirty="0"/>
          </a:p>
          <a:p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31943"/>
              </p:ext>
            </p:extLst>
          </p:nvPr>
        </p:nvGraphicFramePr>
        <p:xfrm>
          <a:off x="1884339" y="2490281"/>
          <a:ext cx="6661784" cy="232590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334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0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06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0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00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00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500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13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12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4126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093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885184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имя (код) учащегося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самооценки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классу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max – 4 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max + 3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max + 10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Самооценочная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тревожность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шкале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Кондаша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4447" y="807838"/>
            <a:ext cx="8352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методика используется по необходимости и интерпретируется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самооценочной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шкалой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Кондаша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785" y="479975"/>
            <a:ext cx="8212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Изучение общей самооценки личности (опросник Г.Н. Казанцевой)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322738" y="3483891"/>
            <a:ext cx="664324" cy="195677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939273" y="2325942"/>
            <a:ext cx="383465" cy="7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4785" y="3022226"/>
            <a:ext cx="126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124" y="1493588"/>
            <a:ext cx="8071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СВОДНАЯ ТАБЛИЦА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изучению общей самооценки учащихся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ГУО ____________________________________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 ________ Приняло участие____ Дата проведения________</a:t>
            </a:r>
          </a:p>
        </p:txBody>
      </p:sp>
    </p:spTree>
    <p:extLst>
      <p:ext uri="{BB962C8B-B14F-4D97-AF65-F5344CB8AC3E}">
        <p14:creationId xmlns:p14="http://schemas.microsoft.com/office/powerpoint/2010/main" val="194097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0152" y="417566"/>
            <a:ext cx="6585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Экспресс-</a:t>
            </a:r>
            <a:r>
              <a:rPr lang="ru-RU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иагностика: определение </a:t>
            </a:r>
            <a:r>
              <a:rPr lang="ru-RU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уровня доверительных отношений обучающихся в социуме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654" y="1063897"/>
            <a:ext cx="5169877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В</a:t>
            </a:r>
            <a:r>
              <a:rPr lang="ru-RU" sz="1100" dirty="0" smtClean="0"/>
              <a:t>озрастные особенности: д/с, 1-5 </a:t>
            </a:r>
            <a:r>
              <a:rPr lang="ru-RU" sz="1100" dirty="0" err="1" smtClean="0"/>
              <a:t>кл</a:t>
            </a:r>
            <a:r>
              <a:rPr lang="ru-RU" sz="1100" dirty="0" smtClean="0"/>
              <a:t>.; 5-8кл.; 9-11кл., УПТО, УССО</a:t>
            </a:r>
          </a:p>
          <a:p>
            <a:r>
              <a:rPr lang="ru-RU" sz="1100" dirty="0" smtClean="0"/>
              <a:t>определение людей из окружения, которым можно довериться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r="5577"/>
          <a:stretch/>
        </p:blipFill>
        <p:spPr bwMode="auto">
          <a:xfrm>
            <a:off x="474784" y="1784839"/>
            <a:ext cx="3648809" cy="428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1" y="2292594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6" y="4089155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7" y="4980109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7" y="5794195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7" y="3201133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99" y="3014691"/>
            <a:ext cx="3322891" cy="3247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33" y="969479"/>
            <a:ext cx="3091357" cy="311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6195645" y="4053511"/>
            <a:ext cx="3165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27331" y="4567865"/>
            <a:ext cx="3165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14" y="4217742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60" y="5817276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33" y="3672470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3" y="2147520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6195646" y="2422044"/>
            <a:ext cx="3165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727331" y="6181552"/>
            <a:ext cx="3165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5311392" y="1940783"/>
            <a:ext cx="372841" cy="7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60" y="2018932"/>
            <a:ext cx="593832" cy="55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885592" y="215156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–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 rot="20491000">
            <a:off x="638119" y="643074"/>
            <a:ext cx="117860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950" y="982493"/>
            <a:ext cx="8115300" cy="202908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организации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социально-педагогической поддержки и оказания психологической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помощи при выявлении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обучающихся группы суицидального и психологического риска</a:t>
            </a:r>
            <a:endParaRPr lang="ru-RU" sz="2400" b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477" y="4007534"/>
            <a:ext cx="80447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n w="1905"/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Особенности выявления проблем в поведении и развитии обучающихся</a:t>
            </a:r>
          </a:p>
          <a:p>
            <a:pPr algn="just"/>
            <a:r>
              <a:rPr lang="ru-RU" sz="1400" i="1" dirty="0" smtClean="0">
                <a:ln w="1905"/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(информация по результатам групповой психологической диагностики – примеры оформления)</a:t>
            </a:r>
          </a:p>
          <a:p>
            <a:pPr algn="just"/>
            <a:endParaRPr lang="ru-RU" sz="1400" i="1" dirty="0" smtClean="0">
              <a:ln w="1905"/>
              <a:solidFill>
                <a:schemeClr val="tx2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n w="1905"/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Характеристика выявленных проблемных ситуаций, требующих повышенного внимания </a:t>
            </a:r>
            <a:r>
              <a:rPr lang="ru-RU" sz="1400" i="1" dirty="0" smtClean="0">
                <a:ln w="1905"/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(информация по результатам индивидуальной психологической диагностики – примеры оформления)</a:t>
            </a:r>
          </a:p>
          <a:p>
            <a:pPr algn="just"/>
            <a:r>
              <a:rPr lang="ru-RU" sz="1400" i="1" dirty="0" smtClean="0">
                <a:ln w="1905"/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i="1" dirty="0">
                <a:ln w="1905"/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i="1" dirty="0" smtClean="0">
                <a:ln w="1905"/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сихологическая коррекция </a:t>
            </a:r>
            <a:r>
              <a:rPr lang="ru-RU" sz="1400" i="1" dirty="0" smtClean="0">
                <a:ln w="1905"/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примеры оформления индивидуальных коррекционных программ и др.</a:t>
            </a:r>
            <a:endParaRPr lang="ru-RU" sz="1400" i="1" dirty="0">
              <a:ln w="1905"/>
              <a:solidFill>
                <a:schemeClr val="tx2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/>
          <a:stretch/>
        </p:blipFill>
        <p:spPr bwMode="auto">
          <a:xfrm>
            <a:off x="1016408" y="2022229"/>
            <a:ext cx="7063719" cy="33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8150" y="531866"/>
            <a:ext cx="7494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Карта наблюдения за поведением обучающихся</a:t>
            </a:r>
          </a:p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(выявление подростков, склонных к совершению </a:t>
            </a:r>
            <a:r>
              <a:rPr lang="ru-RU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аутоагрессивных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суицидальных действий)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103" y="1195207"/>
            <a:ext cx="3192681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 err="1"/>
              <a:t>С</a:t>
            </a:r>
            <a:r>
              <a:rPr lang="ru-RU" sz="1100" dirty="0" err="1" smtClean="0"/>
              <a:t>криниговый</a:t>
            </a:r>
            <a:r>
              <a:rPr lang="ru-RU" sz="1100" dirty="0" smtClean="0"/>
              <a:t> анализ, </a:t>
            </a:r>
          </a:p>
          <a:p>
            <a:pPr algn="just"/>
            <a:r>
              <a:rPr lang="ru-RU" sz="1100" dirty="0" smtClean="0"/>
              <a:t>возможность сравнительной динамики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0170" y="116442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скриниговые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исследования проводятся с целью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анализа динамики психического развития, определения лиц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нуждающихся в психологической помощи (Википедия).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822214"/>
            <a:ext cx="4758837" cy="2758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5131" y="375090"/>
            <a:ext cx="596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Опросник для  классных руководителей, педагогов УОСО, кураторов групп УПО, мастеров ПО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/>
          <a:stretch/>
        </p:blipFill>
        <p:spPr bwMode="auto">
          <a:xfrm>
            <a:off x="3486780" y="3069606"/>
            <a:ext cx="4546398" cy="2760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1044013" y="5820754"/>
            <a:ext cx="326694" cy="6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60" y="4912712"/>
            <a:ext cx="4869592" cy="1462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1207360" y="5820754"/>
            <a:ext cx="682988" cy="446536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79" y="1041292"/>
            <a:ext cx="2785813" cy="187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11104" y="1041292"/>
            <a:ext cx="3192681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П</a:t>
            </a:r>
            <a:r>
              <a:rPr lang="ru-RU" sz="1100" dirty="0" smtClean="0"/>
              <a:t>ринцип комплексного подхода, </a:t>
            </a:r>
          </a:p>
          <a:p>
            <a:pPr algn="just"/>
            <a:r>
              <a:rPr lang="ru-RU" sz="1100" dirty="0" err="1" smtClean="0"/>
              <a:t>скриниговый</a:t>
            </a:r>
            <a:r>
              <a:rPr lang="ru-RU" sz="1100" dirty="0" smtClean="0"/>
              <a:t> анализ</a:t>
            </a:r>
          </a:p>
          <a:p>
            <a:pPr algn="just"/>
            <a:r>
              <a:rPr lang="ru-RU" sz="1100" dirty="0" smtClean="0"/>
              <a:t>возможность сравнительной динамики</a:t>
            </a:r>
          </a:p>
        </p:txBody>
      </p:sp>
      <p:sp>
        <p:nvSpPr>
          <p:cNvPr id="34" name="TextBox 33"/>
          <p:cNvSpPr txBox="1"/>
          <p:nvPr/>
        </p:nvSpPr>
        <p:spPr>
          <a:xfrm rot="20451988">
            <a:off x="498701" y="593206"/>
            <a:ext cx="109062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236" y="475355"/>
            <a:ext cx="773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обучающимися, требующими повышенного внимания по результатам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диагностики личностной и поведенческой сферы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6048" y="4456317"/>
            <a:ext cx="6057902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Профилактическое сопровождение (ВК)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0686" y="1395641"/>
            <a:ext cx="6038849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Суицидальный риск, изменения психоэмоционального состояния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5574" y="1769912"/>
            <a:ext cx="6038849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Высокая тревожность (адаптация, экзаменационный период)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6048" y="2115771"/>
            <a:ext cx="6038849" cy="338554"/>
          </a:xfrm>
          <a:prstGeom prst="rect">
            <a:avLst/>
          </a:prstGeom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Дезадаптация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0687" y="3638788"/>
            <a:ext cx="6038849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Нарушения детско-родительских отношений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6048" y="2512706"/>
            <a:ext cx="6038848" cy="338554"/>
          </a:xfrm>
          <a:prstGeom prst="rect">
            <a:avLst/>
          </a:prstGeom>
          <a:ln w="63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Предрасположенность  к формированию химической зависимости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5100" y="3233012"/>
            <a:ext cx="6038850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Проблемы в межличностном общении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051" y="4056832"/>
            <a:ext cx="6057899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ОПФР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3790" y="1079044"/>
            <a:ext cx="3940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350" y="5920336"/>
            <a:ext cx="196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0848" y="6074224"/>
            <a:ext cx="387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индивидуальных форм работы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833221" y="5816042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6048" y="4899536"/>
            <a:ext cx="6057902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Индивидуальная профилактическая работа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8424" y="5115837"/>
            <a:ext cx="914400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1327" y="5711484"/>
            <a:ext cx="4334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индивидуальных консультаций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0685" y="2894458"/>
            <a:ext cx="6038850" cy="338554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Переживание негативного опыта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029" y="1623328"/>
            <a:ext cx="185517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проблемных ситуаций в поведении и развитии обучающихся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44827"/>
              </p:ext>
            </p:extLst>
          </p:nvPr>
        </p:nvGraphicFramePr>
        <p:xfrm>
          <a:off x="522899" y="1652137"/>
          <a:ext cx="8183562" cy="37376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6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60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0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60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60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84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24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24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17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1147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обследуемого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 семейного воспитания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взаимо-отношений в семье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120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1.Строгость (гибкость)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восп-ных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установок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2.Восп-ние самост-сти, инициативы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3.Доминант-ность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одного из родителей, членов семьи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4.Отношение к школе, учителям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5.Жёсткость (гибкость) методов восп-ния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6.Взаимо-отношения в семье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7.Взаимо-помощь в семье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15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8.Общность интересов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15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1,9,17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2,10,18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3,11,19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4,12,20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5,13,21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6,14,22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7,15,23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8,16,24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гр.2+…+гр.9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7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37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Уровень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37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5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37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3755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3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37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Уровень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3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Ранжировка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08" marR="53908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41791" y="661084"/>
            <a:ext cx="7217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6500" algn="l"/>
                <a:tab pos="5816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СВОДНАЯ ТАБЛИЦА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6500" algn="l"/>
                <a:tab pos="58166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ОПРЕДЕЛЕНИЮ УРОВНЯ ВЗАИМООТНОШЕНИЙ В СЕМЬЕ  ___________________________________________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6500" algn="l"/>
                <a:tab pos="5816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основе методики семейного воспитания О. И. Маткова)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515" y="5882053"/>
            <a:ext cx="7156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016500" algn="l"/>
                <a:tab pos="5816600" algn="l"/>
              </a:tabLst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проведения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 Педагог-психолог 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9068" y="291752"/>
            <a:ext cx="5616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семейного воспитания О. И. Маткова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8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328" y="572414"/>
            <a:ext cx="817684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Аналитическая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справка (пример)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определение уровня детско-родительских отношений в семье Ивановых.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(м-ка семейного воспитания О. И. Маткова)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Дата проведения: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24 сентября 2020 г.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Приняло участие: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4 члена семьи (мать и дети)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Дополнительные сведения: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 запросу классного руководителя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Результаты/выводы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Очевиден благополучный уровень взаимоотношений в семье, исходя из ответов троих детей и матери, по следующим факторам: отношение к школе, к учителям,  по фактору взаимопомощи в семье,  в строгости (гибкости) воспитательных установок. Причем, во внимание брались те параметры, результаты в которых имели единогласные ответы. Разностороннее мнение по фактору общности интересов (мама и младшая дочь в контрасте с мнением сына и старшей дочери) вызвано возрастом, чем желанием общаться и наличием проблем в семье.  Средний (удовлетворительный фон) отношений по фактору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доминированности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одного из родителей только придает участию родителей в воспитании детей равную роль. В основном взаимоотношения в семье складываются с участием всех членов семьи в равных долях, что позволяет с лёгкостью достичь более высокого результата.</a:t>
            </a:r>
          </a:p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Выявлен благополучный фон взаимоотношений.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Проблем семейного неблагополучия, способных повлиять на изменение психоэмоционального состояния детей, не установлено.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Мотивировать обоих родителей на сотрудничество с учителями.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Ознакомить маму с некоторые приемами семейного общения для развития общности интересов.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Педагог-психолог                                              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841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2177" y="278701"/>
            <a:ext cx="77724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Аналитическая справка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Определение уровня взаимоотношений матери и дочери.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(мет-ка семейного воспитания О. И. Маткова)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28, 29 сентября 2020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Приняло участие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два члена семьи: мать и дочь 15 лет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Основание для проведения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натянутые взаимоотношения, замкнутость девочки в период посещения семьи на дому.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endParaRPr kumimoji="0" lang="ru-RU" sz="1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Негатива во взаимоотношениях по результатам исследования не выявлено. В 62,5 % вопросов наблюдается идентичность ответов. При этом по общему уровню взаимоотношений высокие рейтинговые места принадлежат фактору гибкости методов воспитания, общности интересов и фактору самостоятельности и инициативности. Средний уровень (удовлетворительный фон) с одинаковым количеством набранных баллов обеих сторон выявлен по фактору доминирования одного из родителей, где ведущая роль отца в воспитании опускается и матерью, и дочерью. В данной ситуации этот аспект не носит негативный патологический характер по многим личностным характеристикам.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ежду выявленным благополучным и удовлетворительным фоном факторов воспитания остальные присутствующие аспекты носят относительно стабильный характер.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Проблем семейного неблагополучия, способных повлиять на изменение психоэмоционального состояния детей, не установлено.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Мотивировать девочку-подростка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изготовление подарков для обоих родителей; ненавязчиво интересоваться у обучающейся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взаимоотношениях с отцом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с родителями провести консультацию «Кирпичики понимания».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Педагог-психолог ___________________   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916" y="21650"/>
            <a:ext cx="8185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по результатам индивидуальных диагностических исследований 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162" y="597597"/>
            <a:ext cx="8001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Аналитическая справка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 Информация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Ф. И. О.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Хххххх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Хххххх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16 лет.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1. Изучение выраженности типов мотивации (м-ка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Элерса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модификации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Грецова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Выявление уровня тревожности (шкала самооценки Спилберга, Ханина)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Исследование психоэмоционального состояния (проективная м-ка «Страна чувств».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Определение сферы переживания, конфликтных установок, склонности к проявлению агрессии (м-ка РАТ).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октябрь-ноябрь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Результаты / выводы: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Выраженная низкая мотивации к достижению успеха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(близка к среднему уровню)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средний уровень мотивации к избеганию неудач свидетельствуют о том, что подросток не всегда уверен в себе, объясняет своё поведение скорее внешними обстоятельствами, чем  собственной несостоятельностью, желая поддержать свой имидж в собственных глазах.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Выявлена низкая реактивная тревожность и умеренная личностная тревожность. При минимальном проявлении напряжения и беспокойства не склонен воспринимать большой круг ситуаций как угрожающие, реагировать на такие ситуации состоянием тревоги. При этом недостаточно развито чувство ответственности.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При определении психоэмоционального состояния на этапе адаптации имеет место избегание ситуаций, способных спровоцировать чувства страха и тревоги. Готовности к проявлению коммуникативных функций и переосмыслению собственного поведения препятствует наличие внутренней обиды, вызванное эмоциональными переживаниями. При этом потребность в общении присутствует. Имеется способность к выражению коммуникативных качеств через реальную деятельность: трудовую, спортивную, творческую. Подростка легко заинтересовать, что позволяет повысить чувство опоры и психологической уверенности как реализации потребности в принадлежности к обществу.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Переживаний сложных отношений между людьми не наблюдается. Выявлены защитные тенденции на избегание конфликта. Готов принять оправдывающую позицию и доводы другому в споре. Тема переживания обиды или правоты не просматривается. Провокации в сфере личных, интимных отношений не выявлено. При этом просматривается проблема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покинутости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непонятости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предполагаемого неприятия коллективом сверстников. Выражения агрессивных реакций на субъективно переживаемую действительность не выявлено.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7820706" y="5391325"/>
            <a:ext cx="483680" cy="87923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1248233"/>
            <a:ext cx="82471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Мотивировать на позитивное поведение путем создания ситуации успеха в общении со сверстниками и взрослыми.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Повышать внимание к мотивам деятельности, давая подростку поручения исполнительного характера.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Привлекая к общественно-полезному труду, спорту или творческим занятиям, заинтересовывать подростка как процессом, так и предполагаемым результатом данной деятельности.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индивидуальных беседах с подростком демонстрировать значимость общения и проявлять личный интерес  к теме разговора.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Педагог-психолог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______________           _________________</a:t>
            </a:r>
            <a:endParaRPr lang="ru-RU" sz="1400" dirty="0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698938" y="344540"/>
            <a:ext cx="483680" cy="87923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561" y="277418"/>
            <a:ext cx="835269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Аналитическая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справка (пример)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Ф. И. О.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Ххххх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Ххххх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15 лет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Исследование: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Определение зоны комфортности, выявление случаев жестокого обращений, суицидальных факторов, наличия посттравматических или послестрессовых переживаний. (М-ка незаконченных предложений на основе метода С.И.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Подмазиной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Дата: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хх.хх.хх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Дополнительные сведения: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исследование проводилось после возвращения девочки из дома после каникул.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Результаты / выводы: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Содержание предложений для исследования подобраны индивидуально, опираясь на существующую ситуацию, используя известные факты взаимодействия с другими детьми, с целью уточнения либо исключения некоторых жизненных обстоятельств. Исследование проводилось после возвращения девочки из дома после каникул. Исследование проводилось в один этап.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Наибольший эмоционально-оценочный бал (положительные установки: положительный опыт, положительное восприятие, положительные ожидания) преобладают в отношении к самому себе и своим действиям (15 ситуаций из 24). Нейтральные установки (6) отмечены в отношениях со сверстниками, отношении к школе, к дому. При этом имеет место эпизодичность негативных установок (4) в отношении со сверстниками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(есть дети, которые…плохие)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отношении к школе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(я хотела бы учиться…в другой школе),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эпизодичны.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ходе общения установлено, что мнение и установки о школе формирует мама девочки, акцентируя ее внимание на возможность обучения в другой школе.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Благополучный уровень комфортности. Зона комфортности эпизодична в зависимости от ситуации, обстоятельств.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Моментов насилия, жестокого обращения, суицидальных факторов не выявлено.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Посттравматического и послестрессового переживаний негативных моментов и ситуаций, угрожающих жизни и здоровью несовершеннолетней, не выявлено.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Создавать благоприятную психологическую атмосферу общения в детском коллективе.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Мотивировать маму на взаимодействие с педагогами УО в интересах дочери.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Организовать индивидуальные консультации с мамой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несовершеннолетней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вопросам развития и воспитания девочки, формированию эффективного взаимоотношения в семье.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Педагог-психолог	</a:t>
            </a:r>
          </a:p>
        </p:txBody>
      </p:sp>
    </p:spTree>
    <p:extLst>
      <p:ext uri="{BB962C8B-B14F-4D97-AF65-F5344CB8AC3E}">
        <p14:creationId xmlns:p14="http://schemas.microsoft.com/office/powerpoint/2010/main" val="42879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9" y="499252"/>
            <a:ext cx="6044524" cy="580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8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5304" y="0"/>
            <a:ext cx="3524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целевыми группами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139" y="1336109"/>
            <a:ext cx="5000592" cy="338554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Адаптационный период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1250" y="5326406"/>
            <a:ext cx="5038753" cy="338554"/>
          </a:xfrm>
          <a:prstGeom prst="rect">
            <a:avLst/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Психосоциальное анкетирование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262" y="1770186"/>
            <a:ext cx="5009612" cy="338554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Предэкзаменационный период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4260" y="2229194"/>
            <a:ext cx="5009614" cy="338554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Межличностное взаимодействие в классе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1250" y="3154891"/>
            <a:ext cx="5009614" cy="338554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Социализация детей-сирот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680" y="3621055"/>
            <a:ext cx="5013194" cy="338554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Профессиональное самоопределение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081" y="4017604"/>
            <a:ext cx="5027509" cy="338554"/>
          </a:xfrm>
          <a:prstGeom prst="rect">
            <a:avLst/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высоко мотивированными обучающимися 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8661" y="4896816"/>
            <a:ext cx="5023929" cy="338554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Индивидуальная профилактическая работа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1250" y="4452052"/>
            <a:ext cx="5025646" cy="338554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Профилактическое сопровождение (ВК). 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759" y="5932898"/>
            <a:ext cx="196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2086" y="5883567"/>
            <a:ext cx="42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групповых форм работы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690701" y="5883567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19775" y="3134241"/>
            <a:ext cx="393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126" y="3959609"/>
            <a:ext cx="185517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и выявление проблемных ситуаций в поведении и развитии обучающихся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08103" y="5495683"/>
            <a:ext cx="671542" cy="338554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7802" y="2719704"/>
            <a:ext cx="5022066" cy="323165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Особенности семейного воспитания</a:t>
            </a:r>
            <a:endParaRPr lang="ru-RU" sz="15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33" y="430816"/>
            <a:ext cx="6614312" cy="8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rot="19775367">
            <a:off x="524506" y="682649"/>
            <a:ext cx="13801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Алгоритма МЗ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748" y="326107"/>
            <a:ext cx="714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Индивидуальное сопровождение обучающихся с выявленными проблемами, риском суицида (РС)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332" y="883896"/>
            <a:ext cx="189913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Измененное психоэмоциональное состояние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332" y="1625924"/>
            <a:ext cx="1899137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Низкая степень РС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285" y="3541365"/>
            <a:ext cx="189913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Средняя степень РС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284" y="3978008"/>
            <a:ext cx="189913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Высокая степень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9770" y="1210755"/>
            <a:ext cx="18255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Устранение/решение проблемной ситуации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9770" y="3777481"/>
            <a:ext cx="182551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Алгоритм МЗ с.5,6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1010" y="1160895"/>
            <a:ext cx="1512101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Индивидуальная коррекционная программа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0502" y="3517643"/>
            <a:ext cx="154451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Индивидуальный план (программа)  </a:t>
            </a:r>
          </a:p>
          <a:p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аботы с подростком 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4663" y="1207061"/>
            <a:ext cx="1767253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пределах компетенции педагога-психолога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3111" y="4054480"/>
            <a:ext cx="2306443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заинтересованные участники образовательного процесса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9615" y="4546544"/>
            <a:ext cx="58556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Индивидуальный план (</a:t>
            </a:r>
            <a:r>
              <a:rPr lang="ru-RU" sz="14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программа сопровождения) </a:t>
            </a:r>
            <a:r>
              <a:rPr lang="ru-RU" sz="14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с подростком:</a:t>
            </a:r>
          </a:p>
          <a:p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отслеживание психоэмоционального состояния, </a:t>
            </a:r>
          </a:p>
          <a:p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индивидуальная работа с учащимся, законными представителями; </a:t>
            </a:r>
          </a:p>
          <a:p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групповая работа: работа с учебным коллективом </a:t>
            </a:r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обучающегося </a:t>
            </a:r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(класс, группа), вовлечение </a:t>
            </a:r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обучающегося </a:t>
            </a:r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тренинги, др. формы групповой работы). </a:t>
            </a:r>
          </a:p>
          <a:p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 проведении работы по индивидуальному плану (программе) важно отмечать проделанную работу в «Журнале учета консультаций участников образовательного процесса» (отмечать, что даны рекомендации (педагогам, законным представителям), какие мероприятия планируются и т.п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186" y="1945725"/>
            <a:ext cx="746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– на усмотрение специалиста с учетом интересов ребенка и его индивидуальных особенностей можно составлять при среднем и высоком РС, организуя психологическое консультирование заинтересованных участников образовательного процесса</a:t>
            </a:r>
            <a:endParaRPr lang="ru-RU" sz="12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9614" y="3492230"/>
            <a:ext cx="5855677" cy="2986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3295521" y="2664742"/>
            <a:ext cx="311916" cy="5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07437" y="2592056"/>
            <a:ext cx="2947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Психологическая этика</a:t>
            </a:r>
          </a:p>
          <a:p>
            <a:r>
              <a:rPr lang="ru-RU" sz="1400" dirty="0" smtClean="0"/>
              <a:t>Конфиденциальность</a:t>
            </a:r>
          </a:p>
          <a:p>
            <a:r>
              <a:rPr lang="ru-RU" sz="1400" dirty="0" smtClean="0"/>
              <a:t>Принцип «Не навреди»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992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4123" y="298891"/>
            <a:ext cx="488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Индивидуальная коррекционная программа </a:t>
            </a:r>
          </a:p>
          <a:p>
            <a:pPr algn="ctr"/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обучающегося ____класса ГУО «_________________»</a:t>
            </a:r>
            <a:endParaRPr lang="ru-RU" sz="14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253" y="693713"/>
            <a:ext cx="76844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Проблема: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высокий уровень межличностной тревожности, в поведении выражены эмоционально-волевая неустойчивость, импульсивность.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снижение тревожных состояний во взаимодействии с окружающими, нормализация эмоционального и отклоняющегося поведения, формирование адекватного восприятия окружающего мира.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Обучить эффективным способам выхода из кризисных ситуаций и навыкам стрессоустойчивости.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Отработать навыки общения в возможных конфликтных ситуациях.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 08.04.2022 по 25.05.2022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92922"/>
              </p:ext>
            </p:extLst>
          </p:nvPr>
        </p:nvGraphicFramePr>
        <p:xfrm>
          <a:off x="430824" y="2447276"/>
          <a:ext cx="8176845" cy="37294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8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97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99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 на темы «Мои чувства, переживания», «Я, мои близкие и мои друзья», «Мои интересы и увлечения»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11.04.2022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 на коррекцию негативных психологических установок, поведенческих моделей. Притча «Одиночество», обсуждение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карты ценностей. Беседа «Смысл жизни». Арт-терапия «Разноцветный мир»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18.04.2022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Сказкотерапевтические упражнения на поозитивизацию мышления, самоценности подростка.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22.04.2022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 на актуализацию эмоциональной привязанности с элементами арт-терапии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25.04.2022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Занятие. Родственные связи и обязанности. (с использованием МАК)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29.04.2022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Занятие. Принятие норм общественного поведения, осуждающих самоубийство. Сказкотерапия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02.05.2022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20275094">
            <a:off x="1784652" y="422001"/>
            <a:ext cx="139834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ПРИМЕРА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01072"/>
              </p:ext>
            </p:extLst>
          </p:nvPr>
        </p:nvGraphicFramePr>
        <p:xfrm>
          <a:off x="421297" y="904401"/>
          <a:ext cx="8159993" cy="29170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5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9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79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Занятие. Приверженность здоровому образу жизни.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06.05.2022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Упражнение. Позитивное восприятие жизни. Сказкотерапия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Занятие. Вера. Религиозная идентичность.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Сказкотерапия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13.05.2022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 «Мое настроение»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16.05.2022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  на темы «Мои мечты», «Мое будущее – мое решение»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20.05.2022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плана действий для достижения жизненных целей. Коллаж «Мое будущее»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23.05.2022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79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Промежуточная  и итоговая психодиагностика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96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эмоционального состояния подростка,  особенностей поведения.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 методики: наблюдение, беседы с педагогами и подростком,  анкетирование, методика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«Волшебная страна чувств», «РАТ», опросник «САН».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24.05.2022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4783" y="4213585"/>
            <a:ext cx="81065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реализации программы предполагается проведение психологического консультирования педагогов и родителей с целью оказания качественной помощи обучающемуся.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 (отчет)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итогам реализации программы: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775367">
            <a:off x="70153" y="488754"/>
            <a:ext cx="139834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ПРИМЕРА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6" y="1365804"/>
            <a:ext cx="878205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9389" y="203490"/>
            <a:ext cx="5794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Индивидуальная программа сопровождения </a:t>
            </a:r>
          </a:p>
          <a:p>
            <a:pPr algn="ctr"/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обучающегося группы высокого суицидального риска </a:t>
            </a:r>
          </a:p>
          <a:p>
            <a:pPr algn="ctr"/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ГУО «__________________»</a:t>
            </a:r>
            <a:endParaRPr lang="ru-RU" sz="14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293" y="857972"/>
            <a:ext cx="417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Ф.И.О. _____________________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Класс ______________ Возраст _____________________</a:t>
            </a:r>
          </a:p>
        </p:txBody>
      </p:sp>
      <p:sp>
        <p:nvSpPr>
          <p:cNvPr id="11" name="TextBox 10"/>
          <p:cNvSpPr txBox="1"/>
          <p:nvPr/>
        </p:nvSpPr>
        <p:spPr>
          <a:xfrm rot="19775367">
            <a:off x="731999" y="309905"/>
            <a:ext cx="139834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ПРИМЕРА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85750"/>
            <a:ext cx="892492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09588"/>
            <a:ext cx="90678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378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18112"/>
            <a:ext cx="87820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424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213" y="1420238"/>
            <a:ext cx="8115300" cy="20290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II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системы комплексного скоординированного психолого-педагогического сопровождения образовательного процесса, направленного на профилактику суицидальных действий обучающихся</a:t>
            </a:r>
            <a:endParaRPr lang="ru-RU" sz="2400" b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504" y="492312"/>
            <a:ext cx="706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Главное управление по образованию Могилевского облисполкома</a:t>
            </a:r>
            <a:endParaRPr lang="ru-RU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307" y="855576"/>
            <a:ext cx="880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«Могилевский областной социально-педагогический центр»</a:t>
            </a:r>
            <a:endParaRPr lang="ru-RU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974" y="4278610"/>
            <a:ext cx="7968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n w="1905"/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Обзор нормативных правовых актов, локальной и рабочей документации</a:t>
            </a:r>
          </a:p>
          <a:p>
            <a:pPr algn="just"/>
            <a:endParaRPr lang="ru-RU" sz="1600" b="1" i="1" dirty="0" smtClean="0">
              <a:ln w="1905"/>
              <a:solidFill>
                <a:schemeClr val="tx2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ln w="1905"/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Зона ответственности специалистов</a:t>
            </a:r>
            <a:endParaRPr lang="ru-RU" sz="1600" i="1" dirty="0">
              <a:ln w="1905"/>
              <a:solidFill>
                <a:schemeClr val="tx2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693" y="311285"/>
            <a:ext cx="7198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Нормативные правовые акты и локальные документы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38" y="2488095"/>
            <a:ext cx="4028062" cy="129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8" y="3947516"/>
            <a:ext cx="4114091" cy="2205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81" y="1465917"/>
            <a:ext cx="3907981" cy="1419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16748" y="3283246"/>
            <a:ext cx="3625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Индикаторы суицидального поведения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408" y="2903864"/>
            <a:ext cx="263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Приложения к МР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16748" y="3555464"/>
            <a:ext cx="3703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Порядок проведения системной диагностики суицидального риска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3013" y="5245582"/>
            <a:ext cx="3949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Примерный план-конспект информационного часа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«ПСИХОЛОГИЧЕСКОЕ БЛАГОПОЛУЧИЕ ПОДРОСТКОВ»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для учащихся 15-17 лет учреждений общего среднего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24971" y="3955330"/>
            <a:ext cx="42095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Примерная матрица единого информационного часа по профилактике суицидального поведения и формированию позитивно-ориентированной личности обучающихся для учреждений образования, реализующих образовательные программы общего среднего образования, «Жизнь дороже всех сокровищ»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9" y="685416"/>
            <a:ext cx="297180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56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6065" y="1030321"/>
            <a:ext cx="3745160" cy="2951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6" y="524280"/>
            <a:ext cx="4453647" cy="2110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" y="2799702"/>
            <a:ext cx="3794395" cy="692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" y="3575928"/>
            <a:ext cx="3765408" cy="811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" y="4511303"/>
            <a:ext cx="4682645" cy="936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" y="5594113"/>
            <a:ext cx="5380004" cy="832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30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108" y="571500"/>
            <a:ext cx="409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иагностики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40832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Диагностика на уровне первичной, вторичной профилактики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119322" y="1056438"/>
            <a:ext cx="2767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Углубленное изучение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633" y="2897360"/>
            <a:ext cx="237392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Адаптационный, предэкзаменационный периоды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07724" y="4117193"/>
            <a:ext cx="5106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Например</a:t>
            </a:r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 школьной тревожности Филлипса,</a:t>
            </a:r>
            <a:endParaRPr lang="ru-RU" sz="14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Шкалы социально-ситуативной тревоги </a:t>
            </a:r>
            <a:r>
              <a:rPr lang="ru-RU" sz="140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О.Кондаша</a:t>
            </a:r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Шкала тревоги Спилберга (в </a:t>
            </a:r>
            <a:r>
              <a:rPr lang="ru-RU" sz="140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адапт.Ханина</a:t>
            </a:r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Самооценка, мотивация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социометрические исследования,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опросники для педагогов, наблюдение и др.</a:t>
            </a:r>
            <a:endParaRPr lang="ru-RU" sz="14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623" y="1805696"/>
            <a:ext cx="7174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</a:t>
            </a:r>
            <a:r>
              <a:rPr lang="ru-RU" sz="1400" b="1" dirty="0" smtClean="0"/>
              <a:t>тартовые</a:t>
            </a:r>
            <a:r>
              <a:rPr lang="ru-RU" sz="1400" dirty="0" smtClean="0"/>
              <a:t> психологические и социально-педагогические исследования осуществляются при обеспечении основных компонентов образовательного процесса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61919" y="2901881"/>
            <a:ext cx="300257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Межличностное взаимодействия в классе (группе) сверстников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7585" y="2912406"/>
            <a:ext cx="238271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Детско-родительские отношения, посещение семьи на дому</a:t>
            </a:r>
            <a:endParaRPr lang="ru-RU" sz="1400" dirty="0"/>
          </a:p>
        </p:txBody>
      </p:sp>
      <p:pic>
        <p:nvPicPr>
          <p:cNvPr id="14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7" r="20225"/>
          <a:stretch/>
        </p:blipFill>
        <p:spPr bwMode="auto">
          <a:xfrm>
            <a:off x="687271" y="1860093"/>
            <a:ext cx="342787" cy="4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>
            <a:off x="4082703" y="945961"/>
            <a:ext cx="753066" cy="4490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743202" y="4387174"/>
            <a:ext cx="364522" cy="642025"/>
          </a:xfrm>
          <a:prstGeom prst="leftBrace">
            <a:avLst>
              <a:gd name="adj1" fmla="val 8333"/>
              <a:gd name="adj2" fmla="val 47297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46576"/>
            <a:ext cx="117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Педагог-психолог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89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2961" y="233863"/>
            <a:ext cx="7227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Изучение ситуации по факту самоповреждения (суицидальной попытки), суицида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4205" y="712032"/>
            <a:ext cx="787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 </a:t>
            </a:r>
            <a:r>
              <a:rPr lang="ru-RU" u="sng" dirty="0"/>
              <a:t>Система работы УО по профилактике суицидального поведения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0663" y="1284608"/>
            <a:ext cx="76264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 План </a:t>
            </a:r>
            <a:r>
              <a:rPr lang="ru-RU" sz="1400" dirty="0"/>
              <a:t>воспитательной работы УО на учебный год – раздел «Воспитание психологической культуры» (отражение работы по профилактике суицидального поведения). </a:t>
            </a:r>
            <a:r>
              <a:rPr lang="ru-RU" sz="1400" i="1" u="sng" dirty="0"/>
              <a:t>Комментарий</a:t>
            </a:r>
            <a:r>
              <a:rPr lang="ru-RU" sz="1400" i="1" dirty="0"/>
              <a:t>: если указано «по отделенному плану», то представить план УО на учебный год по профилактике суицидального поведения обучающихся. </a:t>
            </a:r>
            <a:r>
              <a:rPr lang="ru-RU" sz="1400" dirty="0"/>
              <a:t>План работы общежития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2. Анализ работы по профилактике суицидального поведения за предыдущий учебный год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3. Планы и отчеты по проведению месячников психологического здоровья (профилактики </a:t>
            </a:r>
            <a:r>
              <a:rPr lang="ru-RU" sz="1400" dirty="0" err="1"/>
              <a:t>суцидального</a:t>
            </a:r>
            <a:r>
              <a:rPr lang="ru-RU" sz="1400" dirty="0"/>
              <a:t> поведения) за текущий учебный год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4. Выписка из приказа о назначении ответственного лица за ведение и хранение Журнала учета информации о несовершеннолетних, вовлеченных в активные сообщества и игры, имеющих суицидальный контент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5. Копии планов методических объединений, совещаний при директоре, педагогических советов, советов по профилактике и т.п., где рассматривались вопросы профилактики суицидального поведения среди обучающихся колледжа (выписки из протоколов</a:t>
            </a:r>
            <a:r>
              <a:rPr lang="ru-RU" sz="1400" dirty="0" smtClean="0"/>
              <a:t>).</a:t>
            </a:r>
          </a:p>
          <a:p>
            <a:endParaRPr lang="ru-RU" sz="1400" dirty="0"/>
          </a:p>
          <a:p>
            <a:r>
              <a:rPr lang="ru-RU" sz="1400" dirty="0"/>
              <a:t>6. Работа, проведенная педагогами </a:t>
            </a:r>
            <a:r>
              <a:rPr lang="ru-RU" sz="1400" dirty="0" smtClean="0"/>
              <a:t>УО </a:t>
            </a:r>
            <a:r>
              <a:rPr lang="ru-RU" sz="1400" dirty="0"/>
              <a:t>с </a:t>
            </a:r>
            <a:r>
              <a:rPr lang="ru-RU" sz="1400" dirty="0" smtClean="0"/>
              <a:t>несовершеннолетним </a:t>
            </a:r>
            <a:r>
              <a:rPr lang="ru-RU" sz="1400" dirty="0"/>
              <a:t>и с группой, в которой она обучается (</a:t>
            </a:r>
            <a:r>
              <a:rPr lang="ru-RU" sz="1400" i="1" u="sng" dirty="0"/>
              <a:t>перечислить</a:t>
            </a:r>
            <a:r>
              <a:rPr lang="ru-RU" sz="1400" i="1" dirty="0"/>
              <a:t>: педагог, дата, мероприятие</a:t>
            </a:r>
            <a:r>
              <a:rPr lang="ru-RU" sz="1400" dirty="0"/>
              <a:t>). Материалы по организации работы в рамках внутреннего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3202122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557" y="387193"/>
            <a:ext cx="8132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II </a:t>
            </a:r>
            <a:r>
              <a:rPr lang="ru-RU" u="sng" dirty="0"/>
              <a:t>Социально-педагогическая поддержка и </a:t>
            </a:r>
            <a:endParaRPr lang="ru-RU" dirty="0"/>
          </a:p>
          <a:p>
            <a:pPr algn="ctr"/>
            <a:r>
              <a:rPr lang="ru-RU" u="sng" dirty="0"/>
              <a:t>оказание </a:t>
            </a:r>
            <a:r>
              <a:rPr lang="ru-RU" b="1" u="sng" dirty="0"/>
              <a:t>психологической помощи </a:t>
            </a:r>
            <a:r>
              <a:rPr lang="ru-RU" dirty="0"/>
              <a:t>по факту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9300" y="1597729"/>
            <a:ext cx="759730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 План </a:t>
            </a:r>
            <a:r>
              <a:rPr lang="ru-RU" sz="1400" dirty="0"/>
              <a:t>работы </a:t>
            </a:r>
            <a:r>
              <a:rPr lang="ru-RU" sz="1400" b="1" dirty="0"/>
              <a:t>педагога-психолога</a:t>
            </a:r>
            <a:r>
              <a:rPr lang="ru-RU" sz="1400" dirty="0"/>
              <a:t>, педагога социального на учебный год (по полугодиям). </a:t>
            </a:r>
            <a:r>
              <a:rPr lang="ru-RU" sz="1400" i="1" u="sng" dirty="0"/>
              <a:t>Комментарий</a:t>
            </a:r>
            <a:r>
              <a:rPr lang="ru-RU" sz="1400" i="1" dirty="0"/>
              <a:t>: если в плане работы имеется графа «отметка о выполнении», она должна быть заполнена, а мероприятия прописаны в соответствующих журналах учета проведенной работы;</a:t>
            </a:r>
            <a:r>
              <a:rPr lang="ru-RU" sz="1400" dirty="0"/>
              <a:t> </a:t>
            </a:r>
            <a:r>
              <a:rPr lang="ru-RU" sz="1400" i="1" dirty="0"/>
              <a:t>наличие мероприятий в планировании по профилактике суицидального риска (сохранения психологического здоровья), которые отражены в плане воспитательной работы УО на текущий год.</a:t>
            </a:r>
            <a:r>
              <a:rPr lang="ru-RU" sz="1400" dirty="0"/>
              <a:t>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2. Самоанализ работы (</a:t>
            </a:r>
            <a:r>
              <a:rPr lang="ru-RU" sz="1400" i="1" dirty="0"/>
              <a:t>все, что проводилось, и/или было запланировано, но провести не удалось</a:t>
            </a:r>
            <a:r>
              <a:rPr lang="ru-RU" sz="1400" dirty="0"/>
              <a:t>) с несовершеннолетней и с группой, в которой она обучается (дата, мероприятие), консультирование педагогов колледжа (дата, проблема</a:t>
            </a:r>
            <a:r>
              <a:rPr lang="ru-RU" sz="1400" dirty="0" smtClean="0"/>
              <a:t>).</a:t>
            </a:r>
          </a:p>
          <a:p>
            <a:endParaRPr lang="ru-RU" sz="1400" dirty="0"/>
          </a:p>
          <a:p>
            <a:r>
              <a:rPr lang="ru-RU" sz="1400" dirty="0"/>
              <a:t>3. Страницы журналов консультаций, индивидуальных и групповых форм работы, в которых зафиксирована указанная выше проведенная работа.</a:t>
            </a:r>
          </a:p>
          <a:p>
            <a:r>
              <a:rPr lang="ru-RU" sz="1400" dirty="0"/>
              <a:t>4. Аналитические справки или информация по результатам диагностических исследований с несовершеннолетней и/или группой, в которой она обучается.</a:t>
            </a:r>
          </a:p>
        </p:txBody>
      </p:sp>
    </p:spTree>
    <p:extLst>
      <p:ext uri="{BB962C8B-B14F-4D97-AF65-F5344CB8AC3E}">
        <p14:creationId xmlns:p14="http://schemas.microsoft.com/office/powerpoint/2010/main" val="3411466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213" y="299644"/>
            <a:ext cx="7898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III </a:t>
            </a:r>
            <a:r>
              <a:rPr lang="ru-RU" u="sng" dirty="0"/>
              <a:t>Материалы по организации работы специалистов по профилактике суицидального поведения: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9302" y="1111350"/>
            <a:ext cx="778212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материалы по работе с обучающимися, родителями, педагогами по данному направлению (методическая копилка): материалы тематических консультаций, сценарии занятий, программы тренингов, раздаточный материал, диагностический инструментарий и т.д</a:t>
            </a:r>
            <a:r>
              <a:rPr lang="ru-RU" sz="1400" dirty="0" smtClean="0"/>
              <a:t>.;</a:t>
            </a:r>
          </a:p>
          <a:p>
            <a:endParaRPr lang="ru-RU" sz="1400" dirty="0"/>
          </a:p>
          <a:p>
            <a:r>
              <a:rPr lang="ru-RU" sz="1400" dirty="0"/>
              <a:t>материалы по сопровождению обучающихся с выявленными суицидальными рисками, изменениями психоэмоционального состояния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ru-RU" sz="1400" dirty="0"/>
              <a:t>информация по результатам диагностических исследований по выявлению факторов суицидального поведения у обучающихся (ФИО и/или группа, дата проведения, методика, выводы</a:t>
            </a:r>
            <a:r>
              <a:rPr lang="ru-RU" sz="1400" dirty="0" smtClean="0"/>
              <a:t>);</a:t>
            </a:r>
          </a:p>
          <a:p>
            <a:endParaRPr lang="ru-RU" sz="1400" dirty="0"/>
          </a:p>
          <a:p>
            <a:r>
              <a:rPr lang="ru-RU" sz="1400" dirty="0"/>
              <a:t>ознакомление родителей и педагогов с маркерами (признаками) суицидального поведения, уголовной ответственностью: дата, номер класса (группы) для родителей), подпись, ФИО – если лист ознакомления; иное подтверждение ознакомления – журнал консультаций, выступление на родительском собрании, методическом объединении и т.п</a:t>
            </a:r>
            <a:r>
              <a:rPr lang="ru-RU" sz="1400" dirty="0" smtClean="0"/>
              <a:t>.;</a:t>
            </a:r>
          </a:p>
          <a:p>
            <a:endParaRPr lang="ru-RU" sz="1400" dirty="0"/>
          </a:p>
          <a:p>
            <a:r>
              <a:rPr lang="ru-RU" sz="1400" dirty="0"/>
              <a:t>наполняемость информационных стендов материалами по данному направлению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ru-RU" sz="1400" dirty="0"/>
              <a:t>наличие графиков работы и индивидуальных консультаций специалистов и размещение в учебном корпусе и общежитии.</a:t>
            </a:r>
          </a:p>
        </p:txBody>
      </p:sp>
    </p:spTree>
    <p:extLst>
      <p:ext uri="{BB962C8B-B14F-4D97-AF65-F5344CB8AC3E}">
        <p14:creationId xmlns:p14="http://schemas.microsoft.com/office/powerpoint/2010/main" val="2019268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3915" y="1264707"/>
            <a:ext cx="80449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 ответственности в плане </a:t>
            </a: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УО</a:t>
            </a: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профилактике суицидального поведения на учебный (</a:t>
            </a: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плана воспитательной работы УО</a:t>
            </a: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 ответственности в плане УО</a:t>
            </a: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проведению месячников </a:t>
            </a:r>
            <a:r>
              <a:rPr lang="ru-RU" sz="16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(Неделя психологии – в рамках месячника в начале учебного года)  </a:t>
            </a: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психологического здоровья (профилактики суицидального поведения</a:t>
            </a:r>
            <a:r>
              <a:rPr lang="ru-RU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– сентябрь-октябрь, март-апрель. Отчеты </a:t>
            </a: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итогам проведения.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тематических консультаций, занятий, СПТ, раздаточный материал, видеоматериалы и др.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Диагностический инструментарий.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по результатам диагностических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исследований (аналитическая справка),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протоколы исследований, бланки ответов, листы наблюдений. </a:t>
            </a:r>
            <a:r>
              <a:rPr lang="ru-RU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Дата проведения!!!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по ознакомлению законных представителей, педагогов с признаками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(индикаторами)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суицидального поведения, ответственностью. </a:t>
            </a:r>
            <a:r>
              <a:rPr lang="ru-RU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Дата проведения!!!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Иные материалы (аналитическая информация, отчеты,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справки, материалы переписки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пределах компетенции)</a:t>
            </a: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021" y="518555"/>
            <a:ext cx="779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в пределах компетенции педагога-психолога, педагог социального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6385" y="569274"/>
            <a:ext cx="466680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УСПЕХОВ! </a:t>
            </a:r>
          </a:p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ЗДОРОВЬЯ! </a:t>
            </a:r>
          </a:p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БЛАГОПОЛУЧИЯ! ВЗАИМОПОНИМАНИЯ!</a:t>
            </a:r>
            <a:endParaRPr lang="ru-RU" sz="2400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4857" y="5163000"/>
            <a:ext cx="6920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 профилактики и комплексной реабилитации 80222 74-32-19</a:t>
            </a:r>
          </a:p>
        </p:txBody>
      </p:sp>
      <p:pic>
        <p:nvPicPr>
          <p:cNvPr id="9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7" y="692366"/>
            <a:ext cx="1014638" cy="10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аши контакты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0"/>
          <a:stretch/>
        </p:blipFill>
        <p:spPr bwMode="auto">
          <a:xfrm>
            <a:off x="3355312" y="2918298"/>
            <a:ext cx="3028950" cy="163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64" y="759921"/>
            <a:ext cx="6101522" cy="183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64" y="2677944"/>
            <a:ext cx="63436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9775367">
            <a:off x="581961" y="864401"/>
            <a:ext cx="11227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МР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74" y="430514"/>
            <a:ext cx="65722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9775367">
            <a:off x="581961" y="864401"/>
            <a:ext cx="11227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МР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243" y="4785706"/>
            <a:ext cx="7743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скриниговые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исследования проводятся с целью анализа динамики психического развития, определения лиц, нуждающихся в психологической помощи (Википедия).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599" y="1492483"/>
            <a:ext cx="25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*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9424" y="2894383"/>
            <a:ext cx="25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*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237" y="4014661"/>
            <a:ext cx="25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*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6511" y="4045439"/>
            <a:ext cx="634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Методики клинического характера, проводить с  учетом профессиональных компетенций специалиста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949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4"/>
          <a:stretch/>
        </p:blipFill>
        <p:spPr bwMode="auto">
          <a:xfrm>
            <a:off x="316050" y="1252252"/>
            <a:ext cx="4341833" cy="319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85" y="1939899"/>
            <a:ext cx="4370455" cy="159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15" y="3533794"/>
            <a:ext cx="4299625" cy="140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6285" y="624170"/>
            <a:ext cx="11227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МР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9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731" y="597053"/>
            <a:ext cx="63132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И</a:t>
            </a:r>
            <a:r>
              <a:rPr lang="ru-RU" sz="1400" i="1" dirty="0" smtClean="0"/>
              <a:t>спользование </a:t>
            </a:r>
            <a:r>
              <a:rPr lang="ru-RU" sz="1400" i="1" dirty="0"/>
              <a:t>специалистом большого количества диагностических методик, в </a:t>
            </a:r>
            <a:r>
              <a:rPr lang="ru-RU" sz="1400" i="1" dirty="0" err="1"/>
              <a:t>т.ч</a:t>
            </a:r>
            <a:r>
              <a:rPr lang="ru-RU" sz="1400" i="1" dirty="0"/>
              <a:t>. бланковых опросников с большим количеством вопросов (утверждений) при групповых исследованиях имеет свои минусы, которые могут влиять на качество оказываемой психологической помощи: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011" y="722477"/>
            <a:ext cx="18637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обсуждения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1131" y="1972563"/>
            <a:ext cx="7227651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снижается объективность в получении результатов диагностики, так как проводятся исследования зачастую за один день;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1131" y="2709713"/>
            <a:ext cx="7344383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обработка результатов требует немалых временных затрат в ущерб остальным направлениям деятельности, в результате чего в большинстве случаев диагностика проводится ради диагностики;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1130" y="3676178"/>
            <a:ext cx="722765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и самое главное – из поля зрения специалиста могут выпадать «</a:t>
            </a:r>
            <a:r>
              <a:rPr lang="ru-RU" sz="1400" dirty="0" err="1"/>
              <a:t>недообследованные</a:t>
            </a:r>
            <a:r>
              <a:rPr lang="ru-RU" sz="1400" dirty="0"/>
              <a:t>» дети, реально нуждающиеся в помощи.</a:t>
            </a:r>
          </a:p>
        </p:txBody>
      </p:sp>
      <p:pic>
        <p:nvPicPr>
          <p:cNvPr id="7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570792" y="3470013"/>
            <a:ext cx="383465" cy="7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3346" y="4452957"/>
            <a:ext cx="7743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Справочно</a:t>
            </a:r>
            <a:r>
              <a:rPr lang="ru-RU" sz="1200" i="1" dirty="0"/>
              <a:t>: согласно п.4 Инструкции о порядке и условиях применения методов оказания психологической помощи, утв. Постановлением министерств здравоохранения и образования от 30.07.2012 №115/89 (не признана как утратившая силу) на основании </a:t>
            </a:r>
            <a:r>
              <a:rPr lang="ru-RU" sz="1200" b="1" i="1" dirty="0"/>
              <a:t>Закона о психологической помощи </a:t>
            </a:r>
            <a:r>
              <a:rPr lang="ru-RU" sz="1200" i="1" dirty="0"/>
              <a:t>от 1 июля 2010г. №153-З </a:t>
            </a:r>
            <a:r>
              <a:rPr lang="ru-RU" sz="1200" i="1" u="sng" dirty="0"/>
              <a:t>«Психолог, оказывающий психологическую помощь, самостоятельно выбирает форму оказания психологической помощи, максимально эффективные и надежные методы и методики исходя из целей оказания психологической помощи, ее видов, своей профессиональной компетентности, пола, возраста, особенностей личности гражданина (группы граждан), которому оказывается психологическая помощь, и его (их) поведения.»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0768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306" y="508551"/>
            <a:ext cx="7655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Примерная схема первичной групповой диагностики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6306" y="1077858"/>
            <a:ext cx="765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ПСИХОЛОГИЧЕСКАЯ МЕТОДИКА + СОЦИОМЕТРИЯ + ОПРОСНИК КЛАССНОГО РУКОВОДИТЕЛЯ (КУРАТОРА)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8139" y="1953347"/>
            <a:ext cx="5938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Психодиагностическая методика выбирается с учетом возраста детей, ступени образования, цели исследования. </a:t>
            </a:r>
          </a:p>
        </p:txBody>
      </p:sp>
      <p:pic>
        <p:nvPicPr>
          <p:cNvPr id="5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1874298" y="2050319"/>
            <a:ext cx="383465" cy="7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2765" y="3060467"/>
            <a:ext cx="76362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Например: тест школьной тревожности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Филлипса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шкалы социально-ситуативной тревоги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О.Кондаша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шкала тревоги Спилберга (в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адапт.Ханина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), опросник общей самооценки Г.Н. Казанцевой, социометрические исследования, опросники для педагогов, карты наблюдений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4047" y="4622875"/>
            <a:ext cx="7324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 результатам первичной диагностики осуществляется </a:t>
            </a:r>
            <a:r>
              <a:rPr lang="ru-RU" sz="1400" b="1" dirty="0"/>
              <a:t>углубленное изучение личности обучающегося с целью определения характера проблемы </a:t>
            </a:r>
            <a:r>
              <a:rPr lang="ru-RU" sz="1400" dirty="0"/>
              <a:t>(подтверждения или исключения предполагаемого риска) с использованием дополнительных диагностик. </a:t>
            </a:r>
          </a:p>
        </p:txBody>
      </p:sp>
      <p:pic>
        <p:nvPicPr>
          <p:cNvPr id="8" name="Picture 4" descr="https://unit-st.ru/upload/iblock/350/350cb5d5d167c9a4292b9f63787da7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0" r="21139"/>
          <a:stretch/>
        </p:blipFill>
        <p:spPr bwMode="auto">
          <a:xfrm>
            <a:off x="972765" y="4735235"/>
            <a:ext cx="383465" cy="7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96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5908</TotalTime>
  <Words>3426</Words>
  <Application>Microsoft Office PowerPoint</Application>
  <PresentationFormat>Экран (4:3)</PresentationFormat>
  <Paragraphs>1120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Аспект</vt:lpstr>
      <vt:lpstr>I Особенности организации социально-педагогической поддержки и оказания психологической помощи при выявлении обучающихся группы суицидального и психологического риска</vt:lpstr>
      <vt:lpstr>I Особенности организации социально-педагогической поддержки и оказания психологической помощи при выявлении обучающихся группы суицидального и психологического риска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II Организация системы комплексного скоординированного психолого-педагогического сопровождения образовательного процесса, направленного на профилактику суицидальных действий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340</cp:revision>
  <cp:lastPrinted>2024-10-25T05:09:38Z</cp:lastPrinted>
  <dcterms:created xsi:type="dcterms:W3CDTF">2014-11-21T11:00:06Z</dcterms:created>
  <dcterms:modified xsi:type="dcterms:W3CDTF">2025-06-06T10:10:46Z</dcterms:modified>
</cp:coreProperties>
</file>