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7" r:id="rId4"/>
    <p:sldId id="261" r:id="rId5"/>
    <p:sldId id="283" r:id="rId6"/>
    <p:sldId id="268" r:id="rId7"/>
    <p:sldId id="298" r:id="rId8"/>
    <p:sldId id="270" r:id="rId9"/>
    <p:sldId id="269" r:id="rId10"/>
    <p:sldId id="271" r:id="rId11"/>
    <p:sldId id="262" r:id="rId12"/>
    <p:sldId id="263" r:id="rId13"/>
    <p:sldId id="285" r:id="rId14"/>
    <p:sldId id="281" r:id="rId15"/>
    <p:sldId id="300" r:id="rId16"/>
    <p:sldId id="301" r:id="rId17"/>
    <p:sldId id="302" r:id="rId18"/>
    <p:sldId id="273" r:id="rId19"/>
    <p:sldId id="305" r:id="rId20"/>
    <p:sldId id="303" r:id="rId21"/>
    <p:sldId id="306" r:id="rId22"/>
    <p:sldId id="29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AC"/>
    <a:srgbClr val="1F5480"/>
    <a:srgbClr val="2E2C2D"/>
    <a:srgbClr val="A167A4"/>
    <a:srgbClr val="ED613E"/>
    <a:srgbClr val="2A2F4D"/>
    <a:srgbClr val="47627F"/>
    <a:srgbClr val="04105A"/>
    <a:srgbClr val="BF3C48"/>
    <a:srgbClr val="856E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00" autoAdjust="0"/>
  </p:normalViewPr>
  <p:slideViewPr>
    <p:cSldViewPr snapToGrid="0">
      <p:cViewPr varScale="1">
        <p:scale>
          <a:sx n="97" d="100"/>
          <a:sy n="97" d="100"/>
        </p:scale>
        <p:origin x="-19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34455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CF6FD4-1640-45C6-B169-EC5C437F2711}" type="doc">
      <dgm:prSet loTypeId="urn:microsoft.com/office/officeart/2005/8/layout/cycle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5959E5-5F01-4C10-ACC0-3BBB915BBF33}">
      <dgm:prSet phldrT="[Текст]"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Контакт с заботящимися взрослыми</a:t>
          </a:r>
          <a:endParaRPr lang="ru-RU" sz="1400" b="1" dirty="0">
            <a:latin typeface="+mn-lt"/>
          </a:endParaRPr>
        </a:p>
      </dgm:t>
    </dgm:pt>
    <dgm:pt modelId="{7A32A4B4-0D80-47A5-983E-D285F045EC7C}" type="parTrans" cxnId="{DD7736F4-1C0A-414E-A770-27A0C9E0E927}">
      <dgm:prSet/>
      <dgm:spPr/>
      <dgm:t>
        <a:bodyPr/>
        <a:lstStyle/>
        <a:p>
          <a:endParaRPr lang="ru-RU"/>
        </a:p>
      </dgm:t>
    </dgm:pt>
    <dgm:pt modelId="{7DA64D18-8CFE-4E41-834F-EA88A9C8216C}" type="sibTrans" cxnId="{DD7736F4-1C0A-414E-A770-27A0C9E0E927}">
      <dgm:prSet/>
      <dgm:spPr/>
      <dgm:t>
        <a:bodyPr/>
        <a:lstStyle/>
        <a:p>
          <a:endParaRPr lang="ru-RU"/>
        </a:p>
      </dgm:t>
    </dgm:pt>
    <dgm:pt modelId="{0827DA75-2A21-4DFC-8D76-DA50546420DA}">
      <dgm:prSet phldrT="[Текст]"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Чувство контроля над телом и эмоциями</a:t>
          </a:r>
          <a:endParaRPr lang="ru-RU" sz="1400" b="1" dirty="0">
            <a:latin typeface="+mn-lt"/>
          </a:endParaRPr>
        </a:p>
      </dgm:t>
    </dgm:pt>
    <dgm:pt modelId="{C313A5A4-5E1A-41E1-89C8-5798CADD6898}" type="parTrans" cxnId="{1000083D-0810-4B79-BC6B-5DE3C1AE9D93}">
      <dgm:prSet/>
      <dgm:spPr/>
      <dgm:t>
        <a:bodyPr/>
        <a:lstStyle/>
        <a:p>
          <a:endParaRPr lang="ru-RU"/>
        </a:p>
      </dgm:t>
    </dgm:pt>
    <dgm:pt modelId="{28B1C67C-DEDD-49EE-9171-94CFFE8D3BA5}" type="sibTrans" cxnId="{1000083D-0810-4B79-BC6B-5DE3C1AE9D93}">
      <dgm:prSet/>
      <dgm:spPr/>
      <dgm:t>
        <a:bodyPr/>
        <a:lstStyle/>
        <a:p>
          <a:endParaRPr lang="ru-RU"/>
        </a:p>
      </dgm:t>
    </dgm:pt>
    <dgm:pt modelId="{0C6028BE-9E7A-4DFE-AD7F-5BD3151FD6B9}">
      <dgm:prSet phldrT="[Текст]"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Решить конкретные проблемы</a:t>
          </a:r>
          <a:endParaRPr lang="ru-RU" sz="1400" b="1" dirty="0">
            <a:latin typeface="+mn-lt"/>
          </a:endParaRPr>
        </a:p>
      </dgm:t>
    </dgm:pt>
    <dgm:pt modelId="{2E27B679-09E0-4513-94DF-32484A9B6924}" type="parTrans" cxnId="{5F5B632F-1D9C-4526-804D-28C85B349577}">
      <dgm:prSet/>
      <dgm:spPr/>
      <dgm:t>
        <a:bodyPr/>
        <a:lstStyle/>
        <a:p>
          <a:endParaRPr lang="ru-RU"/>
        </a:p>
      </dgm:t>
    </dgm:pt>
    <dgm:pt modelId="{CB6D2E33-B117-4594-9279-1AAC59999138}" type="sibTrans" cxnId="{5F5B632F-1D9C-4526-804D-28C85B349577}">
      <dgm:prSet/>
      <dgm:spPr/>
      <dgm:t>
        <a:bodyPr/>
        <a:lstStyle/>
        <a:p>
          <a:endParaRPr lang="ru-RU"/>
        </a:p>
      </dgm:t>
    </dgm:pt>
    <dgm:pt modelId="{E436A2B0-BDA8-4560-839C-1D0300B4365D}">
      <dgm:prSet phldrT="[Текст]"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Позитивные активности</a:t>
          </a:r>
          <a:endParaRPr lang="ru-RU" sz="1400" b="1" dirty="0">
            <a:latin typeface="+mn-lt"/>
          </a:endParaRPr>
        </a:p>
      </dgm:t>
    </dgm:pt>
    <dgm:pt modelId="{96B1C117-7F7C-4806-8A08-0FB58F99CB65}" type="parTrans" cxnId="{ABAE0152-D85F-476C-BB37-EA570A15AF15}">
      <dgm:prSet/>
      <dgm:spPr/>
      <dgm:t>
        <a:bodyPr/>
        <a:lstStyle/>
        <a:p>
          <a:endParaRPr lang="ru-RU"/>
        </a:p>
      </dgm:t>
    </dgm:pt>
    <dgm:pt modelId="{F745ECC0-5E77-4CF1-B4B9-5C6228FE2737}" type="sibTrans" cxnId="{ABAE0152-D85F-476C-BB37-EA570A15AF15}">
      <dgm:prSet/>
      <dgm:spPr/>
      <dgm:t>
        <a:bodyPr/>
        <a:lstStyle/>
        <a:p>
          <a:endParaRPr lang="ru-RU"/>
        </a:p>
      </dgm:t>
    </dgm:pt>
    <dgm:pt modelId="{2A131F53-0C2A-4467-81FF-F65E4CE53876}">
      <dgm:prSet phldrT="[Текст]"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Позитивное мышление</a:t>
          </a:r>
          <a:endParaRPr lang="ru-RU" sz="1400" b="1" dirty="0">
            <a:latin typeface="+mn-lt"/>
          </a:endParaRPr>
        </a:p>
      </dgm:t>
    </dgm:pt>
    <dgm:pt modelId="{1D93F552-785D-4109-BE8F-B54611E90861}" type="parTrans" cxnId="{2DF03803-C978-4F6E-97D8-1CF7CCE9EA47}">
      <dgm:prSet/>
      <dgm:spPr/>
      <dgm:t>
        <a:bodyPr/>
        <a:lstStyle/>
        <a:p>
          <a:endParaRPr lang="ru-RU"/>
        </a:p>
      </dgm:t>
    </dgm:pt>
    <dgm:pt modelId="{C27BADBD-0657-41B3-8235-2E706A670BA7}" type="sibTrans" cxnId="{2DF03803-C978-4F6E-97D8-1CF7CCE9EA47}">
      <dgm:prSet/>
      <dgm:spPr/>
      <dgm:t>
        <a:bodyPr/>
        <a:lstStyle/>
        <a:p>
          <a:endParaRPr lang="ru-RU"/>
        </a:p>
      </dgm:t>
    </dgm:pt>
    <dgm:pt modelId="{60BF14C3-E500-4F30-BCF5-D7AC8FBDF168}">
      <dgm:prSet custT="1"/>
      <dgm:spPr/>
      <dgm:t>
        <a:bodyPr/>
        <a:lstStyle/>
        <a:p>
          <a:pPr rtl="0"/>
          <a:r>
            <a:rPr lang="ru-RU" sz="1400" b="1" dirty="0">
              <a:latin typeface="+mn-lt"/>
              <a:ea typeface="Arial"/>
              <a:cs typeface="Arial"/>
              <a:sym typeface="Arial"/>
            </a:rPr>
            <a:t>Позитивный контакт со сверстниками</a:t>
          </a:r>
          <a:endParaRPr lang="ru-RU" sz="1400" b="1" dirty="0">
            <a:latin typeface="+mn-lt"/>
          </a:endParaRPr>
        </a:p>
      </dgm:t>
    </dgm:pt>
    <dgm:pt modelId="{0C778CD0-C169-4C18-9DE9-2763412244D0}" type="parTrans" cxnId="{DAD39849-1368-499D-8BBC-77649D477260}">
      <dgm:prSet/>
      <dgm:spPr/>
      <dgm:t>
        <a:bodyPr/>
        <a:lstStyle/>
        <a:p>
          <a:endParaRPr lang="ru-RU"/>
        </a:p>
      </dgm:t>
    </dgm:pt>
    <dgm:pt modelId="{4AA838A0-B5B9-4767-B39C-BA6895ADDC7E}" type="sibTrans" cxnId="{DAD39849-1368-499D-8BBC-77649D477260}">
      <dgm:prSet/>
      <dgm:spPr/>
      <dgm:t>
        <a:bodyPr/>
        <a:lstStyle/>
        <a:p>
          <a:endParaRPr lang="ru-RU"/>
        </a:p>
      </dgm:t>
    </dgm:pt>
    <dgm:pt modelId="{3595EF4A-0FA0-4BC7-851F-AC76FF84469B}" type="pres">
      <dgm:prSet presAssocID="{F5CF6FD4-1640-45C6-B169-EC5C437F271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AAF33D-2551-4F45-A500-E454C3B986C6}" type="pres">
      <dgm:prSet presAssocID="{765959E5-5F01-4C10-ACC0-3BBB915BBF33}" presName="node" presStyleLbl="node1" presStyleIdx="0" presStyleCnt="6" custScaleX="172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9C985-8108-46B6-8342-03A5B8B6E2F9}" type="pres">
      <dgm:prSet presAssocID="{765959E5-5F01-4C10-ACC0-3BBB915BBF33}" presName="spNode" presStyleCnt="0"/>
      <dgm:spPr/>
    </dgm:pt>
    <dgm:pt modelId="{B89A52EF-018C-4385-BC51-340AEFDDEDD7}" type="pres">
      <dgm:prSet presAssocID="{7DA64D18-8CFE-4E41-834F-EA88A9C8216C}" presName="sibTrans" presStyleLbl="sibTrans1D1" presStyleIdx="0" presStyleCnt="6"/>
      <dgm:spPr/>
      <dgm:t>
        <a:bodyPr/>
        <a:lstStyle/>
        <a:p>
          <a:endParaRPr lang="ru-RU"/>
        </a:p>
      </dgm:t>
    </dgm:pt>
    <dgm:pt modelId="{16D03752-00AC-47DB-B342-099CAEE91EF6}" type="pres">
      <dgm:prSet presAssocID="{0827DA75-2A21-4DFC-8D76-DA50546420DA}" presName="node" presStyleLbl="node1" presStyleIdx="1" presStyleCnt="6" custScaleX="172822" custRadScaleRad="117792" custRadScaleInc="52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FB40D-E482-4A7D-A681-951ECC075D36}" type="pres">
      <dgm:prSet presAssocID="{0827DA75-2A21-4DFC-8D76-DA50546420DA}" presName="spNode" presStyleCnt="0"/>
      <dgm:spPr/>
    </dgm:pt>
    <dgm:pt modelId="{12DACC63-EFAB-421A-B827-4E868981C16B}" type="pres">
      <dgm:prSet presAssocID="{28B1C67C-DEDD-49EE-9171-94CFFE8D3BA5}" presName="sibTrans" presStyleLbl="sibTrans1D1" presStyleIdx="1" presStyleCnt="6"/>
      <dgm:spPr/>
      <dgm:t>
        <a:bodyPr/>
        <a:lstStyle/>
        <a:p>
          <a:endParaRPr lang="ru-RU"/>
        </a:p>
      </dgm:t>
    </dgm:pt>
    <dgm:pt modelId="{6DADB2B7-0F90-4E11-B506-E02EA97FCB1C}" type="pres">
      <dgm:prSet presAssocID="{0C6028BE-9E7A-4DFE-AD7F-5BD3151FD6B9}" presName="node" presStyleLbl="node1" presStyleIdx="2" presStyleCnt="6" custScaleX="172822" custRadScaleRad="97366" custRadScaleInc="-14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6F0D4B-1965-4353-80E1-A35B2ED87684}" type="pres">
      <dgm:prSet presAssocID="{0C6028BE-9E7A-4DFE-AD7F-5BD3151FD6B9}" presName="spNode" presStyleCnt="0"/>
      <dgm:spPr/>
    </dgm:pt>
    <dgm:pt modelId="{1EAC5305-899C-4B67-94C5-A479CFFEC2E2}" type="pres">
      <dgm:prSet presAssocID="{CB6D2E33-B117-4594-9279-1AAC59999138}" presName="sibTrans" presStyleLbl="sibTrans1D1" presStyleIdx="2" presStyleCnt="6"/>
      <dgm:spPr/>
      <dgm:t>
        <a:bodyPr/>
        <a:lstStyle/>
        <a:p>
          <a:endParaRPr lang="ru-RU"/>
        </a:p>
      </dgm:t>
    </dgm:pt>
    <dgm:pt modelId="{382A2045-33BA-4535-A8FC-771917AF8E5D}" type="pres">
      <dgm:prSet presAssocID="{E436A2B0-BDA8-4560-839C-1D0300B4365D}" presName="node" presStyleLbl="node1" presStyleIdx="3" presStyleCnt="6" custScaleX="172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A2B7B-9579-4788-960D-DDC35A41FA85}" type="pres">
      <dgm:prSet presAssocID="{E436A2B0-BDA8-4560-839C-1D0300B4365D}" presName="spNode" presStyleCnt="0"/>
      <dgm:spPr/>
    </dgm:pt>
    <dgm:pt modelId="{91CE3E69-1717-405B-8A1F-FF391B7D8952}" type="pres">
      <dgm:prSet presAssocID="{F745ECC0-5E77-4CF1-B4B9-5C6228FE2737}" presName="sibTrans" presStyleLbl="sibTrans1D1" presStyleIdx="3" presStyleCnt="6"/>
      <dgm:spPr/>
      <dgm:t>
        <a:bodyPr/>
        <a:lstStyle/>
        <a:p>
          <a:endParaRPr lang="ru-RU"/>
        </a:p>
      </dgm:t>
    </dgm:pt>
    <dgm:pt modelId="{21BB7C40-E17D-4A88-890B-2088365F1929}" type="pres">
      <dgm:prSet presAssocID="{2A131F53-0C2A-4467-81FF-F65E4CE53876}" presName="node" presStyleLbl="node1" presStyleIdx="4" presStyleCnt="6" custScaleX="172822" custScaleY="99823" custRadScaleRad="102317" custRadScaleInc="21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F9D1C-F5D1-4A19-BD16-2684C35C797E}" type="pres">
      <dgm:prSet presAssocID="{2A131F53-0C2A-4467-81FF-F65E4CE53876}" presName="spNode" presStyleCnt="0"/>
      <dgm:spPr/>
    </dgm:pt>
    <dgm:pt modelId="{F117B113-9243-4519-8104-99BD322592FE}" type="pres">
      <dgm:prSet presAssocID="{C27BADBD-0657-41B3-8235-2E706A670BA7}" presName="sibTrans" presStyleLbl="sibTrans1D1" presStyleIdx="4" presStyleCnt="6"/>
      <dgm:spPr/>
      <dgm:t>
        <a:bodyPr/>
        <a:lstStyle/>
        <a:p>
          <a:endParaRPr lang="ru-RU"/>
        </a:p>
      </dgm:t>
    </dgm:pt>
    <dgm:pt modelId="{04C48BED-A6FA-42FC-AB37-B856C93CC236}" type="pres">
      <dgm:prSet presAssocID="{60BF14C3-E500-4F30-BCF5-D7AC8FBDF168}" presName="node" presStyleLbl="node1" presStyleIdx="5" presStyleCnt="6" custScaleX="172822" custRadScaleRad="119779" custRadScaleInc="-564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BDE7C-60C1-44E0-A333-B3206D129DA8}" type="pres">
      <dgm:prSet presAssocID="{60BF14C3-E500-4F30-BCF5-D7AC8FBDF168}" presName="spNode" presStyleCnt="0"/>
      <dgm:spPr/>
    </dgm:pt>
    <dgm:pt modelId="{552BD982-120E-423B-A680-1821FBF51E14}" type="pres">
      <dgm:prSet presAssocID="{4AA838A0-B5B9-4767-B39C-BA6895ADDC7E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1000083D-0810-4B79-BC6B-5DE3C1AE9D93}" srcId="{F5CF6FD4-1640-45C6-B169-EC5C437F2711}" destId="{0827DA75-2A21-4DFC-8D76-DA50546420DA}" srcOrd="1" destOrd="0" parTransId="{C313A5A4-5E1A-41E1-89C8-5798CADD6898}" sibTransId="{28B1C67C-DEDD-49EE-9171-94CFFE8D3BA5}"/>
    <dgm:cxn modelId="{DD7736F4-1C0A-414E-A770-27A0C9E0E927}" srcId="{F5CF6FD4-1640-45C6-B169-EC5C437F2711}" destId="{765959E5-5F01-4C10-ACC0-3BBB915BBF33}" srcOrd="0" destOrd="0" parTransId="{7A32A4B4-0D80-47A5-983E-D285F045EC7C}" sibTransId="{7DA64D18-8CFE-4E41-834F-EA88A9C8216C}"/>
    <dgm:cxn modelId="{10FC68EE-D4C5-4DD5-995A-85494E860647}" type="presOf" srcId="{C27BADBD-0657-41B3-8235-2E706A670BA7}" destId="{F117B113-9243-4519-8104-99BD322592FE}" srcOrd="0" destOrd="0" presId="urn:microsoft.com/office/officeart/2005/8/layout/cycle6"/>
    <dgm:cxn modelId="{ABAE0152-D85F-476C-BB37-EA570A15AF15}" srcId="{F5CF6FD4-1640-45C6-B169-EC5C437F2711}" destId="{E436A2B0-BDA8-4560-839C-1D0300B4365D}" srcOrd="3" destOrd="0" parTransId="{96B1C117-7F7C-4806-8A08-0FB58F99CB65}" sibTransId="{F745ECC0-5E77-4CF1-B4B9-5C6228FE2737}"/>
    <dgm:cxn modelId="{5F5B632F-1D9C-4526-804D-28C85B349577}" srcId="{F5CF6FD4-1640-45C6-B169-EC5C437F2711}" destId="{0C6028BE-9E7A-4DFE-AD7F-5BD3151FD6B9}" srcOrd="2" destOrd="0" parTransId="{2E27B679-09E0-4513-94DF-32484A9B6924}" sibTransId="{CB6D2E33-B117-4594-9279-1AAC59999138}"/>
    <dgm:cxn modelId="{C1170791-EBEF-4F76-A5FD-51E478D8FF57}" type="presOf" srcId="{2A131F53-0C2A-4467-81FF-F65E4CE53876}" destId="{21BB7C40-E17D-4A88-890B-2088365F1929}" srcOrd="0" destOrd="0" presId="urn:microsoft.com/office/officeart/2005/8/layout/cycle6"/>
    <dgm:cxn modelId="{EB18404F-A3E5-41C7-B3B2-FC35DEE62959}" type="presOf" srcId="{0827DA75-2A21-4DFC-8D76-DA50546420DA}" destId="{16D03752-00AC-47DB-B342-099CAEE91EF6}" srcOrd="0" destOrd="0" presId="urn:microsoft.com/office/officeart/2005/8/layout/cycle6"/>
    <dgm:cxn modelId="{2DF03803-C978-4F6E-97D8-1CF7CCE9EA47}" srcId="{F5CF6FD4-1640-45C6-B169-EC5C437F2711}" destId="{2A131F53-0C2A-4467-81FF-F65E4CE53876}" srcOrd="4" destOrd="0" parTransId="{1D93F552-785D-4109-BE8F-B54611E90861}" sibTransId="{C27BADBD-0657-41B3-8235-2E706A670BA7}"/>
    <dgm:cxn modelId="{91619999-7AEC-4FD1-9413-242FAE095736}" type="presOf" srcId="{E436A2B0-BDA8-4560-839C-1D0300B4365D}" destId="{382A2045-33BA-4535-A8FC-771917AF8E5D}" srcOrd="0" destOrd="0" presId="urn:microsoft.com/office/officeart/2005/8/layout/cycle6"/>
    <dgm:cxn modelId="{F6782FE3-9D8D-48AF-8C64-5BD0BB83F53B}" type="presOf" srcId="{F745ECC0-5E77-4CF1-B4B9-5C6228FE2737}" destId="{91CE3E69-1717-405B-8A1F-FF391B7D8952}" srcOrd="0" destOrd="0" presId="urn:microsoft.com/office/officeart/2005/8/layout/cycle6"/>
    <dgm:cxn modelId="{ADCCF98E-863B-4864-82C5-F5C592B42DC6}" type="presOf" srcId="{CB6D2E33-B117-4594-9279-1AAC59999138}" destId="{1EAC5305-899C-4B67-94C5-A479CFFEC2E2}" srcOrd="0" destOrd="0" presId="urn:microsoft.com/office/officeart/2005/8/layout/cycle6"/>
    <dgm:cxn modelId="{1C3102B7-C9C5-4D57-9EAF-7C1CE4D3826B}" type="presOf" srcId="{28B1C67C-DEDD-49EE-9171-94CFFE8D3BA5}" destId="{12DACC63-EFAB-421A-B827-4E868981C16B}" srcOrd="0" destOrd="0" presId="urn:microsoft.com/office/officeart/2005/8/layout/cycle6"/>
    <dgm:cxn modelId="{CE08EE61-DB84-4B9E-9B09-8860A935F4B1}" type="presOf" srcId="{0C6028BE-9E7A-4DFE-AD7F-5BD3151FD6B9}" destId="{6DADB2B7-0F90-4E11-B506-E02EA97FCB1C}" srcOrd="0" destOrd="0" presId="urn:microsoft.com/office/officeart/2005/8/layout/cycle6"/>
    <dgm:cxn modelId="{72F53368-6205-49AF-B34E-FE4A4BB1645F}" type="presOf" srcId="{765959E5-5F01-4C10-ACC0-3BBB915BBF33}" destId="{35AAF33D-2551-4F45-A500-E454C3B986C6}" srcOrd="0" destOrd="0" presId="urn:microsoft.com/office/officeart/2005/8/layout/cycle6"/>
    <dgm:cxn modelId="{DAD39849-1368-499D-8BBC-77649D477260}" srcId="{F5CF6FD4-1640-45C6-B169-EC5C437F2711}" destId="{60BF14C3-E500-4F30-BCF5-D7AC8FBDF168}" srcOrd="5" destOrd="0" parTransId="{0C778CD0-C169-4C18-9DE9-2763412244D0}" sibTransId="{4AA838A0-B5B9-4767-B39C-BA6895ADDC7E}"/>
    <dgm:cxn modelId="{7A7DF7B7-9697-491B-B0DC-A1439BB7F1F9}" type="presOf" srcId="{7DA64D18-8CFE-4E41-834F-EA88A9C8216C}" destId="{B89A52EF-018C-4385-BC51-340AEFDDEDD7}" srcOrd="0" destOrd="0" presId="urn:microsoft.com/office/officeart/2005/8/layout/cycle6"/>
    <dgm:cxn modelId="{2931B2AF-EF5C-4A11-8563-017F8AE58F6B}" type="presOf" srcId="{F5CF6FD4-1640-45C6-B169-EC5C437F2711}" destId="{3595EF4A-0FA0-4BC7-851F-AC76FF84469B}" srcOrd="0" destOrd="0" presId="urn:microsoft.com/office/officeart/2005/8/layout/cycle6"/>
    <dgm:cxn modelId="{C920A7D5-A2D7-4E22-8F80-C2EDD78D8381}" type="presOf" srcId="{4AA838A0-B5B9-4767-B39C-BA6895ADDC7E}" destId="{552BD982-120E-423B-A680-1821FBF51E14}" srcOrd="0" destOrd="0" presId="urn:microsoft.com/office/officeart/2005/8/layout/cycle6"/>
    <dgm:cxn modelId="{6A7DE2ED-E4BC-4990-9282-CF1AB885B53F}" type="presOf" srcId="{60BF14C3-E500-4F30-BCF5-D7AC8FBDF168}" destId="{04C48BED-A6FA-42FC-AB37-B856C93CC236}" srcOrd="0" destOrd="0" presId="urn:microsoft.com/office/officeart/2005/8/layout/cycle6"/>
    <dgm:cxn modelId="{E4FEE73D-7F69-4DC9-B6D4-1E4D6CA04A6F}" type="presParOf" srcId="{3595EF4A-0FA0-4BC7-851F-AC76FF84469B}" destId="{35AAF33D-2551-4F45-A500-E454C3B986C6}" srcOrd="0" destOrd="0" presId="urn:microsoft.com/office/officeart/2005/8/layout/cycle6"/>
    <dgm:cxn modelId="{35EC1532-805A-439E-8856-E87E1FB275D8}" type="presParOf" srcId="{3595EF4A-0FA0-4BC7-851F-AC76FF84469B}" destId="{5C29C985-8108-46B6-8342-03A5B8B6E2F9}" srcOrd="1" destOrd="0" presId="urn:microsoft.com/office/officeart/2005/8/layout/cycle6"/>
    <dgm:cxn modelId="{6CE39069-F748-4EF1-9493-CCDC2BB87C6F}" type="presParOf" srcId="{3595EF4A-0FA0-4BC7-851F-AC76FF84469B}" destId="{B89A52EF-018C-4385-BC51-340AEFDDEDD7}" srcOrd="2" destOrd="0" presId="urn:microsoft.com/office/officeart/2005/8/layout/cycle6"/>
    <dgm:cxn modelId="{6BCA31F3-63F2-49AC-9893-110DFFED8058}" type="presParOf" srcId="{3595EF4A-0FA0-4BC7-851F-AC76FF84469B}" destId="{16D03752-00AC-47DB-B342-099CAEE91EF6}" srcOrd="3" destOrd="0" presId="urn:microsoft.com/office/officeart/2005/8/layout/cycle6"/>
    <dgm:cxn modelId="{1B17DBAA-3D8F-480F-99D6-C928802C15B3}" type="presParOf" srcId="{3595EF4A-0FA0-4BC7-851F-AC76FF84469B}" destId="{D28FB40D-E482-4A7D-A681-951ECC075D36}" srcOrd="4" destOrd="0" presId="urn:microsoft.com/office/officeart/2005/8/layout/cycle6"/>
    <dgm:cxn modelId="{229E74FD-E35F-4849-94FC-F3EA622F6C33}" type="presParOf" srcId="{3595EF4A-0FA0-4BC7-851F-AC76FF84469B}" destId="{12DACC63-EFAB-421A-B827-4E868981C16B}" srcOrd="5" destOrd="0" presId="urn:microsoft.com/office/officeart/2005/8/layout/cycle6"/>
    <dgm:cxn modelId="{FD4CF42C-7E5D-4C43-8B39-39315546625C}" type="presParOf" srcId="{3595EF4A-0FA0-4BC7-851F-AC76FF84469B}" destId="{6DADB2B7-0F90-4E11-B506-E02EA97FCB1C}" srcOrd="6" destOrd="0" presId="urn:microsoft.com/office/officeart/2005/8/layout/cycle6"/>
    <dgm:cxn modelId="{8CC52E1F-EAFF-441C-828B-E4C432890387}" type="presParOf" srcId="{3595EF4A-0FA0-4BC7-851F-AC76FF84469B}" destId="{DA6F0D4B-1965-4353-80E1-A35B2ED87684}" srcOrd="7" destOrd="0" presId="urn:microsoft.com/office/officeart/2005/8/layout/cycle6"/>
    <dgm:cxn modelId="{D8B59BDF-CAAE-4DA3-8BEF-3D3D714AE4CA}" type="presParOf" srcId="{3595EF4A-0FA0-4BC7-851F-AC76FF84469B}" destId="{1EAC5305-899C-4B67-94C5-A479CFFEC2E2}" srcOrd="8" destOrd="0" presId="urn:microsoft.com/office/officeart/2005/8/layout/cycle6"/>
    <dgm:cxn modelId="{D6FA0174-D0EB-4475-9CDC-3BDAE9BAE384}" type="presParOf" srcId="{3595EF4A-0FA0-4BC7-851F-AC76FF84469B}" destId="{382A2045-33BA-4535-A8FC-771917AF8E5D}" srcOrd="9" destOrd="0" presId="urn:microsoft.com/office/officeart/2005/8/layout/cycle6"/>
    <dgm:cxn modelId="{7BA23D7B-DEF1-4478-824A-40E6E3E191FF}" type="presParOf" srcId="{3595EF4A-0FA0-4BC7-851F-AC76FF84469B}" destId="{90FA2B7B-9579-4788-960D-DDC35A41FA85}" srcOrd="10" destOrd="0" presId="urn:microsoft.com/office/officeart/2005/8/layout/cycle6"/>
    <dgm:cxn modelId="{527FEEEA-131C-4D83-B667-B4B92DC76EEC}" type="presParOf" srcId="{3595EF4A-0FA0-4BC7-851F-AC76FF84469B}" destId="{91CE3E69-1717-405B-8A1F-FF391B7D8952}" srcOrd="11" destOrd="0" presId="urn:microsoft.com/office/officeart/2005/8/layout/cycle6"/>
    <dgm:cxn modelId="{435DEC59-A15B-429B-822A-2EAC38241775}" type="presParOf" srcId="{3595EF4A-0FA0-4BC7-851F-AC76FF84469B}" destId="{21BB7C40-E17D-4A88-890B-2088365F1929}" srcOrd="12" destOrd="0" presId="urn:microsoft.com/office/officeart/2005/8/layout/cycle6"/>
    <dgm:cxn modelId="{10527F04-C3F0-4144-ADEA-867660AA24FA}" type="presParOf" srcId="{3595EF4A-0FA0-4BC7-851F-AC76FF84469B}" destId="{DB6F9D1C-F5D1-4A19-BD16-2684C35C797E}" srcOrd="13" destOrd="0" presId="urn:microsoft.com/office/officeart/2005/8/layout/cycle6"/>
    <dgm:cxn modelId="{F681825C-6FAB-41CB-AE5B-857A59818E95}" type="presParOf" srcId="{3595EF4A-0FA0-4BC7-851F-AC76FF84469B}" destId="{F117B113-9243-4519-8104-99BD322592FE}" srcOrd="14" destOrd="0" presId="urn:microsoft.com/office/officeart/2005/8/layout/cycle6"/>
    <dgm:cxn modelId="{F40FFF5F-FA41-4FE3-900C-7A2CEE2A61F0}" type="presParOf" srcId="{3595EF4A-0FA0-4BC7-851F-AC76FF84469B}" destId="{04C48BED-A6FA-42FC-AB37-B856C93CC236}" srcOrd="15" destOrd="0" presId="urn:microsoft.com/office/officeart/2005/8/layout/cycle6"/>
    <dgm:cxn modelId="{D0026E52-0254-4457-AAF1-7CBBBA01C86B}" type="presParOf" srcId="{3595EF4A-0FA0-4BC7-851F-AC76FF84469B}" destId="{47CBDE7C-60C1-44E0-A333-B3206D129DA8}" srcOrd="16" destOrd="0" presId="urn:microsoft.com/office/officeart/2005/8/layout/cycle6"/>
    <dgm:cxn modelId="{42633380-CCDF-4EAD-9C70-88B71CB93C17}" type="presParOf" srcId="{3595EF4A-0FA0-4BC7-851F-AC76FF84469B}" destId="{552BD982-120E-423B-A680-1821FBF51E14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AF33D-2551-4F45-A500-E454C3B986C6}">
      <dsp:nvSpPr>
        <dsp:cNvPr id="0" name=""/>
        <dsp:cNvSpPr/>
      </dsp:nvSpPr>
      <dsp:spPr>
        <a:xfrm>
          <a:off x="2986209" y="1756"/>
          <a:ext cx="1943416" cy="7310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Контакт с заботящимися взрослыми</a:t>
          </a:r>
          <a:endParaRPr lang="ru-RU" sz="1400" b="1" kern="1200" dirty="0">
            <a:latin typeface="+mn-lt"/>
          </a:endParaRPr>
        </a:p>
      </dsp:txBody>
      <dsp:txXfrm>
        <a:off x="3021898" y="37445"/>
        <a:ext cx="1872038" cy="659715"/>
      </dsp:txXfrm>
    </dsp:sp>
    <dsp:sp modelId="{B89A52EF-018C-4385-BC51-340AEFDDEDD7}">
      <dsp:nvSpPr>
        <dsp:cNvPr id="0" name=""/>
        <dsp:cNvSpPr/>
      </dsp:nvSpPr>
      <dsp:spPr>
        <a:xfrm>
          <a:off x="2852777" y="630725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2085237" y="38493"/>
              </a:moveTo>
              <a:arcTo wR="1723060" hR="1723060" stAng="16928023" swAng="169508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03752-00AC-47DB-B342-099CAEE91EF6}">
      <dsp:nvSpPr>
        <dsp:cNvPr id="0" name=""/>
        <dsp:cNvSpPr/>
      </dsp:nvSpPr>
      <dsp:spPr>
        <a:xfrm>
          <a:off x="4899063" y="1046892"/>
          <a:ext cx="1943832" cy="7310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Чувство контроля над телом и эмоциями</a:t>
          </a:r>
          <a:endParaRPr lang="ru-RU" sz="1400" b="1" kern="1200" dirty="0">
            <a:latin typeface="+mn-lt"/>
          </a:endParaRPr>
        </a:p>
      </dsp:txBody>
      <dsp:txXfrm>
        <a:off x="4934752" y="1082581"/>
        <a:ext cx="1872454" cy="659715"/>
      </dsp:txXfrm>
    </dsp:sp>
    <dsp:sp modelId="{12DACC63-EFAB-421A-B827-4E868981C16B}">
      <dsp:nvSpPr>
        <dsp:cNvPr id="0" name=""/>
        <dsp:cNvSpPr/>
      </dsp:nvSpPr>
      <dsp:spPr>
        <a:xfrm>
          <a:off x="2570439" y="-369922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3390915" y="2155723"/>
              </a:moveTo>
              <a:arcTo wR="1723060" hR="1723060" stAng="872562" swAng="159253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DB2B7-0F90-4E11-B506-E02EA97FCB1C}">
      <dsp:nvSpPr>
        <dsp:cNvPr id="0" name=""/>
        <dsp:cNvSpPr/>
      </dsp:nvSpPr>
      <dsp:spPr>
        <a:xfrm>
          <a:off x="4478211" y="2491563"/>
          <a:ext cx="1943832" cy="7310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Решить конкретные проблемы</a:t>
          </a:r>
          <a:endParaRPr lang="ru-RU" sz="1400" b="1" kern="1200" dirty="0">
            <a:latin typeface="+mn-lt"/>
          </a:endParaRPr>
        </a:p>
      </dsp:txBody>
      <dsp:txXfrm>
        <a:off x="4513900" y="2527252"/>
        <a:ext cx="1872454" cy="659715"/>
      </dsp:txXfrm>
    </dsp:sp>
    <dsp:sp modelId="{1EAC5305-899C-4B67-94C5-A479CFFEC2E2}">
      <dsp:nvSpPr>
        <dsp:cNvPr id="0" name=""/>
        <dsp:cNvSpPr/>
      </dsp:nvSpPr>
      <dsp:spPr>
        <a:xfrm>
          <a:off x="2077396" y="488763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3116149" y="2737081"/>
              </a:moveTo>
              <a:arcTo wR="1723060" hR="1723060" stAng="2163038" swAng="77188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A2045-33BA-4535-A8FC-771917AF8E5D}">
      <dsp:nvSpPr>
        <dsp:cNvPr id="0" name=""/>
        <dsp:cNvSpPr/>
      </dsp:nvSpPr>
      <dsp:spPr>
        <a:xfrm>
          <a:off x="2986001" y="3447876"/>
          <a:ext cx="1943832" cy="7310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Позитивные активности</a:t>
          </a:r>
          <a:endParaRPr lang="ru-RU" sz="1400" b="1" kern="1200" dirty="0">
            <a:latin typeface="+mn-lt"/>
          </a:endParaRPr>
        </a:p>
      </dsp:txBody>
      <dsp:txXfrm>
        <a:off x="3021690" y="3483565"/>
        <a:ext cx="1872454" cy="659715"/>
      </dsp:txXfrm>
    </dsp:sp>
    <dsp:sp modelId="{91CE3E69-1717-405B-8A1F-FF391B7D8952}">
      <dsp:nvSpPr>
        <dsp:cNvPr id="0" name=""/>
        <dsp:cNvSpPr/>
      </dsp:nvSpPr>
      <dsp:spPr>
        <a:xfrm>
          <a:off x="2111195" y="290287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870631" y="3220492"/>
              </a:moveTo>
              <a:arcTo wR="1723060" hR="1723060" stAng="7179069" swAng="94151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B7C40-E17D-4A88-890B-2088365F1929}">
      <dsp:nvSpPr>
        <dsp:cNvPr id="0" name=""/>
        <dsp:cNvSpPr/>
      </dsp:nvSpPr>
      <dsp:spPr>
        <a:xfrm>
          <a:off x="1397996" y="2491200"/>
          <a:ext cx="1943832" cy="7297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Позитивное мышление</a:t>
          </a:r>
          <a:endParaRPr lang="ru-RU" sz="1400" b="1" kern="1200" dirty="0">
            <a:latin typeface="+mn-lt"/>
          </a:endParaRPr>
        </a:p>
      </dsp:txBody>
      <dsp:txXfrm>
        <a:off x="1433622" y="2526826"/>
        <a:ext cx="1872580" cy="658547"/>
      </dsp:txXfrm>
    </dsp:sp>
    <dsp:sp modelId="{F117B113-9243-4519-8104-99BD322592FE}">
      <dsp:nvSpPr>
        <dsp:cNvPr id="0" name=""/>
        <dsp:cNvSpPr/>
      </dsp:nvSpPr>
      <dsp:spPr>
        <a:xfrm>
          <a:off x="1876961" y="-291239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359427" y="2776360"/>
              </a:moveTo>
              <a:arcTo wR="1723060" hR="1723060" stAng="8539003" swAng="151769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48BED-A6FA-42FC-AB37-B856C93CC236}">
      <dsp:nvSpPr>
        <dsp:cNvPr id="0" name=""/>
        <dsp:cNvSpPr/>
      </dsp:nvSpPr>
      <dsp:spPr>
        <a:xfrm>
          <a:off x="1031170" y="1062869"/>
          <a:ext cx="1943832" cy="7310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+mn-lt"/>
              <a:ea typeface="Arial"/>
              <a:cs typeface="Arial"/>
              <a:sym typeface="Arial"/>
            </a:rPr>
            <a:t>Позитивный контакт со сверстниками</a:t>
          </a:r>
          <a:endParaRPr lang="ru-RU" sz="1400" b="1" kern="1200" dirty="0">
            <a:latin typeface="+mn-lt"/>
          </a:endParaRPr>
        </a:p>
      </dsp:txBody>
      <dsp:txXfrm>
        <a:off x="1066859" y="1098558"/>
        <a:ext cx="1872454" cy="659715"/>
      </dsp:txXfrm>
    </dsp:sp>
    <dsp:sp modelId="{552BD982-120E-423B-A680-1821FBF51E14}">
      <dsp:nvSpPr>
        <dsp:cNvPr id="0" name=""/>
        <dsp:cNvSpPr/>
      </dsp:nvSpPr>
      <dsp:spPr>
        <a:xfrm>
          <a:off x="1577277" y="638560"/>
          <a:ext cx="3446120" cy="3446120"/>
        </a:xfrm>
        <a:custGeom>
          <a:avLst/>
          <a:gdLst/>
          <a:ahLst/>
          <a:cxnLst/>
          <a:rect l="0" t="0" r="0" b="0"/>
          <a:pathLst>
            <a:path>
              <a:moveTo>
                <a:pt x="597591" y="418354"/>
              </a:moveTo>
              <a:arcTo wR="1723060" hR="1723060" stAng="13753092" swAng="179852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A1AB4-FC21-4BA8-9493-C742915078A1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6E7FB-6D2A-436B-B1E5-EC3C6D22D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0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9BC60-6EDC-4DFC-9BBA-BE8982AC1E7B}" type="datetimeFigureOut">
              <a:rPr lang="ru-RU" smtClean="0"/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1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2BB24-850B-416D-9939-7056932224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8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624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0877" y="5759824"/>
            <a:ext cx="4992624" cy="71717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err="1">
                <a:solidFill>
                  <a:srgbClr val="002060"/>
                </a:solidFill>
              </a:rPr>
              <a:t>Короткина</a:t>
            </a:r>
            <a:r>
              <a:rPr lang="ru-RU" sz="1800" dirty="0">
                <a:solidFill>
                  <a:srgbClr val="002060"/>
                </a:solidFill>
              </a:rPr>
              <a:t> Анжела Валерьевна,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002060"/>
                </a:solidFill>
              </a:rPr>
              <a:t>педагог-психолог отдела профилактики и комплексной реабилитации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381000"/>
            <a:ext cx="6241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Государственное учреждение образования </a:t>
            </a:r>
          </a:p>
          <a:p>
            <a:pPr algn="ctr"/>
            <a:r>
              <a:rPr lang="ru-RU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«Могилевский областной социально-педагогический центр»</a:t>
            </a:r>
          </a:p>
        </p:txBody>
      </p:sp>
      <p:pic>
        <p:nvPicPr>
          <p:cNvPr id="7" name="Picture 2" descr="C:\Users\User\Desktop\логотип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23" y="381000"/>
            <a:ext cx="1014638" cy="104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70529" y="1179302"/>
            <a:ext cx="560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ПРАКТИКУМ 28.08.2026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2E10AB4-4D77-4D92-B2EE-D3874EAE9C6C}"/>
              </a:ext>
            </a:extLst>
          </p:cNvPr>
          <p:cNvSpPr/>
          <p:nvPr/>
        </p:nvSpPr>
        <p:spPr>
          <a:xfrm>
            <a:off x="685800" y="1726948"/>
            <a:ext cx="8168640" cy="166199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деятельности учреждений образования по профилактике суицидального поведения обучающихся</a:t>
            </a:r>
          </a:p>
          <a:p>
            <a:pPr algn="ctr"/>
            <a:r>
              <a:rPr lang="ru-RU" dirty="0">
                <a:ln/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(особенности организации первичной профилактики)</a:t>
            </a:r>
            <a:endParaRPr lang="ru-RU" dirty="0">
              <a:ln/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359D972-E1EA-461A-BBFD-893544C68937}"/>
              </a:ext>
            </a:extLst>
          </p:cNvPr>
          <p:cNvSpPr/>
          <p:nvPr/>
        </p:nvSpPr>
        <p:spPr>
          <a:xfrm>
            <a:off x="685800" y="3685520"/>
            <a:ext cx="793672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компетенций </a:t>
            </a:r>
            <a:r>
              <a:rPr lang="be-BY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и </a:t>
            </a:r>
            <a:r>
              <a:rPr lang="ru-RU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 работников в вопросах создания безопасного, комфортного пространства для общения и взаимодействия </a:t>
            </a:r>
            <a:endParaRPr lang="ru-RU" dirty="0">
              <a:ln/>
              <a:solidFill>
                <a:srgbClr val="1F548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D8A0726-D5D0-4444-8A96-C428EFE724E1}"/>
              </a:ext>
            </a:extLst>
          </p:cNvPr>
          <p:cNvSpPr/>
          <p:nvPr/>
        </p:nvSpPr>
        <p:spPr>
          <a:xfrm>
            <a:off x="685800" y="4722672"/>
            <a:ext cx="806196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ru-RU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техник саморегуляции в групповой работе с обучающимися и педагогами как профилактика и коррекция негативных психоэмоциональных состояний</a:t>
            </a:r>
            <a:endParaRPr lang="ru-RU" sz="1400" dirty="0">
              <a:ln/>
              <a:solidFill>
                <a:srgbClr val="1F548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1;p15"/>
          <p:cNvPicPr preferRelativeResize="0"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385" b="14722"/>
          <a:stretch>
            <a:fillRect/>
          </a:stretch>
        </p:blipFill>
        <p:spPr bwMode="auto">
          <a:xfrm>
            <a:off x="502022" y="2970000"/>
            <a:ext cx="5166794" cy="332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16200000">
            <a:off x="-1828801" y="2931309"/>
            <a:ext cx="4661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ОБРАТНАЯ СВЯЗЬ</a:t>
            </a:r>
            <a:endParaRPr lang="ru-RU" sz="200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2413" y="780210"/>
            <a:ext cx="190488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cs typeface="Amatic SC"/>
                <a:sym typeface="Amatic SC"/>
              </a:rPr>
              <a:t>Обратная связь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27293" y="689790"/>
            <a:ext cx="5549153" cy="330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Очень важна для </a:t>
            </a:r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детей </a:t>
            </a:r>
            <a:r>
              <a:rPr lang="ru-RU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в процессе </a:t>
            </a:r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общения и с педагогами, и с родителями. </a:t>
            </a:r>
            <a:r>
              <a:rPr lang="ru-RU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Наличие постоянной обратной связи со стороны </a:t>
            </a:r>
            <a:r>
              <a:rPr lang="ru-RU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взрослого </a:t>
            </a:r>
            <a:r>
              <a:rPr lang="ru-RU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Amatic SC" pitchFamily="2" charset="-79"/>
                <a:sym typeface="Amatic SC" pitchFamily="2" charset="-79"/>
              </a:rPr>
              <a:t>как бы говорит ребенку:</a:t>
            </a:r>
          </a:p>
          <a:p>
            <a:pPr algn="just">
              <a:spcBef>
                <a:spcPct val="0"/>
              </a:spcBef>
            </a:pPr>
            <a:endParaRPr lang="ru-RU" sz="105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matic SC" pitchFamily="2" charset="-79"/>
              <a:sym typeface="Amatic SC" pitchFamily="2" charset="-79"/>
            </a:endParaRP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«Я тебя вижу»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тебя слышу»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«Ты мне интересен»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хочу помочь тебе разобраться»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хочу помочь тебе понять»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хочу понять тебя»</a:t>
            </a:r>
          </a:p>
          <a:p>
            <a:pPr>
              <a:spcBef>
                <a:spcPct val="0"/>
              </a:spcBef>
            </a:pPr>
            <a:r>
              <a:rPr lang="ru-RU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«Я хочу передать тебе свои знания и ценности»</a:t>
            </a:r>
          </a:p>
        </p:txBody>
      </p:sp>
    </p:spTree>
    <p:extLst>
      <p:ext uri="{BB962C8B-B14F-4D97-AF65-F5344CB8AC3E}">
        <p14:creationId xmlns:p14="http://schemas.microsoft.com/office/powerpoint/2010/main" val="308446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61347" y="725251"/>
            <a:ext cx="474649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Настоящая развивающая обратная связь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5788" y="1294306"/>
            <a:ext cx="6732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базируется на ценности отношений педагога и обучающегося, родителя и ребенка, и передает ребенку не только фактическую информацию о том, что он сделал хорошо или не очень, но и эмоциональную поддержку, вдохновляющую на перемены.</a:t>
            </a:r>
            <a:endParaRPr lang="ru-RU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matic SC" pitchFamily="2" charset="-79"/>
              <a:sym typeface="Amatic SC" pitchFamily="2" charset="-79"/>
            </a:endParaRPr>
          </a:p>
        </p:txBody>
      </p:sp>
      <p:pic>
        <p:nvPicPr>
          <p:cNvPr id="6" name="Изображение 6" descr="профессор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r="10798"/>
          <a:stretch/>
        </p:blipFill>
        <p:spPr>
          <a:xfrm flipH="1">
            <a:off x="7448012" y="956973"/>
            <a:ext cx="1695988" cy="1874997"/>
          </a:xfrm>
          <a:prstGeom prst="rect">
            <a:avLst/>
          </a:prstGeom>
        </p:spPr>
      </p:pic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618185"/>
              </p:ext>
            </p:extLst>
          </p:nvPr>
        </p:nvGraphicFramePr>
        <p:xfrm>
          <a:off x="815788" y="3126706"/>
          <a:ext cx="7960658" cy="3080670"/>
        </p:xfrm>
        <a:graphic>
          <a:graphicData uri="http://schemas.openxmlformats.org/drawingml/2006/table">
            <a:tbl>
              <a:tblPr/>
              <a:tblGrid>
                <a:gridCol w="3980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0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43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ОБРАТНАЯ СВЯЗЬ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КРИТИКА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21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Сдержанная, выверенная.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Человек, дающий О.С. предполагает, а не 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утверждает.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Oswald" pitchFamily="2" charset="-52"/>
                        <a:cs typeface="Oswald" pitchFamily="2" charset="-52"/>
                        <a:sym typeface="Oswald" pitchFamily="2" charset="-5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Более категорична и по форме, и по содержанию.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20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Основывается на попытках понять настоящее положение дел через совместное обсуждение.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Не предполагает дискуссию по поводу проблемы/ситуации.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0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Имеет в виду активное участие двух сторон, где каждый может высказывать свое мнение по поводу проблемы/ситуации.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Oswald" pitchFamily="2" charset="-52"/>
                          <a:cs typeface="Oswald" pitchFamily="2" charset="-52"/>
                          <a:sym typeface="Oswald" pitchFamily="2" charset="-52"/>
                        </a:rPr>
                        <a:t>Присущий односторонний характер, один человек высказывает свое мнение, которое считает единственно верным 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-1828801" y="2931309"/>
            <a:ext cx="4661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ОБРАТНАЯ СВЯЗЬ</a:t>
            </a:r>
            <a:endParaRPr lang="ru-RU" sz="200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23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-1828801" y="2931309"/>
            <a:ext cx="4661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ОБРАТНАЯ СВЯЗЬ</a:t>
            </a:r>
            <a:endParaRPr lang="ru-RU" sz="200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96289" y="301995"/>
            <a:ext cx="392742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Amatic SC" pitchFamily="2" charset="-79"/>
                <a:sym typeface="Amatic SC" pitchFamily="2" charset="-79"/>
              </a:rPr>
              <a:t>Формы передачи обратной связи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6288365"/>
              </p:ext>
            </p:extLst>
          </p:nvPr>
        </p:nvGraphicFramePr>
        <p:xfrm>
          <a:off x="972123" y="3012115"/>
          <a:ext cx="7895928" cy="3135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24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7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25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868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ym typeface="Amatic SC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4.</a:t>
                      </a:r>
                      <a:r>
                        <a:rPr lang="ru-RU" sz="1400" baseline="0" dirty="0">
                          <a:sym typeface="Amatic SC"/>
                        </a:rPr>
                        <a:t> Взрослый</a:t>
                      </a:r>
                      <a:r>
                        <a:rPr lang="ru-RU" sz="1400" dirty="0">
                          <a:sym typeface="Amatic SC"/>
                        </a:rPr>
                        <a:t> понимает, что происходит в самом процессе диалога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ym typeface="Amatic SC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«Возможно, поговорить об этом больше нам сегодня не удастся, но мы можем вернуться к разговору»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" sz="1400" dirty="0">
                        <a:sym typeface="Amatic SC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400" dirty="0">
                          <a:sym typeface="Amatic SC"/>
                        </a:rPr>
                        <a:t>5. </a:t>
                      </a:r>
                      <a:r>
                        <a:rPr lang="ru-RU" sz="1400" dirty="0">
                          <a:sym typeface="Amatic SC"/>
                        </a:rPr>
                        <a:t>Взрослый </a:t>
                      </a:r>
                      <a:r>
                        <a:rPr lang="ru" sz="1400" dirty="0">
                          <a:sym typeface="Amatic SC"/>
                        </a:rPr>
                        <a:t>использует сэндвич-модель обратной связи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«Ты много сделал, я впечатлена, мне нравится твой подход к делу, я была бы благодарна, если ты уделишь какое-то </a:t>
                      </a:r>
                      <a:r>
                        <a:rPr lang="ru-RU" sz="1400" dirty="0" smtClean="0">
                          <a:sym typeface="Amatic SC"/>
                        </a:rPr>
                        <a:t>время...»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ym typeface="Amatic SC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6. Взрослый поощряет детей предоставлять обратную связь</a:t>
                      </a:r>
                    </a:p>
                    <a:p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«Вчера я предложила, как мы можем провести выходные (экскурсия, поход. ДР). Мне интересно, что вы думаете, как </a:t>
                      </a:r>
                      <a:r>
                        <a:rPr lang="ru-RU" sz="1400" dirty="0" smtClean="0">
                          <a:sym typeface="Amatic SC"/>
                        </a:rPr>
                        <a:t>вам идея?»</a:t>
                      </a:r>
                      <a:endParaRPr lang="ru-RU" sz="1400" b="0" i="0" dirty="0">
                        <a:solidFill>
                          <a:schemeClr val="tx1"/>
                        </a:solidFill>
                        <a:latin typeface="+mn-lt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282177"/>
              </p:ext>
            </p:extLst>
          </p:nvPr>
        </p:nvGraphicFramePr>
        <p:xfrm>
          <a:off x="935082" y="848958"/>
          <a:ext cx="7932969" cy="25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88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626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23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ПРИМЕРЫ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9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300"/>
                        <a:buFont typeface="Amatic SC"/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1.Взрослый воспринимает сказанное или</a:t>
                      </a:r>
                      <a:r>
                        <a:rPr lang="ru-RU" sz="1400" baseline="0" dirty="0">
                          <a:sym typeface="Amatic SC"/>
                        </a:rPr>
                        <a:t> </a:t>
                      </a:r>
                      <a:r>
                        <a:rPr lang="ru-RU" sz="1400" dirty="0">
                          <a:sym typeface="Amatic SC"/>
                        </a:rPr>
                        <a:t>проявленное</a:t>
                      </a:r>
                      <a:r>
                        <a:rPr lang="ru-RU" sz="1400" baseline="0" dirty="0">
                          <a:sym typeface="Amatic SC"/>
                        </a:rPr>
                        <a:t> </a:t>
                      </a:r>
                      <a:r>
                        <a:rPr lang="ru-RU" sz="1400" dirty="0">
                          <a:sym typeface="Amatic SC"/>
                        </a:rPr>
                        <a:t>ребенком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«Ты многое объяснил мне сейчас ...»</a:t>
                      </a: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«Ты выглядишь печальным ...»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96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ym typeface="Amatic SC"/>
                        </a:rPr>
                        <a:t>2. Взрослый дает возможность ребенку понять свои чувства и мысли через использование Я-высказываний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«Я радуюсь, когда </a:t>
                      </a:r>
                      <a:r>
                        <a:rPr lang="ru-RU" sz="1400" dirty="0" smtClean="0">
                          <a:sym typeface="Amatic SC"/>
                        </a:rPr>
                        <a:t>твое обещание </a:t>
                      </a:r>
                      <a:r>
                        <a:rPr lang="ru-RU" sz="1400" dirty="0">
                          <a:sym typeface="Amatic SC"/>
                        </a:rPr>
                        <a:t>выполнено»</a:t>
                      </a: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«Я расстраиваюсь, когда вы ссоритесь (мы ссоримся)»</a:t>
                      </a:r>
                    </a:p>
                    <a:p>
                      <a:pPr algn="just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7270">
                <a:tc>
                  <a:txBody>
                    <a:bodyPr/>
                    <a:lstStyle/>
                    <a:p>
                      <a:r>
                        <a:rPr lang="ru" sz="1400" dirty="0">
                          <a:sym typeface="Amatic SC"/>
                        </a:rPr>
                        <a:t>3. </a:t>
                      </a:r>
                      <a:r>
                        <a:rPr lang="ru-RU" sz="1400" dirty="0">
                          <a:sym typeface="Amatic SC"/>
                        </a:rPr>
                        <a:t>Взрослый </a:t>
                      </a:r>
                      <a:r>
                        <a:rPr lang="ru" sz="1400" dirty="0">
                          <a:sym typeface="Amatic SC"/>
                        </a:rPr>
                        <a:t> предлагает развивать диалог</a:t>
                      </a:r>
                      <a:r>
                        <a:rPr lang="ru" sz="1400" baseline="0" dirty="0">
                          <a:sym typeface="Amatic SC"/>
                        </a:rPr>
                        <a:t> </a:t>
                      </a:r>
                      <a:r>
                        <a:rPr lang="ru" sz="1400" dirty="0">
                          <a:sym typeface="Amatic SC"/>
                        </a:rPr>
                        <a:t>дальше или</a:t>
                      </a:r>
                      <a:r>
                        <a:rPr lang="ru" sz="1400" baseline="0" dirty="0">
                          <a:sym typeface="Amatic SC"/>
                        </a:rPr>
                        <a:t> </a:t>
                      </a:r>
                      <a:r>
                        <a:rPr lang="ru" sz="1400" dirty="0">
                          <a:sym typeface="Amatic SC"/>
                        </a:rPr>
                        <a:t>приостановить его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«Если не хочешь, можем остановиться на этом...»</a:t>
                      </a:r>
                    </a:p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dirty="0">
                          <a:sym typeface="Amatic SC"/>
                        </a:rPr>
                        <a:t>«Можешь рассказать более подробно?»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Google Shape;100;p18"/>
          <p:cNvSpPr/>
          <p:nvPr/>
        </p:nvSpPr>
        <p:spPr>
          <a:xfrm>
            <a:off x="4213412" y="1356165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4" name="Google Shape;100;p18"/>
          <p:cNvSpPr/>
          <p:nvPr/>
        </p:nvSpPr>
        <p:spPr>
          <a:xfrm>
            <a:off x="4213412" y="1992659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5" name="Google Shape;100;p18"/>
          <p:cNvSpPr/>
          <p:nvPr/>
        </p:nvSpPr>
        <p:spPr>
          <a:xfrm>
            <a:off x="4213412" y="2673977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6" name="Google Shape;100;p18"/>
          <p:cNvSpPr/>
          <p:nvPr/>
        </p:nvSpPr>
        <p:spPr>
          <a:xfrm>
            <a:off x="4213412" y="3364259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7" name="Google Shape;100;p18"/>
          <p:cNvSpPr/>
          <p:nvPr/>
        </p:nvSpPr>
        <p:spPr>
          <a:xfrm>
            <a:off x="4213411" y="4314518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  <p:sp>
        <p:nvSpPr>
          <p:cNvPr id="18" name="Google Shape;100;p18"/>
          <p:cNvSpPr/>
          <p:nvPr/>
        </p:nvSpPr>
        <p:spPr>
          <a:xfrm>
            <a:off x="4213410" y="5293119"/>
            <a:ext cx="620711" cy="33813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7093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xn--b1acdsycapm.com/wp-content/uploads/2020/03/Vnimanie.png">
            <a:extLst>
              <a:ext uri="{FF2B5EF4-FFF2-40B4-BE49-F238E27FC236}">
                <a16:creationId xmlns:a16="http://schemas.microsoft.com/office/drawing/2014/main" xmlns="" id="{12F7EE73-D94F-9F4D-B9D2-62DC48C0D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3" r="17530" b="7865"/>
          <a:stretch/>
        </p:blipFill>
        <p:spPr bwMode="auto">
          <a:xfrm flipH="1">
            <a:off x="7817224" y="4130555"/>
            <a:ext cx="1297822" cy="1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6720" y="359117"/>
            <a:ext cx="8415313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Алгоритм обратной связи ребенка/подростка со сложным поведением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0213" y="975846"/>
            <a:ext cx="4957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Разговор с ребенком проходит «один на один» в спокойной, уютной атмосфере.</a:t>
            </a:r>
          </a:p>
        </p:txBody>
      </p:sp>
      <p:pic>
        <p:nvPicPr>
          <p:cNvPr id="5" name="Изображение 6" descr="профессор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r="10798"/>
          <a:stretch/>
        </p:blipFill>
        <p:spPr>
          <a:xfrm flipH="1">
            <a:off x="6752418" y="906180"/>
            <a:ext cx="1695988" cy="18749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6906" y="1613212"/>
            <a:ext cx="69835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 шаг: </a:t>
            </a: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Опишите действия ребенка, используя только факты.</a:t>
            </a:r>
          </a:p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шаг: </a:t>
            </a: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Назовите результаты, к которым уже привели действия.</a:t>
            </a:r>
          </a:p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 шаг: </a:t>
            </a: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Перечислите чувства, которые возникли у вас и окружающих.</a:t>
            </a:r>
          </a:p>
          <a:p>
            <a:pPr algn="just">
              <a:spcBef>
                <a:spcPct val="0"/>
              </a:spcBef>
            </a:pP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Предположите, какие чувства и потребности переживает сам ребенок, доволен ли он результатом. Выслушайте, не торопитесь.</a:t>
            </a:r>
          </a:p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 шаг: </a:t>
            </a: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Обсудите возможное более благоприятное будущее.</a:t>
            </a:r>
          </a:p>
          <a:p>
            <a:pPr algn="just">
              <a:spcBef>
                <a:spcPct val="0"/>
              </a:spcBef>
            </a:pPr>
            <a:r>
              <a:rPr lang="ru-RU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Предложите вместе подумать о том, как можно улучшить ситуацию.</a:t>
            </a:r>
          </a:p>
          <a:p>
            <a:pPr algn="just">
              <a:spcBef>
                <a:spcPct val="0"/>
              </a:spcBef>
            </a:pPr>
            <a:r>
              <a:rPr lang="ru-RU" b="1" dirty="0">
                <a:ln w="1905"/>
                <a:solidFill>
                  <a:srgbClr val="1F548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Старайтесь избегать готовых ответов или решений.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906" y="4035272"/>
            <a:ext cx="755276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ожидайте, что после успешного разговора поведение ребенка изменится, таких разговоров может быть много. Вы можете сказать – а какой же смысл в таких разговорах? </a:t>
            </a:r>
            <a:r>
              <a:rPr lang="ru-RU" sz="1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Во-первых</a:t>
            </a:r>
            <a:r>
              <a:rPr lang="ru-RU" sz="140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вы постепенно формируете доверие ребенка относительно вашей способности и желания действительно понять, что стоит за нежелательным поведением и вместе искать пути исправления ситуации</a:t>
            </a:r>
            <a:r>
              <a:rPr lang="ru-RU" sz="1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Во-вторых </a:t>
            </a:r>
            <a:r>
              <a:rPr lang="ru-RU" sz="140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при первых 3 шагах вы учите ребенка смотреть на события с разных сторон, осознавать собственные эмоции и чувства, мотивы других людей. Когда ребенок убедится в ваших намерениях – он ​​будет готов открыться вам навстречу. </a:t>
            </a:r>
            <a:r>
              <a:rPr lang="ru-RU" sz="1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Чем меньше у ребенка было взрослых, которые на самом деле интересовались ребенком, тем длиннее может быть этот путь</a:t>
            </a:r>
            <a:r>
              <a:rPr lang="ru-RU" sz="140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ru-RU" sz="1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ПОМНИТЕ!</a:t>
            </a:r>
            <a:r>
              <a:rPr lang="ru-RU" sz="140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Развивающая обратная связь постепенно способствует установлению доверия и равенства в отношениях, а в дальнейшем – обеспечивает стабильность изменений к лучшему. 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1828801" y="2931309"/>
            <a:ext cx="4661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ОБРАТНАЯ СВЯЗЬ</a:t>
            </a:r>
            <a:endParaRPr lang="ru-RU" sz="200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9887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A940980-C290-4F32-8766-E14B5F5157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5" y="857250"/>
            <a:ext cx="7715250" cy="51435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667A395-7DE1-4573-AAD2-79A4B041C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84136"/>
            <a:ext cx="7715250" cy="85125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На что важно </a:t>
            </a:r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обращать  </a:t>
            </a:r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внимание в </a:t>
            </a:r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УО</a:t>
            </a:r>
            <a:endParaRPr lang="x-none" sz="24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88674EF-793F-4101-97DD-5C67A0D2E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3011" y="1348956"/>
            <a:ext cx="3886200" cy="416008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5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Наблюдение и своевременное выявление</a:t>
            </a:r>
          </a:p>
          <a:p>
            <a:pPr marL="0" indent="0">
              <a:buNone/>
            </a:pP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ежедневное внимание к эмоциональному состоянию </a:t>
            </a:r>
            <a:r>
              <a:rPr lang="ru-RU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обучающихся</a:t>
            </a: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отслеживание изменений в поведении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ru-RU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внимание </a:t>
            </a: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к изолированным </a:t>
            </a:r>
            <a:r>
              <a:rPr lang="ru-RU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обучающимся </a:t>
            </a: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и тем, кто имеет пропуски занятий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диагностика </a:t>
            </a:r>
            <a:r>
              <a:rPr lang="ru-RU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изменений психоэмоционального состояния</a:t>
            </a:r>
            <a:endParaRPr lang="ru-RU" sz="165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165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5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Поддержка и сопровождение</a:t>
            </a:r>
          </a:p>
          <a:p>
            <a:pPr marL="0" indent="0">
              <a:buNone/>
            </a:pP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организация досуговой и летней занятости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индивидуальная работа с </a:t>
            </a:r>
            <a:r>
              <a:rPr lang="ru-RU" sz="1650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обучающимися группы </a:t>
            </a: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риска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своевременные беседы, звонки, сообщения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информирование о телефонах доверия и доступной помощи</a:t>
            </a:r>
          </a:p>
          <a:p>
            <a:pPr>
              <a:buFont typeface="Wingdings" panose="05000000000000000000" pitchFamily="2" charset="2"/>
              <a:buChar char="§"/>
            </a:pPr>
            <a:endParaRPr lang="x-none" sz="1875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97B02D9-A3C2-4DF5-BC2C-2406C488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2504" y="1348956"/>
            <a:ext cx="3886200" cy="416008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5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Современные риски</a:t>
            </a:r>
          </a:p>
          <a:p>
            <a:pPr marL="0" indent="0">
              <a:buNone/>
            </a:pP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внимание к проявлениям буллинга и </a:t>
            </a:r>
            <a:r>
              <a:rPr lang="ru-RU" sz="1650" dirty="0" err="1">
                <a:latin typeface="Cambria" panose="02040503050406030204" pitchFamily="18" charset="0"/>
                <a:ea typeface="Cambria" panose="02040503050406030204" pitchFamily="18" charset="0"/>
              </a:rPr>
              <a:t>кибербуллинга</a:t>
            </a: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мониторинг открытых страниц в социальных сетях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внимание к тревожному контенту и сигналам</a:t>
            </a:r>
          </a:p>
          <a:p>
            <a:pPr marL="0" indent="0">
              <a:buNone/>
            </a:pPr>
            <a:endParaRPr lang="ru-RU" sz="165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165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5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Работа с семьей</a:t>
            </a:r>
          </a:p>
          <a:p>
            <a:pPr marL="0" indent="0">
              <a:buNone/>
            </a:pP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изучение семейной ситуации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внимание к детско-родительским отношениям</a:t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>- контроль доступа к потенциально опасным лекарственным препаратам</a:t>
            </a:r>
          </a:p>
          <a:p>
            <a:pPr marL="0" indent="0">
              <a:buNone/>
            </a:pPr>
            <a:endParaRPr lang="ru-RU" sz="165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x-none" dirty="0"/>
          </a:p>
        </p:txBody>
      </p:sp>
      <p:sp>
        <p:nvSpPr>
          <p:cNvPr id="8" name="TextBox 7"/>
          <p:cNvSpPr txBox="1"/>
          <p:nvPr/>
        </p:nvSpPr>
        <p:spPr>
          <a:xfrm rot="20451988">
            <a:off x="344222" y="361627"/>
            <a:ext cx="192183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ПЕДАГОГАМ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787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6306" y="323885"/>
            <a:ext cx="7655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Примерная схема первичной групповой диагностики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6306" y="877883"/>
            <a:ext cx="7655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ПСИХОЛОГИЧЕСКАЯ МЕТОДИКА + СОЦИОМЕТРИЯ + ОПРОСНИК КЛАССНОГО </a:t>
            </a:r>
            <a:r>
              <a:rPr lang="ru-RU" dirty="0" smtClean="0"/>
              <a:t>РУКОВОДИТЕЛЯ (куратора) </a:t>
            </a:r>
            <a:r>
              <a:rPr lang="ru-RU" dirty="0" smtClean="0"/>
              <a:t>+ ПСА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8138" y="1550300"/>
            <a:ext cx="59387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Психодиагностическая методика выбирается с учетом возраста детей, ступени образования, цели </a:t>
            </a:r>
            <a:r>
              <a:rPr lang="ru-RU" sz="1600" dirty="0" smtClean="0"/>
              <a:t>исследования. Соблюдается </a:t>
            </a:r>
            <a:r>
              <a:rPr lang="ru-RU" sz="1600" u="sng" dirty="0" smtClean="0"/>
              <a:t>процедура проведения </a:t>
            </a:r>
            <a:r>
              <a:rPr lang="ru-RU" sz="1600" dirty="0" smtClean="0"/>
              <a:t>диагностических исследований.</a:t>
            </a:r>
            <a:endParaRPr lang="ru-RU" sz="1600" dirty="0"/>
          </a:p>
        </p:txBody>
      </p:sp>
      <p:pic>
        <p:nvPicPr>
          <p:cNvPr id="5" name="Picture 4" descr="https://unit-st.ru/upload/iblock/350/350cb5d5d167c9a4292b9f63787da7ce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0" r="21139"/>
          <a:stretch/>
        </p:blipFill>
        <p:spPr bwMode="auto">
          <a:xfrm>
            <a:off x="1989830" y="1643919"/>
            <a:ext cx="383465" cy="7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9499" y="2779704"/>
            <a:ext cx="7979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шкалы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социально-ситуативной тревоги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О.Кондаша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ИЛИ шкала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тревоги Спилберга (в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адапт.Ханина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методика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Филлипса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/>
              <a:t>+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социометрические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исследования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результаты ПСА,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опросники для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педагогов  (карты наблюдений)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4047" y="5490095"/>
            <a:ext cx="73249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 результатам первичной диагностики осуществляется </a:t>
            </a:r>
            <a:r>
              <a:rPr lang="ru-RU" sz="1400" b="1" dirty="0"/>
              <a:t>углубленное изучение личности обучающегося с целью определения характера проблемы </a:t>
            </a:r>
            <a:r>
              <a:rPr lang="ru-RU" sz="1400" dirty="0"/>
              <a:t>(</a:t>
            </a:r>
            <a:r>
              <a:rPr lang="ru-RU" sz="1400" u="sng" dirty="0">
                <a:solidFill>
                  <a:srgbClr val="C00000"/>
                </a:solidFill>
              </a:rPr>
              <a:t>подтверждения или исключения предполагаемого риска</a:t>
            </a:r>
            <a:r>
              <a:rPr lang="ru-RU" sz="1400" dirty="0"/>
              <a:t>) с использованием </a:t>
            </a:r>
            <a:r>
              <a:rPr lang="ru-RU" sz="1400" dirty="0" smtClean="0"/>
              <a:t>дополнительных </a:t>
            </a:r>
            <a:r>
              <a:rPr lang="ru-RU" sz="1400" dirty="0"/>
              <a:t>диагностик. </a:t>
            </a:r>
          </a:p>
        </p:txBody>
      </p:sp>
      <p:pic>
        <p:nvPicPr>
          <p:cNvPr id="8" name="Picture 4" descr="https://unit-st.ru/upload/iblock/350/350cb5d5d167c9a4292b9f63787da7ce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0" r="21139"/>
          <a:stretch/>
        </p:blipFill>
        <p:spPr bwMode="auto">
          <a:xfrm>
            <a:off x="781032" y="5602455"/>
            <a:ext cx="383465" cy="7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524" y="3764544"/>
            <a:ext cx="6267450" cy="162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9499" y="3980213"/>
            <a:ext cx="112271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ПСА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/>
          <a:stretch/>
        </p:blipFill>
        <p:spPr bwMode="auto">
          <a:xfrm>
            <a:off x="1016408" y="2022229"/>
            <a:ext cx="7063719" cy="33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8150" y="531866"/>
            <a:ext cx="74945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Карта наблюдения за поведением обучающихся</a:t>
            </a:r>
          </a:p>
          <a:p>
            <a:r>
              <a:rPr lang="ru-RU" sz="1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(выявление подростков, склонных к совершению </a:t>
            </a:r>
            <a:r>
              <a:rPr lang="ru-RU" sz="140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аутоагрессивных</a:t>
            </a:r>
            <a:r>
              <a:rPr lang="ru-RU" sz="14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и суицидальных действий)</a:t>
            </a:r>
            <a:endParaRPr lang="ru-RU" sz="1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1103" y="1195207"/>
            <a:ext cx="3192681" cy="4308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100" dirty="0" err="1"/>
              <a:t>С</a:t>
            </a:r>
            <a:r>
              <a:rPr lang="ru-RU" sz="1100" dirty="0" err="1" smtClean="0"/>
              <a:t>криниговый</a:t>
            </a:r>
            <a:r>
              <a:rPr lang="ru-RU" sz="1100" dirty="0" smtClean="0"/>
              <a:t> анализ, </a:t>
            </a:r>
          </a:p>
          <a:p>
            <a:pPr algn="just"/>
            <a:r>
              <a:rPr lang="ru-RU" sz="1100" dirty="0" smtClean="0"/>
              <a:t>возможность сравнительной динамики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0170" y="1164429"/>
            <a:ext cx="3891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Справочно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скриниговые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исследования проводятся с целью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анализа динамики психического развития, определения лиц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, нуждающихся в психологической помощи (Википедия).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unit-st.ru/upload/iblock/350/350cb5d5d167c9a4292b9f63787da7ce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0" r="21139"/>
          <a:stretch/>
        </p:blipFill>
        <p:spPr bwMode="auto">
          <a:xfrm>
            <a:off x="632943" y="5539504"/>
            <a:ext cx="383465" cy="7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4599" y="5539504"/>
            <a:ext cx="7526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Любое наблюдение анализируется с учетом явных изменений от привычного поведения ребенка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9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822214"/>
            <a:ext cx="4758837" cy="2758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5131" y="375090"/>
            <a:ext cx="5961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Опросник для  классных руководителей, педагогов </a:t>
            </a:r>
            <a:r>
              <a:rPr lang="ru-RU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УОСО</a:t>
            </a:r>
            <a:endParaRPr lang="ru-RU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"/>
          <a:stretch/>
        </p:blipFill>
        <p:spPr bwMode="auto">
          <a:xfrm>
            <a:off x="3486780" y="3069606"/>
            <a:ext cx="4546398" cy="27603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https://unit-st.ru/upload/iblock/350/350cb5d5d167c9a4292b9f63787da7ce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0" r="21139"/>
          <a:stretch/>
        </p:blipFill>
        <p:spPr bwMode="auto">
          <a:xfrm>
            <a:off x="1044013" y="5820754"/>
            <a:ext cx="326694" cy="62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760" y="4912712"/>
            <a:ext cx="4869592" cy="1462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1207360" y="5820754"/>
            <a:ext cx="682988" cy="446536"/>
          </a:xfrm>
          <a:prstGeom prst="straightConnector1">
            <a:avLst/>
          </a:prstGeom>
          <a:ln w="190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979" y="1041292"/>
            <a:ext cx="2785813" cy="187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11104" y="1041292"/>
            <a:ext cx="3192681" cy="6001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100" dirty="0"/>
              <a:t>П</a:t>
            </a:r>
            <a:r>
              <a:rPr lang="ru-RU" sz="1100" dirty="0" smtClean="0"/>
              <a:t>ринцип комплексного подхода, </a:t>
            </a:r>
          </a:p>
          <a:p>
            <a:pPr algn="just"/>
            <a:r>
              <a:rPr lang="ru-RU" sz="1100" dirty="0" err="1" smtClean="0"/>
              <a:t>скриниговый</a:t>
            </a:r>
            <a:r>
              <a:rPr lang="ru-RU" sz="1100" dirty="0" smtClean="0"/>
              <a:t> анализ</a:t>
            </a:r>
          </a:p>
          <a:p>
            <a:pPr algn="just"/>
            <a:r>
              <a:rPr lang="ru-RU" sz="1100" dirty="0" smtClean="0"/>
              <a:t>возможность сравнительной динамики</a:t>
            </a:r>
          </a:p>
        </p:txBody>
      </p:sp>
      <p:sp>
        <p:nvSpPr>
          <p:cNvPr id="34" name="TextBox 33"/>
          <p:cNvSpPr txBox="1"/>
          <p:nvPr/>
        </p:nvSpPr>
        <p:spPr>
          <a:xfrm rot="20451988">
            <a:off x="498701" y="593206"/>
            <a:ext cx="1090625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50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E1AA435-09CC-4B9E-A34F-5D24571B3DB5}"/>
              </a:ext>
            </a:extLst>
          </p:cNvPr>
          <p:cNvSpPr/>
          <p:nvPr/>
        </p:nvSpPr>
        <p:spPr>
          <a:xfrm>
            <a:off x="603250" y="1886201"/>
            <a:ext cx="6350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650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165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89" y="384686"/>
            <a:ext cx="8271388" cy="589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159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D8A0726-D5D0-4444-8A96-C428EFE724E1}"/>
              </a:ext>
            </a:extLst>
          </p:cNvPr>
          <p:cNvSpPr/>
          <p:nvPr/>
        </p:nvSpPr>
        <p:spPr>
          <a:xfrm>
            <a:off x="673019" y="150672"/>
            <a:ext cx="806196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n/>
                <a:solidFill>
                  <a:srgbClr val="0062A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Использование техник саморегуляции в групповой работе с обучающимися и педагогами как профилактика и коррекция негативных психоэмоциональных состояний</a:t>
            </a:r>
            <a:endParaRPr lang="ru-RU" sz="1400" b="1" dirty="0">
              <a:ln/>
              <a:solidFill>
                <a:srgbClr val="0062A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323" y="1105784"/>
            <a:ext cx="8908025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Упражнения </a:t>
            </a:r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снижение </a:t>
            </a:r>
            <a:r>
              <a:rPr lang="ru-RU" sz="1600" b="1" dirty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психоэмоционального </a:t>
            </a:r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напряжения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направлены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снятие эмоционального, нервно-мышечного, психического напряжения, снижения усталости</a:t>
            </a:r>
          </a:p>
        </p:txBody>
      </p:sp>
      <p:pic>
        <p:nvPicPr>
          <p:cNvPr id="5" name="Picture 4" descr="https://unit-st.ru/upload/iblock/350/350cb5d5d167c9a4292b9f63787da7ce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0" r="21139"/>
          <a:stretch/>
        </p:blipFill>
        <p:spPr bwMode="auto">
          <a:xfrm>
            <a:off x="976864" y="1771736"/>
            <a:ext cx="383465" cy="72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26652" y="1771736"/>
            <a:ext cx="588039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 работе в больших группах исключить использование </a:t>
            </a:r>
            <a:r>
              <a:rPr lang="ru-RU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психогимнастических</a:t>
            </a:r>
            <a:r>
              <a:rPr lang="ru-RU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дыхательных упражнений </a:t>
            </a:r>
            <a:endParaRPr lang="ru-RU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09" y="2900517"/>
            <a:ext cx="6883674" cy="390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646373" y="2448557"/>
            <a:ext cx="2807050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Техника «5,4,3,2,1»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359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410230" y="3785268"/>
            <a:ext cx="5105400" cy="555625"/>
            <a:chOff x="1248" y="1440"/>
            <a:chExt cx="3216" cy="350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5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b="1" dirty="0"/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382126" y="1672957"/>
            <a:ext cx="5105400" cy="555625"/>
            <a:chOff x="1248" y="3230"/>
            <a:chExt cx="3216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023784" y="1372143"/>
            <a:ext cx="5096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СТРАТЕГИИ  ВЗАИМОДЕЙСТВИЯ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40875" y="1886192"/>
            <a:ext cx="6055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ea typeface="Amatic SC"/>
                <a:cs typeface="Amatic SC"/>
                <a:sym typeface="Amatic SC"/>
              </a:rPr>
              <a:t>ПОНИМАНИЕ ПОВЕДЕНИЯ РЕБЕНКА. ПОЗИТИВНАЯ ЦЕЛЬ</a:t>
            </a:r>
            <a:endParaRPr lang="ru-RU" sz="20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508416" y="3785268"/>
            <a:ext cx="3567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b="1" dirty="0">
                <a:cs typeface="Amatic SC" pitchFamily="2" charset="-79"/>
                <a:sym typeface="Amatic SC" pitchFamily="2" charset="-79"/>
              </a:rPr>
              <a:t>РАЗВИВАЮЩАЯ ОБРАТНАЯ СВЯЗЬ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8506" y="2737336"/>
            <a:ext cx="7202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/>
              <a:t>Пространство, где тебя поймут, где возможно проявлять  себя и получить поддержку.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665" y="4472601"/>
            <a:ext cx="82613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/>
              <a:t>Пространство, где безопасно говорить о трудностях, о чувствах, о нуждах.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0691" y="5223423"/>
            <a:ext cx="69738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Это не только пространство, где должна отсутствовать физическая опасность, это пространство в котором постепенно должно развиваться доверие и психологический комфорт в общении, пространство, где каждый имеет право быть собой.</a:t>
            </a:r>
          </a:p>
        </p:txBody>
      </p:sp>
      <p:pic>
        <p:nvPicPr>
          <p:cNvPr id="38" name="Picture 2" descr="http://xn--b1acdsycapm.com/wp-content/uploads/2020/03/Vnimanie.png">
            <a:extLst>
              <a:ext uri="{FF2B5EF4-FFF2-40B4-BE49-F238E27FC236}">
                <a16:creationId xmlns:a16="http://schemas.microsoft.com/office/drawing/2014/main" xmlns="" id="{12F7EE73-D94F-9F4D-B9D2-62DC48C0D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3" r="17530" b="7865"/>
          <a:stretch/>
        </p:blipFill>
        <p:spPr bwMode="auto">
          <a:xfrm flipH="1">
            <a:off x="7555773" y="5035885"/>
            <a:ext cx="1321202" cy="130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415B369-64F1-4D2C-A2E9-0EF064897FFE}"/>
              </a:ext>
            </a:extLst>
          </p:cNvPr>
          <p:cNvSpPr/>
          <p:nvPr/>
        </p:nvSpPr>
        <p:spPr>
          <a:xfrm>
            <a:off x="715031" y="344764"/>
            <a:ext cx="706633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компетенций </a:t>
            </a:r>
            <a:r>
              <a:rPr lang="be-BY" b="1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и </a:t>
            </a:r>
            <a:r>
              <a:rPr lang="ru-RU" b="1" dirty="0">
                <a:ln/>
                <a:solidFill>
                  <a:srgbClr val="1F548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 работников в вопросах создания безопасного, комфортного пространства для общения и взаимодействия </a:t>
            </a:r>
            <a:endParaRPr lang="ru-RU" b="1" dirty="0">
              <a:ln/>
              <a:solidFill>
                <a:srgbClr val="1F54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63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b17.ru/foto/uploaded/upl_1652725751_373547_jk1y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34" y="759133"/>
            <a:ext cx="3653885" cy="306977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2692368" y="297467"/>
            <a:ext cx="2795702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Техника «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Бабочка</a:t>
            </a:r>
            <a:r>
              <a:rPr lang="ru-RU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s://www.b17.ru/foto/uploaded/upl_1652725772_373547_35h9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42" y="3654219"/>
            <a:ext cx="4048736" cy="2638426"/>
          </a:xfrm>
          <a:prstGeom prst="rect">
            <a:avLst/>
          </a:prstGeom>
          <a:noFill/>
          <a:ln>
            <a:solidFill>
              <a:srgbClr val="0062A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3"/>
          <p:cNvSpPr txBox="1">
            <a:spLocks/>
          </p:cNvSpPr>
          <p:nvPr/>
        </p:nvSpPr>
        <p:spPr>
          <a:xfrm>
            <a:off x="4309379" y="1066557"/>
            <a:ext cx="4481862" cy="1738740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260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1. Скрестите руки перед собой и положите их на верхнюю часть грудной клетки</a:t>
            </a:r>
          </a:p>
          <a:p>
            <a:pPr marL="48260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2. Представьте, что Вы находитесь в спокойном и безопасном месте</a:t>
            </a:r>
          </a:p>
          <a:p>
            <a:pPr marL="48260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3. Медленно (поочередно) похлопывайте то одной рукой, то другой по грудной клетке до тех пор, пока интенсивность эмоциональной реакции не снизится</a:t>
            </a:r>
          </a:p>
          <a:p>
            <a:pPr marL="482600" indent="0">
              <a:buFont typeface="Arial" panose="020B0604020202020204" pitchFamily="34" charset="0"/>
              <a:buNone/>
            </a:pPr>
            <a:endParaRPr lang="ru-RU" dirty="0" smtClean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  <a:p>
            <a:endParaRPr lang="ru-RU" dirty="0" smtClean="0">
              <a:solidFill>
                <a:srgbClr val="1F5480"/>
              </a:solidFill>
            </a:endParaRPr>
          </a:p>
          <a:p>
            <a:endParaRPr lang="en-US" dirty="0">
              <a:solidFill>
                <a:srgbClr val="1F5480"/>
              </a:solidFill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151408" y="4128126"/>
            <a:ext cx="4157971" cy="197770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2600" indent="0" algn="just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rgbClr val="1F5480"/>
                </a:solidFill>
                <a:latin typeface="Times New Roman" pitchFamily="18" charset="0"/>
                <a:ea typeface="Amatic SC"/>
                <a:cs typeface="Times New Roman" pitchFamily="18" charset="0"/>
              </a:rPr>
              <a:t>1. Представьте, что Вы находитесь в спокойном и безопасном месте</a:t>
            </a:r>
          </a:p>
          <a:p>
            <a:pPr marL="482600" indent="0" algn="just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rgbClr val="1F5480"/>
                </a:solidFill>
                <a:latin typeface="Times New Roman" pitchFamily="18" charset="0"/>
                <a:ea typeface="Amatic SC"/>
                <a:cs typeface="Times New Roman" pitchFamily="18" charset="0"/>
              </a:rPr>
              <a:t>2. Медленно (поочередно) поднимайте и опускайте носок то одной, то другой ноги (как будто нажимаете на педали), пока интенсивность эмоциональной реакции не снизится</a:t>
            </a:r>
          </a:p>
          <a:p>
            <a:pPr marL="139700" indent="0">
              <a:buFont typeface="Arial" panose="020B0604020202020204" pitchFamily="34" charset="0"/>
              <a:buNone/>
            </a:pPr>
            <a:endParaRPr lang="ru-RU" sz="1600" dirty="0">
              <a:solidFill>
                <a:srgbClr val="1F54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"/>
          <p:cNvSpPr>
            <a:spLocks noChangeArrowheads="1"/>
          </p:cNvSpPr>
          <p:nvPr/>
        </p:nvSpPr>
        <p:spPr bwMode="auto">
          <a:xfrm>
            <a:off x="5152459" y="3104577"/>
            <a:ext cx="2676374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Техника «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Педали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33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71;p43"/>
          <p:cNvSpPr txBox="1"/>
          <p:nvPr/>
        </p:nvSpPr>
        <p:spPr>
          <a:xfrm>
            <a:off x="672354" y="505600"/>
            <a:ext cx="3173506" cy="49241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 smtClean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Техника «Тряска»</a:t>
            </a:r>
            <a:endParaRPr sz="2000" b="1" dirty="0">
              <a:solidFill>
                <a:schemeClr val="lt1"/>
              </a:solidFill>
              <a:latin typeface="Times New Roman" pitchFamily="18" charset="0"/>
              <a:ea typeface="Amatic SC"/>
              <a:cs typeface="Times New Roman" pitchFamily="18" charset="0"/>
              <a:sym typeface="Amatic SC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73065" y="1076504"/>
            <a:ext cx="3829994" cy="360910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ru-RU" sz="1600" dirty="0" smtClean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  <a:p>
            <a:pPr marL="114300" indent="0">
              <a:buNone/>
            </a:pP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Животные </a:t>
            </a:r>
            <a:r>
              <a:rPr lang="ru-RU" sz="1600" dirty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в дикой природе, чтобы избавиться от стрессового </a:t>
            </a:r>
            <a:r>
              <a:rPr lang="ru-RU" sz="1600" dirty="0" err="1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гипервозбуждения</a:t>
            </a:r>
            <a:r>
              <a:rPr lang="ru-RU" sz="1600" dirty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, позволяют тряске охватить организм</a:t>
            </a: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.</a:t>
            </a:r>
          </a:p>
          <a:p>
            <a:pPr marL="114300" indent="0">
              <a:buNone/>
            </a:pPr>
            <a:endParaRPr lang="ru-RU" sz="1600" dirty="0" smtClean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  <a:p>
            <a:pPr marL="114300" indent="0">
              <a:buNone/>
            </a:pP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 </a:t>
            </a:r>
            <a:r>
              <a:rPr lang="ru-RU" sz="1600" dirty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Мы же можем сознательно «</a:t>
            </a: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трястись</a:t>
            </a:r>
            <a:r>
              <a:rPr lang="ru-RU" sz="1600" dirty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» чтобы избавиться от симптомов и последствий </a:t>
            </a: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стресса на физическом уровне. </a:t>
            </a:r>
            <a:endParaRPr lang="ru-RU" sz="1600" dirty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  <a:p>
            <a:pPr marL="114300" indent="0">
              <a:buNone/>
            </a:pPr>
            <a:endParaRPr lang="ru-RU" sz="1600" dirty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  <a:p>
            <a:pPr marL="114300" indent="0">
              <a:buNone/>
            </a:pP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Для большей эффективности Можно </a:t>
            </a:r>
            <a:r>
              <a:rPr lang="ru-RU" sz="1600" dirty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добавлять звукосочетания (слоги с буквой «Х», например: «ХУ-ХА-ХО-ХА</a:t>
            </a: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</a:rPr>
              <a:t>!»). </a:t>
            </a:r>
            <a:endParaRPr lang="en-US" sz="1600" dirty="0">
              <a:solidFill>
                <a:srgbClr val="1F5480"/>
              </a:solidFill>
              <a:latin typeface="Amatic SC"/>
              <a:ea typeface="Amatic SC"/>
              <a:cs typeface="Amatic SC"/>
            </a:endParaRPr>
          </a:p>
        </p:txBody>
      </p:sp>
      <p:sp>
        <p:nvSpPr>
          <p:cNvPr id="4" name="Google Shape;285;p45"/>
          <p:cNvSpPr txBox="1"/>
          <p:nvPr/>
        </p:nvSpPr>
        <p:spPr>
          <a:xfrm>
            <a:off x="4930588" y="441811"/>
            <a:ext cx="3720354" cy="53857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360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 У</a:t>
            </a:r>
            <a:r>
              <a:rPr lang="ru" sz="2000" b="1" dirty="0" smtClean="0">
                <a:solidFill>
                  <a:schemeClr val="lt1"/>
                </a:solidFill>
                <a:latin typeface="Times New Roman" pitchFamily="18" charset="0"/>
                <a:ea typeface="Amatic SC"/>
                <a:cs typeface="Times New Roman" pitchFamily="18" charset="0"/>
                <a:sym typeface="Amatic SC"/>
              </a:rPr>
              <a:t>пражнение «Альфа»</a:t>
            </a:r>
            <a:endParaRPr sz="2000" b="1" dirty="0">
              <a:solidFill>
                <a:schemeClr val="lt1"/>
              </a:solidFill>
              <a:latin typeface="Times New Roman" pitchFamily="18" charset="0"/>
              <a:ea typeface="Amatic SC"/>
              <a:cs typeface="Times New Roman" pitchFamily="18" charset="0"/>
              <a:sym typeface="Amatic SC"/>
            </a:endParaRPr>
          </a:p>
        </p:txBody>
      </p:sp>
      <p:sp>
        <p:nvSpPr>
          <p:cNvPr id="7" name="Google Shape;291;p46"/>
          <p:cNvSpPr txBox="1">
            <a:spLocks/>
          </p:cNvSpPr>
          <p:nvPr/>
        </p:nvSpPr>
        <p:spPr>
          <a:xfrm>
            <a:off x="4709652" y="1433979"/>
            <a:ext cx="4192299" cy="216671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vert="horz" wrap="square" lIns="91425" tIns="91425" rIns="91425" bIns="91425" rtlCol="0" anchor="t" anchorCtr="0">
            <a:spAutoFit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  <a:sym typeface="Amatic SC"/>
              </a:rPr>
              <a:t>В дикой природе, чтобы снизить уровень гормона стресса кортизола «успешно практикуют» позу «АЛЬФЫ». Доказано, когда человек перед стрессовым событием, чтобы быстро </a:t>
            </a:r>
            <a:r>
              <a:rPr lang="ru-RU" sz="1600" smtClean="0">
                <a:solidFill>
                  <a:srgbClr val="1F5480"/>
                </a:solidFill>
                <a:latin typeface="Amatic SC"/>
                <a:ea typeface="Amatic SC"/>
                <a:cs typeface="Amatic SC"/>
                <a:sym typeface="Amatic SC"/>
              </a:rPr>
              <a:t>снизить тревогу, воспроизводит </a:t>
            </a:r>
            <a:r>
              <a:rPr lang="ru-RU" sz="1600" dirty="0" smtClean="0">
                <a:solidFill>
                  <a:srgbClr val="1F5480"/>
                </a:solidFill>
                <a:latin typeface="Amatic SC"/>
                <a:ea typeface="Amatic SC"/>
                <a:cs typeface="Amatic SC"/>
                <a:sym typeface="Amatic SC"/>
              </a:rPr>
              <a:t>эту позу – уровень </a:t>
            </a:r>
            <a:r>
              <a:rPr lang="ru-RU" sz="1600" smtClean="0">
                <a:solidFill>
                  <a:srgbClr val="1F5480"/>
                </a:solidFill>
                <a:latin typeface="Amatic SC"/>
                <a:ea typeface="Amatic SC"/>
                <a:cs typeface="Amatic SC"/>
                <a:sym typeface="Amatic SC"/>
              </a:rPr>
              <a:t>стресса снижается:)</a:t>
            </a:r>
            <a:endParaRPr lang="ru-RU" sz="1600" dirty="0">
              <a:solidFill>
                <a:srgbClr val="1F548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3"/>
          <a:stretch/>
        </p:blipFill>
        <p:spPr>
          <a:xfrm>
            <a:off x="5388978" y="3524186"/>
            <a:ext cx="2975093" cy="28836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64071" y="6223166"/>
            <a:ext cx="53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1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36385" y="569274"/>
            <a:ext cx="46668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УСПЕХОВ! 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ЗДОРОВЬЯ! 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БЛАГОПОЛУЧИЯ! ВЗАИМОПОНИМАНИЯ!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8531" y="5283608"/>
            <a:ext cx="685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Отдел профилактики и комплексной реабилитации 80222 74-32-19</a:t>
            </a:r>
          </a:p>
          <a:p>
            <a:endParaRPr lang="ru-RU" sz="140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 descr="C:\Users\User\Desktop\логотип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868" y="5282143"/>
            <a:ext cx="1014638" cy="104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11713D-C5F8-465D-9B38-FBFFA371E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5" y="2338387"/>
            <a:ext cx="30289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5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9750" y="324253"/>
            <a:ext cx="229396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О потребностях:</a:t>
            </a:r>
            <a:endParaRPr lang="ru-RU" sz="2000" dirty="0"/>
          </a:p>
        </p:txBody>
      </p:sp>
      <p:sp>
        <p:nvSpPr>
          <p:cNvPr id="4" name="Google Shape;150;p25"/>
          <p:cNvSpPr txBox="1">
            <a:spLocks/>
          </p:cNvSpPr>
          <p:nvPr/>
        </p:nvSpPr>
        <p:spPr>
          <a:xfrm>
            <a:off x="932327" y="859411"/>
            <a:ext cx="7841877" cy="4698707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2880" algn="just"/>
            <a:endParaRPr lang="ru-RU" sz="160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Oswald"/>
              <a:ea typeface="Oswald"/>
              <a:cs typeface="Oswald"/>
              <a:sym typeface="Oswald"/>
            </a:endParaRPr>
          </a:p>
          <a:p>
            <a:pPr marL="182880" indent="-192595" algn="just">
              <a:buClr>
                <a:srgbClr val="6D2619"/>
              </a:buClr>
              <a:buSzPts val="2040"/>
              <a:buFont typeface="Oswald"/>
              <a:buChar char="✔"/>
            </a:pPr>
            <a:r>
              <a:rPr lang="ru-RU" sz="1600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Пока </a:t>
            </a:r>
            <a:r>
              <a:rPr lang="ru-RU" sz="160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ребенку/подростку </a:t>
            </a:r>
            <a:r>
              <a:rPr lang="ru-RU" sz="1600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плохо, он будет несчастен и не будет нормально взаимодействовать (эмоциональный мозг активен, когнитивное развитие затруднено). Вкладывать в такой ситуации время и силы в его развитие, пытаться улучшить его поведение – бесполезно. Первая задача – успокоить (стабилизировать) – ПОТРЕБНОСТЬ В БЕЗОПАСНОСТИ</a:t>
            </a:r>
          </a:p>
          <a:p>
            <a:pPr marL="182880" indent="-192595" algn="just">
              <a:spcBef>
                <a:spcPts val="444"/>
              </a:spcBef>
              <a:buClr>
                <a:srgbClr val="6D2619"/>
              </a:buClr>
              <a:buSzPts val="2040"/>
              <a:buFont typeface="Oswald"/>
              <a:buChar char="✔"/>
            </a:pPr>
            <a:r>
              <a:rPr lang="ru-RU" sz="160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ЕМУ нужна </a:t>
            </a:r>
            <a:r>
              <a:rPr lang="ru-RU" sz="1600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уверенность в том, что значимый взрослый положительно к нему относится, помнит о нем, что он на его стороне и к нему всегда можно обратиться за помощью – ПОТРЕБНОСТЬ В ПОЛОЖИТЕЛЬНОМ ОТНОШЕНИИ. </a:t>
            </a:r>
          </a:p>
          <a:p>
            <a:pPr marL="182880" indent="-192595" algn="just">
              <a:spcBef>
                <a:spcPts val="444"/>
              </a:spcBef>
              <a:buClr>
                <a:srgbClr val="6D2619"/>
              </a:buClr>
              <a:buSzPts val="2040"/>
              <a:buFont typeface="Oswald"/>
              <a:buChar char="✔"/>
            </a:pPr>
            <a:r>
              <a:rPr lang="ru-RU" sz="160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ЕМУ </a:t>
            </a:r>
            <a:r>
              <a:rPr lang="ru-RU" sz="1600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важно получать разнообразный опыт взаимодействия с людьми, получать их естественную реакцию на свои поступки. Это позволяет ему потом планировать свои действия, оценивать их последствия и в конечном итоге чувствовать себя более уверенно в мире людей. – ПОТРЕБНОСТЬ В СТОЛНОВЕНИИ С ЕСТЕСТВЕННЫМИ ПОСЛЕДСТВИЯМИ, В ГРАНИЦАХ.</a:t>
            </a:r>
          </a:p>
          <a:p>
            <a:pPr marL="182880" indent="-192595" algn="just">
              <a:spcBef>
                <a:spcPts val="444"/>
              </a:spcBef>
              <a:buClr>
                <a:srgbClr val="6D2619"/>
              </a:buClr>
              <a:buSzPts val="2040"/>
              <a:buFont typeface="Oswald"/>
              <a:buChar char="✔"/>
            </a:pPr>
            <a:r>
              <a:rPr lang="ru-RU" sz="160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ЕМУ </a:t>
            </a:r>
            <a:r>
              <a:rPr lang="ru-RU" sz="1600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Oswald"/>
                <a:ea typeface="Oswald"/>
                <a:cs typeface="Oswald"/>
                <a:sym typeface="Oswald"/>
              </a:rPr>
              <a:t>очень важно чувствовать себя нужным, понимать свое место, как  в семье, так и в группе сверстников – ПОТРЕБНОСТЬ В ПРИНАДЛЕЖНОСТИ.</a:t>
            </a:r>
          </a:p>
        </p:txBody>
      </p:sp>
      <p:pic>
        <p:nvPicPr>
          <p:cNvPr id="5" name="Picture 2" descr="http://xn--b1acdsycapm.com/wp-content/uploads/2020/03/Vnimanie.png">
            <a:extLst>
              <a:ext uri="{FF2B5EF4-FFF2-40B4-BE49-F238E27FC236}">
                <a16:creationId xmlns:a16="http://schemas.microsoft.com/office/drawing/2014/main" xmlns="" id="{12F7EE73-D94F-9F4D-B9D2-62DC48C0D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3" r="17530" b="7865"/>
          <a:stretch/>
        </p:blipFill>
        <p:spPr bwMode="auto">
          <a:xfrm flipH="1">
            <a:off x="6746972" y="5028201"/>
            <a:ext cx="1297822" cy="1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607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rot="16200000">
            <a:off x="-1532965" y="3105835"/>
            <a:ext cx="42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ПОНИМАНИЕ ПОВЕДЕНИЯ РЕБЕНКА </a:t>
            </a:r>
            <a:b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ПОЗИТИВНАЯ ЦЕЛЬ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6754" y="358660"/>
            <a:ext cx="6078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Вместо молчания или игнорирования  важно найти время для разговора о сложном поведении подростка.</a:t>
            </a:r>
          </a:p>
        </p:txBody>
      </p:sp>
      <p:pic>
        <p:nvPicPr>
          <p:cNvPr id="8" name="Изображение 6" descr="профессор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r="10798"/>
          <a:stretch/>
        </p:blipFill>
        <p:spPr>
          <a:xfrm flipH="1">
            <a:off x="7386918" y="304818"/>
            <a:ext cx="1461246" cy="16154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70288" y="1343625"/>
            <a:ext cx="5894536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Amatic SC"/>
                <a:cs typeface="Amatic SC"/>
                <a:sym typeface="Amatic SC"/>
              </a:rPr>
              <a:t>«Позитивная цель»                поведения ребенка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6754" y="1947173"/>
            <a:ext cx="67011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2060"/>
              </a:buClr>
              <a:buSzPts val="2800"/>
            </a:pP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Реакция на стресс или травматическое событие – нормальный ответ психики на «ненормальные» события.</a:t>
            </a:r>
          </a:p>
          <a:p>
            <a:pPr lvl="0" algn="just">
              <a:buClr>
                <a:srgbClr val="002060"/>
              </a:buClr>
              <a:buSzPts val="2800"/>
            </a:pP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Реакции направлены </a:t>
            </a:r>
            <a:r>
              <a:rPr lang="ru-RU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на </a:t>
            </a:r>
            <a:r>
              <a:rPr lang="ru-RU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то</a:t>
            </a: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, чтобы психологически завершить переживания сложных ситуаций и оставить их  в прошлом.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58106" y="3244334"/>
            <a:ext cx="4008405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Amatic SC"/>
                <a:cs typeface="Amatic SC"/>
                <a:sym typeface="Amatic SC"/>
              </a:rPr>
              <a:t>Поведение – это сигнал о помощи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823" y="3684477"/>
            <a:ext cx="68759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  <a:buSzPts val="2800"/>
            </a:pP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Ребенок, который пережил стресс или травматическое событие, своим поведением </a:t>
            </a:r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дает сигнал </a:t>
            </a: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взрослому, что требует внимания и заботы.</a:t>
            </a:r>
          </a:p>
          <a:p>
            <a:pPr lvl="0" algn="just">
              <a:buClr>
                <a:srgbClr val="002060"/>
              </a:buClr>
              <a:buSzPts val="2800"/>
            </a:pP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Ребенок </a:t>
            </a:r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почти всегда </a:t>
            </a:r>
            <a:r>
              <a:rPr lang="ru-RU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не контролирует собственные реакции на стрессовые события, которые взрослые могут воспринимать, как манипуляции и невоспитанность. </a:t>
            </a:r>
          </a:p>
        </p:txBody>
      </p:sp>
      <p:sp>
        <p:nvSpPr>
          <p:cNvPr id="13" name="Стрелка вниз 12"/>
          <p:cNvSpPr/>
          <p:nvPr/>
        </p:nvSpPr>
        <p:spPr>
          <a:xfrm rot="16200000">
            <a:off x="3997333" y="1394838"/>
            <a:ext cx="959224" cy="297685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0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86117" y="4965320"/>
            <a:ext cx="7844117" cy="132677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Инструкция: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озвучьте возможные  реакции на стресс обучающихся подросткового возраста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sym typeface="Oswald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b="1" i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sym typeface="Oswald"/>
              </a:rPr>
              <a:t>Обсуждение</a:t>
            </a:r>
            <a:endParaRPr lang="ru-RU" sz="2000" b="1" i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387846"/>
              </p:ext>
            </p:extLst>
          </p:nvPr>
        </p:nvGraphicFramePr>
        <p:xfrm>
          <a:off x="912984" y="2142564"/>
          <a:ext cx="7886701" cy="162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874">
                  <a:extLst>
                    <a:ext uri="{9D8B030D-6E8A-4147-A177-3AD203B41FA5}">
                      <a16:colId xmlns:a16="http://schemas.microsoft.com/office/drawing/2014/main" xmlns="" val="622274412"/>
                    </a:ext>
                  </a:extLst>
                </a:gridCol>
                <a:gridCol w="6507827">
                  <a:extLst>
                    <a:ext uri="{9D8B030D-6E8A-4147-A177-3AD203B41FA5}">
                      <a16:colId xmlns:a16="http://schemas.microsoft.com/office/drawing/2014/main" xmlns="" val="3219839175"/>
                    </a:ext>
                  </a:extLst>
                </a:gridCol>
              </a:tblGrid>
              <a:tr h="29594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ПОДГРУППА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ВОЗРАСТНЫЕ ГРУППЫ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2835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/>
                        <a:t>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dirty="0"/>
                        <a:t>Младшие школьники (7-10 лет)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243015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/>
                        <a:t>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b="0" u="none" dirty="0"/>
                        <a:t>Младшие</a:t>
                      </a:r>
                      <a:r>
                        <a:rPr lang="ru-RU" sz="1800" b="0" u="none" baseline="0" dirty="0"/>
                        <a:t> подростки (11-13)</a:t>
                      </a:r>
                      <a:endParaRPr lang="ru-RU" sz="1800" b="0" u="none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403894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dirty="0"/>
                        <a:t>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Подростки (14-17 лет)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86638706"/>
                  </a:ext>
                </a:extLst>
              </a:tr>
            </a:tbl>
          </a:graphicData>
        </a:graphic>
      </p:graphicFrame>
      <p:sp>
        <p:nvSpPr>
          <p:cNvPr id="8" name="Google Shape;271;p43"/>
          <p:cNvSpPr txBox="1">
            <a:spLocks noGrp="1"/>
          </p:cNvSpPr>
          <p:nvPr>
            <p:ph type="title"/>
          </p:nvPr>
        </p:nvSpPr>
        <p:spPr>
          <a:xfrm>
            <a:off x="2859740" y="700943"/>
            <a:ext cx="3460377" cy="46163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Упражнение</a:t>
            </a:r>
            <a:endParaRPr sz="2000" b="1" dirty="0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-1532965" y="3105835"/>
            <a:ext cx="42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ПОНИМАНИЕ ПОВЕДЕНИЯ РЕБЕНКА </a:t>
            </a:r>
            <a:b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ПОЗИТИВНАЯ ЦЕЛЬ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26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6200000">
            <a:off x="-1532965" y="3105835"/>
            <a:ext cx="42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ПОНИМАНИЕ ПОВЕДЕНИЯ РЕБЕНКА </a:t>
            </a:r>
            <a:b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ПОЗИТИВНАЯ ЦЕЛЬ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3953" y="434080"/>
            <a:ext cx="4572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a typeface="Amatic SC"/>
                <a:cs typeface="Amatic SC"/>
                <a:sym typeface="Amatic SC"/>
              </a:rPr>
              <a:t>Что стоит за эмоциональными и поведенческими проявлениями?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7261" y="4627447"/>
            <a:ext cx="55952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  <a:buSzPts val="3700"/>
            </a:pPr>
            <a:r>
              <a:rPr lang="ru-RU" sz="2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Потребность получить внимание и поддержку.</a:t>
            </a:r>
          </a:p>
        </p:txBody>
      </p:sp>
      <p:pic>
        <p:nvPicPr>
          <p:cNvPr id="6" name="Picture 2" descr="http://xn--b1acdsycapm.com/wp-content/uploads/2020/03/Vnimanie.png">
            <a:extLst>
              <a:ext uri="{FF2B5EF4-FFF2-40B4-BE49-F238E27FC236}">
                <a16:creationId xmlns:a16="http://schemas.microsoft.com/office/drawing/2014/main" xmlns="" id="{12F7EE73-D94F-9F4D-B9D2-62DC48C0D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3" r="17530" b="7865"/>
          <a:stretch/>
        </p:blipFill>
        <p:spPr bwMode="auto">
          <a:xfrm flipH="1">
            <a:off x="6615953" y="1141966"/>
            <a:ext cx="2605179" cy="25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02033" y="2842493"/>
            <a:ext cx="4134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Clr>
                <a:srgbClr val="002060"/>
              </a:buClr>
              <a:buSzPts val="3700"/>
            </a:pPr>
            <a:r>
              <a:rPr lang="ru-RU" sz="2000" b="1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Желание подростка защитить себя.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02033" y="3418517"/>
            <a:ext cx="56579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2060"/>
              </a:buClr>
              <a:buSzPts val="3700"/>
            </a:pP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Стремление совладать с сильными эмоциями.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38458" y="3986743"/>
            <a:ext cx="2819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2060"/>
              </a:buClr>
              <a:buSzPts val="3700"/>
            </a:pP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Страх за своих близких.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3598660" y="1254286"/>
            <a:ext cx="959224" cy="297685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Google Shape;271;p43"/>
          <p:cNvSpPr txBox="1">
            <a:spLocks/>
          </p:cNvSpPr>
          <p:nvPr/>
        </p:nvSpPr>
        <p:spPr>
          <a:xfrm>
            <a:off x="2381344" y="1696025"/>
            <a:ext cx="3460377" cy="4616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ПОЗИТИВНАЯ ЦЕЛЬ: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72271" y="5170857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 w="1905"/>
                <a:solidFill>
                  <a:srgbClr val="2E2C2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83640" y="5705147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 w="1905"/>
                <a:solidFill>
                  <a:srgbClr val="2E2C2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83640" y="6011607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n w="1905"/>
                <a:solidFill>
                  <a:srgbClr val="2E2C2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94804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6CE1A5-AB87-4648-9DC0-F8B959F2D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149" y="483510"/>
            <a:ext cx="7429500" cy="49807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Мифы и факты о подростковом кризисе</a:t>
            </a:r>
            <a:endParaRPr lang="x-none" sz="2400" b="1" dirty="0">
              <a:solidFill>
                <a:schemeClr val="bg1"/>
              </a:solidFill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E9FD8C37-FC92-450E-B6CD-78A41B777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151294"/>
              </p:ext>
            </p:extLst>
          </p:nvPr>
        </p:nvGraphicFramePr>
        <p:xfrm>
          <a:off x="1474019" y="1676525"/>
          <a:ext cx="7137400" cy="2125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3775">
                  <a:extLst>
                    <a:ext uri="{9D8B030D-6E8A-4147-A177-3AD203B41FA5}">
                      <a16:colId xmlns:a16="http://schemas.microsoft.com/office/drawing/2014/main" xmlns="" val="4161146874"/>
                    </a:ext>
                  </a:extLst>
                </a:gridCol>
                <a:gridCol w="3583625">
                  <a:extLst>
                    <a:ext uri="{9D8B030D-6E8A-4147-A177-3AD203B41FA5}">
                      <a16:colId xmlns:a16="http://schemas.microsoft.com/office/drawing/2014/main" xmlns="" val="1111265106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Мифы</a:t>
                      </a: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Факты</a:t>
                      </a: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9624374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Подросток «просто привлекает внимание»</a:t>
                      </a:r>
                      <a:b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</a:b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Это может быть способом показать боль, которую он не может выразить иначе</a:t>
                      </a: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287879999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Состояние нормализуется самостоятельно</a:t>
                      </a:r>
                      <a:br>
                        <a:rPr lang="ru-RU" sz="1800" dirty="0"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</a:b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mbria" panose="02040503050406030204" pitchFamily="18" charset="0"/>
                          <a:cs typeface="Times New Roman" pitchFamily="18" charset="0"/>
                        </a:rPr>
                        <a:t>Без поддержки кризис может углубляться</a:t>
                      </a:r>
                      <a:endParaRPr lang="x-none" sz="1800" dirty="0">
                        <a:latin typeface="Times New Roman" pitchFamily="18" charset="0"/>
                        <a:ea typeface="Cambria" panose="02040503050406030204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918854118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BFB2BC5-60A4-4394-B6B3-091F5986A064}"/>
              </a:ext>
            </a:extLst>
          </p:cNvPr>
          <p:cNvSpPr/>
          <p:nvPr/>
        </p:nvSpPr>
        <p:spPr>
          <a:xfrm>
            <a:off x="3334568" y="4698631"/>
            <a:ext cx="55816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Следствие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ru-RU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запаздывание помощи и недооценка тяжести состояния подростка</a:t>
            </a:r>
          </a:p>
        </p:txBody>
      </p:sp>
    </p:spTree>
    <p:extLst>
      <p:ext uri="{BB962C8B-B14F-4D97-AF65-F5344CB8AC3E}">
        <p14:creationId xmlns:p14="http://schemas.microsoft.com/office/powerpoint/2010/main" val="939883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3674" y="605879"/>
            <a:ext cx="439626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Amatic SC"/>
                <a:cs typeface="Amatic SC"/>
                <a:sym typeface="Amatic SC"/>
              </a:rPr>
              <a:t>Потребности подростка после стресса</a:t>
            </a:r>
            <a:endParaRPr lang="ru-RU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340935"/>
              </p:ext>
            </p:extLst>
          </p:nvPr>
        </p:nvGraphicFramePr>
        <p:xfrm>
          <a:off x="815787" y="1780802"/>
          <a:ext cx="7915835" cy="4180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1532965" y="3105835"/>
            <a:ext cx="42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ПОНИМАНИЕ ПОВЕДЕНИЯ РЕБЕНКА </a:t>
            </a:r>
            <a:b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ПОЗИТИВНАЯ ЦЕЛЬ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Изображение 6" descr="профессор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" r="10798"/>
          <a:stretch/>
        </p:blipFill>
        <p:spPr>
          <a:xfrm flipH="1">
            <a:off x="6963917" y="369854"/>
            <a:ext cx="1695988" cy="187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22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6200000">
            <a:off x="-1532965" y="3105835"/>
            <a:ext cx="42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ПОНИМАНИЕ ПОВЕДЕНИЯ РЕБЕНКА </a:t>
            </a:r>
            <a:b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ПОЗИТИВНАЯ ЦЕЛЬ</a:t>
            </a:r>
            <a:endParaRPr lang="ru-RU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Google Shape;271;p43"/>
          <p:cNvSpPr txBox="1">
            <a:spLocks/>
          </p:cNvSpPr>
          <p:nvPr/>
        </p:nvSpPr>
        <p:spPr>
          <a:xfrm>
            <a:off x="2761128" y="360285"/>
            <a:ext cx="3460377" cy="4616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Упражнение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88143" y="1351508"/>
            <a:ext cx="673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1</a:t>
            </a:r>
            <a:r>
              <a:rPr lang="ru-RU" sz="24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Oswald"/>
                <a:cs typeface="Oswald"/>
                <a:sym typeface="Oswald"/>
              </a:rPr>
              <a:t> Подросток 15 лет, пережил сложный развод между родителями. Отец живет в другом городе. Сейчас мама воспитывает сына одна, работая на нескольких работах. На мальчика часто жалуются учителя, что он сидит, ничего не делает, на замечания не реагирует. Если к нему подойти, и громко окрикнуть, может быть агрессивным, или может встать и уйти из класса. Маму часто вызывают в школу, чтобы она повлияла на ребенка.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05316" y="56808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Инструкция: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ea typeface="Oswald"/>
                <a:cs typeface="Oswald"/>
                <a:sym typeface="Oswald"/>
              </a:rPr>
              <a:t>определить «позитивную цель».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4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1277</TotalTime>
  <Words>1770</Words>
  <Application>Microsoft Office PowerPoint</Application>
  <PresentationFormat>Экран (4:3)</PresentationFormat>
  <Paragraphs>187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</vt:lpstr>
      <vt:lpstr>Презентация PowerPoint</vt:lpstr>
      <vt:lpstr>Мифы и факты о подростковом кризисе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что важно обращать  внимание в УО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118</cp:revision>
  <cp:lastPrinted>2023-02-13T12:30:06Z</cp:lastPrinted>
  <dcterms:created xsi:type="dcterms:W3CDTF">2018-09-04T12:10:47Z</dcterms:created>
  <dcterms:modified xsi:type="dcterms:W3CDTF">2026-08-27T22:53:37Z</dcterms:modified>
</cp:coreProperties>
</file>